
<file path=[Content_Types].xml><?xml version="1.0" encoding="utf-8"?>
<Types xmlns="http://schemas.openxmlformats.org/package/2006/content-types">
  <Default Extension="png" ContentType="image/png"/>
  <Default Extension="jpeg" ContentType="image/jpeg"/>
  <Default Extension="emf" ContentType="image/x-emf"/>
  <Default Extension="wmf" ContentType="image/x-wmf"/>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3748" r:id="rId4"/>
  </p:sldMasterIdLst>
  <p:notesMasterIdLst>
    <p:notesMasterId r:id="rId165"/>
  </p:notesMasterIdLst>
  <p:handoutMasterIdLst>
    <p:handoutMasterId r:id="rId166"/>
  </p:handoutMasterIdLst>
  <p:sldIdLst>
    <p:sldId id="1121" r:id="rId5"/>
    <p:sldId id="1122" r:id="rId6"/>
    <p:sldId id="257" r:id="rId7"/>
    <p:sldId id="875" r:id="rId8"/>
    <p:sldId id="339" r:id="rId9"/>
    <p:sldId id="340" r:id="rId10"/>
    <p:sldId id="343" r:id="rId11"/>
    <p:sldId id="273" r:id="rId12"/>
    <p:sldId id="864" r:id="rId13"/>
    <p:sldId id="275" r:id="rId14"/>
    <p:sldId id="1245" r:id="rId15"/>
    <p:sldId id="1124" r:id="rId16"/>
    <p:sldId id="682" r:id="rId17"/>
    <p:sldId id="277" r:id="rId18"/>
    <p:sldId id="1218" r:id="rId19"/>
    <p:sldId id="1219" r:id="rId20"/>
    <p:sldId id="1246" r:id="rId21"/>
    <p:sldId id="1125" r:id="rId22"/>
    <p:sldId id="1220" r:id="rId23"/>
    <p:sldId id="285" r:id="rId24"/>
    <p:sldId id="353" r:id="rId25"/>
    <p:sldId id="293" r:id="rId26"/>
    <p:sldId id="758" r:id="rId27"/>
    <p:sldId id="1260" r:id="rId28"/>
    <p:sldId id="295" r:id="rId29"/>
    <p:sldId id="1247" r:id="rId30"/>
    <p:sldId id="1126" r:id="rId31"/>
    <p:sldId id="296" r:id="rId32"/>
    <p:sldId id="1262" r:id="rId33"/>
    <p:sldId id="1092" r:id="rId34"/>
    <p:sldId id="1261" r:id="rId35"/>
    <p:sldId id="1215" r:id="rId36"/>
    <p:sldId id="1248" r:id="rId37"/>
    <p:sldId id="1127" r:id="rId38"/>
    <p:sldId id="1272" r:id="rId39"/>
    <p:sldId id="1012" r:id="rId40"/>
    <p:sldId id="1109" r:id="rId41"/>
    <p:sldId id="1159" r:id="rId42"/>
    <p:sldId id="1172" r:id="rId43"/>
    <p:sldId id="1255" r:id="rId44"/>
    <p:sldId id="1275" r:id="rId45"/>
    <p:sldId id="876" r:id="rId46"/>
    <p:sldId id="369" r:id="rId47"/>
    <p:sldId id="1207" r:id="rId48"/>
    <p:sldId id="1097" r:id="rId49"/>
    <p:sldId id="1235" r:id="rId50"/>
    <p:sldId id="314" r:id="rId51"/>
    <p:sldId id="462" r:id="rId52"/>
    <p:sldId id="1237" r:id="rId53"/>
    <p:sldId id="887" r:id="rId54"/>
    <p:sldId id="1052" r:id="rId55"/>
    <p:sldId id="1094" r:id="rId56"/>
    <p:sldId id="1263" r:id="rId57"/>
    <p:sldId id="1264" r:id="rId58"/>
    <p:sldId id="1249" r:id="rId59"/>
    <p:sldId id="1208" r:id="rId60"/>
    <p:sldId id="890" r:id="rId61"/>
    <p:sldId id="891" r:id="rId62"/>
    <p:sldId id="892" r:id="rId63"/>
    <p:sldId id="585" r:id="rId64"/>
    <p:sldId id="1250" r:id="rId65"/>
    <p:sldId id="1209" r:id="rId66"/>
    <p:sldId id="514" r:id="rId67"/>
    <p:sldId id="600" r:id="rId68"/>
    <p:sldId id="492" r:id="rId69"/>
    <p:sldId id="955" r:id="rId70"/>
    <p:sldId id="1110" r:id="rId71"/>
    <p:sldId id="1111" r:id="rId72"/>
    <p:sldId id="1114" r:id="rId73"/>
    <p:sldId id="1241" r:id="rId74"/>
    <p:sldId id="1244" r:id="rId75"/>
    <p:sldId id="1251" r:id="rId76"/>
    <p:sldId id="1210" r:id="rId77"/>
    <p:sldId id="1274" r:id="rId78"/>
    <p:sldId id="1001" r:id="rId79"/>
    <p:sldId id="1190" r:id="rId80"/>
    <p:sldId id="1238" r:id="rId81"/>
    <p:sldId id="1239" r:id="rId82"/>
    <p:sldId id="1276" r:id="rId83"/>
    <p:sldId id="956" r:id="rId84"/>
    <p:sldId id="1240" r:id="rId85"/>
    <p:sldId id="1242" r:id="rId86"/>
    <p:sldId id="1146" r:id="rId87"/>
    <p:sldId id="1256" r:id="rId88"/>
    <p:sldId id="877" r:id="rId89"/>
    <p:sldId id="1033" r:id="rId90"/>
    <p:sldId id="1116" r:id="rId91"/>
    <p:sldId id="1178" r:id="rId92"/>
    <p:sldId id="1115" r:id="rId93"/>
    <p:sldId id="1180" r:id="rId94"/>
    <p:sldId id="1093" r:id="rId95"/>
    <p:sldId id="1165" r:id="rId96"/>
    <p:sldId id="374" r:id="rId97"/>
    <p:sldId id="529" r:id="rId98"/>
    <p:sldId id="1181" r:id="rId99"/>
    <p:sldId id="1252" r:id="rId100"/>
    <p:sldId id="1211" r:id="rId101"/>
    <p:sldId id="527" r:id="rId102"/>
    <p:sldId id="743" r:id="rId103"/>
    <p:sldId id="744" r:id="rId104"/>
    <p:sldId id="1032" r:id="rId105"/>
    <p:sldId id="526" r:id="rId106"/>
    <p:sldId id="1186" r:id="rId107"/>
    <p:sldId id="895" r:id="rId108"/>
    <p:sldId id="1273" r:id="rId109"/>
    <p:sldId id="896" r:id="rId110"/>
    <p:sldId id="964" r:id="rId111"/>
    <p:sldId id="1058" r:id="rId112"/>
    <p:sldId id="1059" r:id="rId113"/>
    <p:sldId id="1060" r:id="rId114"/>
    <p:sldId id="1117" r:id="rId115"/>
    <p:sldId id="1061" r:id="rId116"/>
    <p:sldId id="1257" r:id="rId117"/>
    <p:sldId id="1027" r:id="rId118"/>
    <p:sldId id="1265" r:id="rId119"/>
    <p:sldId id="1266" r:id="rId120"/>
    <p:sldId id="1184" r:id="rId121"/>
    <p:sldId id="1197" r:id="rId122"/>
    <p:sldId id="905" r:id="rId123"/>
    <p:sldId id="1232" r:id="rId124"/>
    <p:sldId id="1233" r:id="rId125"/>
    <p:sldId id="1243" r:id="rId126"/>
    <p:sldId id="1194" r:id="rId127"/>
    <p:sldId id="1231" r:id="rId128"/>
    <p:sldId id="1193" r:id="rId129"/>
    <p:sldId id="1268" r:id="rId130"/>
    <p:sldId id="906" r:id="rId131"/>
    <p:sldId id="1229" r:id="rId132"/>
    <p:sldId id="1258" r:id="rId133"/>
    <p:sldId id="1277" r:id="rId134"/>
    <p:sldId id="911" r:id="rId135"/>
    <p:sldId id="563" r:id="rId136"/>
    <p:sldId id="1150" r:id="rId137"/>
    <p:sldId id="1270" r:id="rId138"/>
    <p:sldId id="1225" r:id="rId139"/>
    <p:sldId id="1226" r:id="rId140"/>
    <p:sldId id="416" r:id="rId141"/>
    <p:sldId id="1118" r:id="rId142"/>
    <p:sldId id="399" r:id="rId143"/>
    <p:sldId id="660" r:id="rId144"/>
    <p:sldId id="1196" r:id="rId145"/>
    <p:sldId id="1234" r:id="rId146"/>
    <p:sldId id="1271" r:id="rId147"/>
    <p:sldId id="531" r:id="rId148"/>
    <p:sldId id="1253" r:id="rId149"/>
    <p:sldId id="1134" r:id="rId150"/>
    <p:sldId id="518" r:id="rId151"/>
    <p:sldId id="765" r:id="rId152"/>
    <p:sldId id="1037" r:id="rId153"/>
    <p:sldId id="1038" r:id="rId154"/>
    <p:sldId id="1278" r:id="rId155"/>
    <p:sldId id="1153" r:id="rId156"/>
    <p:sldId id="1179" r:id="rId157"/>
    <p:sldId id="1154" r:id="rId158"/>
    <p:sldId id="1177" r:id="rId159"/>
    <p:sldId id="1267" r:id="rId160"/>
    <p:sldId id="983" r:id="rId161"/>
    <p:sldId id="1152" r:id="rId162"/>
    <p:sldId id="1254" r:id="rId163"/>
    <p:sldId id="1133" r:id="rId164"/>
  </p:sldIdLst>
  <p:sldSz cx="9144000" cy="6858000" type="screen4x3"/>
  <p:notesSz cx="9296400" cy="7010400"/>
  <p:defaultTextStyle>
    <a:defPPr>
      <a:defRPr lang="en-US"/>
    </a:defPPr>
    <a:lvl1pPr algn="l" rtl="0" fontAlgn="base">
      <a:spcBef>
        <a:spcPct val="0"/>
      </a:spcBef>
      <a:spcAft>
        <a:spcPct val="0"/>
      </a:spcAft>
      <a:defRPr sz="2400" kern="1200">
        <a:solidFill>
          <a:schemeClr val="tx1"/>
        </a:solidFill>
        <a:latin typeface="Arial" charset="0"/>
        <a:ea typeface="+mn-ea"/>
        <a:cs typeface="+mn-cs"/>
      </a:defRPr>
    </a:lvl1pPr>
    <a:lvl2pPr marL="457200" algn="l" rtl="0" fontAlgn="base">
      <a:spcBef>
        <a:spcPct val="0"/>
      </a:spcBef>
      <a:spcAft>
        <a:spcPct val="0"/>
      </a:spcAft>
      <a:defRPr sz="2400" kern="1200">
        <a:solidFill>
          <a:schemeClr val="tx1"/>
        </a:solidFill>
        <a:latin typeface="Arial" charset="0"/>
        <a:ea typeface="+mn-ea"/>
        <a:cs typeface="+mn-cs"/>
      </a:defRPr>
    </a:lvl2pPr>
    <a:lvl3pPr marL="914400" algn="l" rtl="0" fontAlgn="base">
      <a:spcBef>
        <a:spcPct val="0"/>
      </a:spcBef>
      <a:spcAft>
        <a:spcPct val="0"/>
      </a:spcAft>
      <a:defRPr sz="2400" kern="1200">
        <a:solidFill>
          <a:schemeClr val="tx1"/>
        </a:solidFill>
        <a:latin typeface="Arial" charset="0"/>
        <a:ea typeface="+mn-ea"/>
        <a:cs typeface="+mn-cs"/>
      </a:defRPr>
    </a:lvl3pPr>
    <a:lvl4pPr marL="1371600" algn="l" rtl="0" fontAlgn="base">
      <a:spcBef>
        <a:spcPct val="0"/>
      </a:spcBef>
      <a:spcAft>
        <a:spcPct val="0"/>
      </a:spcAft>
      <a:defRPr sz="2400" kern="1200">
        <a:solidFill>
          <a:schemeClr val="tx1"/>
        </a:solidFill>
        <a:latin typeface="Arial" charset="0"/>
        <a:ea typeface="+mn-ea"/>
        <a:cs typeface="+mn-cs"/>
      </a:defRPr>
    </a:lvl4pPr>
    <a:lvl5pPr marL="1828800" algn="l" rtl="0" fontAlgn="base">
      <a:spcBef>
        <a:spcPct val="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207" userDrawn="1">
          <p15:clr>
            <a:srgbClr val="A4A3A4"/>
          </p15:clr>
        </p15:guide>
        <p15:guide id="2" pos="2928"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Wolfgang Ettlich" initials="WE" lastIdx="6"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4E9D4"/>
    <a:srgbClr val="F2D2D4"/>
    <a:srgbClr val="FF0000"/>
    <a:srgbClr val="EAB4B8"/>
    <a:srgbClr val="F3C1F7"/>
    <a:srgbClr val="FF99CC"/>
    <a:srgbClr val="FFCC99"/>
    <a:srgbClr val="FFCC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4587" autoAdjust="0"/>
    <p:restoredTop sz="91365" autoAdjust="0"/>
  </p:normalViewPr>
  <p:slideViewPr>
    <p:cSldViewPr>
      <p:cViewPr varScale="1">
        <p:scale>
          <a:sx n="83" d="100"/>
          <a:sy n="83" d="100"/>
        </p:scale>
        <p:origin x="102" y="534"/>
      </p:cViewPr>
      <p:guideLst>
        <p:guide orient="horz" pos="2160"/>
        <p:guide pos="2880"/>
      </p:guideLst>
    </p:cSldViewPr>
  </p:slideViewPr>
  <p:notesTextViewPr>
    <p:cViewPr>
      <p:scale>
        <a:sx n="3" d="2"/>
        <a:sy n="3" d="2"/>
      </p:scale>
      <p:origin x="0" y="0"/>
    </p:cViewPr>
  </p:notesTextViewPr>
  <p:sorterViewPr>
    <p:cViewPr>
      <p:scale>
        <a:sx n="66" d="100"/>
        <a:sy n="66" d="100"/>
      </p:scale>
      <p:origin x="0" y="0"/>
    </p:cViewPr>
  </p:sorterViewPr>
  <p:notesViewPr>
    <p:cSldViewPr>
      <p:cViewPr varScale="1">
        <p:scale>
          <a:sx n="48" d="100"/>
          <a:sy n="48" d="100"/>
        </p:scale>
        <p:origin x="-1950" y="-108"/>
      </p:cViewPr>
      <p:guideLst>
        <p:guide orient="horz" pos="2207"/>
        <p:guide pos="2928"/>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38" Type="http://schemas.openxmlformats.org/officeDocument/2006/relationships/slide" Target="slides/slide134.xml"/><Relationship Id="rId154" Type="http://schemas.openxmlformats.org/officeDocument/2006/relationships/slide" Target="slides/slide150.xml"/><Relationship Id="rId159" Type="http://schemas.openxmlformats.org/officeDocument/2006/relationships/slide" Target="slides/slide155.xml"/><Relationship Id="rId170" Type="http://schemas.openxmlformats.org/officeDocument/2006/relationships/theme" Target="theme/theme1.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28" Type="http://schemas.openxmlformats.org/officeDocument/2006/relationships/slide" Target="slides/slide124.xml"/><Relationship Id="rId144" Type="http://schemas.openxmlformats.org/officeDocument/2006/relationships/slide" Target="slides/slide140.xml"/><Relationship Id="rId149" Type="http://schemas.openxmlformats.org/officeDocument/2006/relationships/slide" Target="slides/slide145.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160" Type="http://schemas.openxmlformats.org/officeDocument/2006/relationships/slide" Target="slides/slide156.xml"/><Relationship Id="rId165" Type="http://schemas.openxmlformats.org/officeDocument/2006/relationships/notesMaster" Target="notesMasters/notesMaster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134" Type="http://schemas.openxmlformats.org/officeDocument/2006/relationships/slide" Target="slides/slide130.xml"/><Relationship Id="rId139" Type="http://schemas.openxmlformats.org/officeDocument/2006/relationships/slide" Target="slides/slide135.xml"/><Relationship Id="rId80" Type="http://schemas.openxmlformats.org/officeDocument/2006/relationships/slide" Target="slides/slide76.xml"/><Relationship Id="rId85" Type="http://schemas.openxmlformats.org/officeDocument/2006/relationships/slide" Target="slides/slide81.xml"/><Relationship Id="rId150" Type="http://schemas.openxmlformats.org/officeDocument/2006/relationships/slide" Target="slides/slide146.xml"/><Relationship Id="rId155" Type="http://schemas.openxmlformats.org/officeDocument/2006/relationships/slide" Target="slides/slide151.xml"/><Relationship Id="rId171" Type="http://schemas.openxmlformats.org/officeDocument/2006/relationships/tableStyles" Target="tableStyles.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slide" Target="slides/slide120.xml"/><Relationship Id="rId129" Type="http://schemas.openxmlformats.org/officeDocument/2006/relationships/slide" Target="slides/slide125.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40" Type="http://schemas.openxmlformats.org/officeDocument/2006/relationships/slide" Target="slides/slide136.xml"/><Relationship Id="rId145" Type="http://schemas.openxmlformats.org/officeDocument/2006/relationships/slide" Target="slides/slide141.xml"/><Relationship Id="rId161" Type="http://schemas.openxmlformats.org/officeDocument/2006/relationships/slide" Target="slides/slide157.xml"/><Relationship Id="rId166"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slide" Target="slides/slide102.xml"/><Relationship Id="rId114" Type="http://schemas.openxmlformats.org/officeDocument/2006/relationships/slide" Target="slides/slide110.xml"/><Relationship Id="rId119" Type="http://schemas.openxmlformats.org/officeDocument/2006/relationships/slide" Target="slides/slide115.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30" Type="http://schemas.openxmlformats.org/officeDocument/2006/relationships/slide" Target="slides/slide126.xml"/><Relationship Id="rId135" Type="http://schemas.openxmlformats.org/officeDocument/2006/relationships/slide" Target="slides/slide131.xml"/><Relationship Id="rId143" Type="http://schemas.openxmlformats.org/officeDocument/2006/relationships/slide" Target="slides/slide139.xml"/><Relationship Id="rId148" Type="http://schemas.openxmlformats.org/officeDocument/2006/relationships/slide" Target="slides/slide144.xml"/><Relationship Id="rId151" Type="http://schemas.openxmlformats.org/officeDocument/2006/relationships/slide" Target="slides/slide147.xml"/><Relationship Id="rId156" Type="http://schemas.openxmlformats.org/officeDocument/2006/relationships/slide" Target="slides/slide152.xml"/><Relationship Id="rId164" Type="http://schemas.openxmlformats.org/officeDocument/2006/relationships/slide" Target="slides/slide160.xml"/><Relationship Id="rId16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141" Type="http://schemas.openxmlformats.org/officeDocument/2006/relationships/slide" Target="slides/slide137.xml"/><Relationship Id="rId146" Type="http://schemas.openxmlformats.org/officeDocument/2006/relationships/slide" Target="slides/slide142.xml"/><Relationship Id="rId167" Type="http://schemas.openxmlformats.org/officeDocument/2006/relationships/commentAuthors" Target="commentAuthors.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162" Type="http://schemas.openxmlformats.org/officeDocument/2006/relationships/slide" Target="slides/slide15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slide" Target="slides/slide132.xml"/><Relationship Id="rId157" Type="http://schemas.openxmlformats.org/officeDocument/2006/relationships/slide" Target="slides/slide153.xml"/><Relationship Id="rId61" Type="http://schemas.openxmlformats.org/officeDocument/2006/relationships/slide" Target="slides/slide57.xml"/><Relationship Id="rId82" Type="http://schemas.openxmlformats.org/officeDocument/2006/relationships/slide" Target="slides/slide78.xml"/><Relationship Id="rId152" Type="http://schemas.openxmlformats.org/officeDocument/2006/relationships/slide" Target="slides/slide14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168"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163" Type="http://schemas.openxmlformats.org/officeDocument/2006/relationships/slide" Target="slides/slide159.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slide" Target="slides/slide154.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slide" Target="slides/slide149.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92904F7-F599-46AF-AA10-8DF4D2FA1EC1}"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de-DE"/>
        </a:p>
      </dgm:t>
    </dgm:pt>
    <dgm:pt modelId="{DD7D6D34-98EC-49E6-B400-13A5817328E5}">
      <dgm:prSet phldrT="[Text]" custT="1">
        <dgm:style>
          <a:lnRef idx="1">
            <a:schemeClr val="accent1"/>
          </a:lnRef>
          <a:fillRef idx="2">
            <a:schemeClr val="accent1"/>
          </a:fillRef>
          <a:effectRef idx="1">
            <a:schemeClr val="accent1"/>
          </a:effectRef>
          <a:fontRef idx="minor">
            <a:schemeClr val="dk1"/>
          </a:fontRef>
        </dgm:style>
      </dgm:prSet>
      <dgm:spPr>
        <a:solidFill>
          <a:schemeClr val="accent1">
            <a:lumMod val="40000"/>
            <a:lumOff val="60000"/>
          </a:schemeClr>
        </a:solidFill>
        <a:ln>
          <a:noFill/>
        </a:ln>
      </dgm:spPr>
      <dgm:t>
        <a:bodyPr/>
        <a:lstStyle/>
        <a:p>
          <a:r>
            <a:rPr lang="en-US" sz="1600" dirty="0"/>
            <a:t>Government of Hong Kong</a:t>
          </a:r>
          <a:endParaRPr lang="de-DE" sz="1600" dirty="0"/>
        </a:p>
      </dgm:t>
    </dgm:pt>
    <dgm:pt modelId="{7FF17A3D-93A5-4C42-9F0A-842BFCB3EBF2}" type="parTrans" cxnId="{E08EF7BA-F366-470D-8917-89E06B6BB81D}">
      <dgm:prSet/>
      <dgm:spPr/>
      <dgm:t>
        <a:bodyPr/>
        <a:lstStyle/>
        <a:p>
          <a:endParaRPr lang="de-DE"/>
        </a:p>
      </dgm:t>
    </dgm:pt>
    <dgm:pt modelId="{4D2AE3FF-A222-404A-AA4B-148B74F59AED}" type="sibTrans" cxnId="{E08EF7BA-F366-470D-8917-89E06B6BB81D}">
      <dgm:prSet/>
      <dgm:spPr/>
      <dgm:t>
        <a:bodyPr/>
        <a:lstStyle/>
        <a:p>
          <a:endParaRPr lang="de-DE"/>
        </a:p>
      </dgm:t>
    </dgm:pt>
    <dgm:pt modelId="{3C0195D7-76B0-4491-BFB3-085407A7BECC}">
      <dgm:prSet phldrT="[Text]" custT="1">
        <dgm:style>
          <a:lnRef idx="1">
            <a:schemeClr val="accent1"/>
          </a:lnRef>
          <a:fillRef idx="2">
            <a:schemeClr val="accent1"/>
          </a:fillRef>
          <a:effectRef idx="1">
            <a:schemeClr val="accent1"/>
          </a:effectRef>
          <a:fontRef idx="minor">
            <a:schemeClr val="dk1"/>
          </a:fontRef>
        </dgm:style>
      </dgm:prSet>
      <dgm:spPr>
        <a:solidFill>
          <a:schemeClr val="accent1">
            <a:lumMod val="40000"/>
            <a:lumOff val="60000"/>
          </a:schemeClr>
        </a:solidFill>
        <a:ln>
          <a:noFill/>
        </a:ln>
      </dgm:spPr>
      <dgm:t>
        <a:bodyPr/>
        <a:lstStyle/>
        <a:p>
          <a:r>
            <a:rPr lang="en-US" sz="1600" dirty="0"/>
            <a:t>MPF Schemes Authority</a:t>
          </a:r>
          <a:endParaRPr lang="de-DE" sz="1600" dirty="0"/>
        </a:p>
      </dgm:t>
    </dgm:pt>
    <dgm:pt modelId="{BA04A0F2-4307-4B57-93A0-13AAC84FAE54}" type="parTrans" cxnId="{89469A9A-75DE-4D25-989F-DE00AA674E29}">
      <dgm:prSet/>
      <dgm:spPr/>
      <dgm:t>
        <a:bodyPr/>
        <a:lstStyle/>
        <a:p>
          <a:endParaRPr lang="de-DE"/>
        </a:p>
      </dgm:t>
    </dgm:pt>
    <dgm:pt modelId="{6C4BF5FC-808A-449A-9601-3EBAA7EC647A}" type="sibTrans" cxnId="{89469A9A-75DE-4D25-989F-DE00AA674E29}">
      <dgm:prSet/>
      <dgm:spPr/>
      <dgm:t>
        <a:bodyPr/>
        <a:lstStyle/>
        <a:p>
          <a:endParaRPr lang="de-DE"/>
        </a:p>
      </dgm:t>
    </dgm:pt>
    <dgm:pt modelId="{38D7E7A6-71C4-4795-B677-E2723585F4B8}">
      <dgm:prSet custT="1">
        <dgm:style>
          <a:lnRef idx="1">
            <a:schemeClr val="accent1"/>
          </a:lnRef>
          <a:fillRef idx="2">
            <a:schemeClr val="accent1"/>
          </a:fillRef>
          <a:effectRef idx="1">
            <a:schemeClr val="accent1"/>
          </a:effectRef>
          <a:fontRef idx="minor">
            <a:schemeClr val="dk1"/>
          </a:fontRef>
        </dgm:style>
      </dgm:prSet>
      <dgm:spPr>
        <a:solidFill>
          <a:schemeClr val="accent3">
            <a:lumMod val="40000"/>
            <a:lumOff val="60000"/>
          </a:schemeClr>
        </a:solidFill>
        <a:ln>
          <a:noFill/>
        </a:ln>
      </dgm:spPr>
      <dgm:t>
        <a:bodyPr/>
        <a:lstStyle/>
        <a:p>
          <a:r>
            <a:rPr lang="en-US" sz="1600" dirty="0"/>
            <a:t>MPF Schemes</a:t>
          </a:r>
          <a:endParaRPr lang="de-DE" sz="1600" dirty="0"/>
        </a:p>
      </dgm:t>
    </dgm:pt>
    <dgm:pt modelId="{D6523119-72C9-4CC9-A2CB-60ECC604C96B}" type="parTrans" cxnId="{821FA538-F67C-479C-A870-04D0D7F643C0}">
      <dgm:prSet/>
      <dgm:spPr/>
      <dgm:t>
        <a:bodyPr/>
        <a:lstStyle/>
        <a:p>
          <a:endParaRPr lang="de-DE"/>
        </a:p>
      </dgm:t>
    </dgm:pt>
    <dgm:pt modelId="{8CDA9741-0389-4303-B10F-9E339447130D}" type="sibTrans" cxnId="{821FA538-F67C-479C-A870-04D0D7F643C0}">
      <dgm:prSet/>
      <dgm:spPr/>
      <dgm:t>
        <a:bodyPr/>
        <a:lstStyle/>
        <a:p>
          <a:endParaRPr lang="de-DE"/>
        </a:p>
      </dgm:t>
    </dgm:pt>
    <dgm:pt modelId="{4847ABF2-4B5E-4D04-9D5A-84480AD3728D}">
      <dgm:prSet custT="1">
        <dgm:style>
          <a:lnRef idx="1">
            <a:schemeClr val="accent1"/>
          </a:lnRef>
          <a:fillRef idx="2">
            <a:schemeClr val="accent1"/>
          </a:fillRef>
          <a:effectRef idx="1">
            <a:schemeClr val="accent1"/>
          </a:effectRef>
          <a:fontRef idx="minor">
            <a:schemeClr val="dk1"/>
          </a:fontRef>
        </dgm:style>
      </dgm:prSet>
      <dgm:spPr>
        <a:solidFill>
          <a:schemeClr val="accent4">
            <a:lumMod val="40000"/>
            <a:lumOff val="60000"/>
          </a:schemeClr>
        </a:solidFill>
        <a:ln>
          <a:noFill/>
        </a:ln>
      </dgm:spPr>
      <dgm:t>
        <a:bodyPr/>
        <a:lstStyle/>
        <a:p>
          <a:r>
            <a:rPr lang="en-US" sz="1600" dirty="0"/>
            <a:t>Occupational Retirement Schemes</a:t>
          </a:r>
          <a:endParaRPr lang="de-DE" sz="1600" dirty="0"/>
        </a:p>
      </dgm:t>
    </dgm:pt>
    <dgm:pt modelId="{0B481A19-84F9-4CF6-AAFE-AB9A09D4B28C}" type="parTrans" cxnId="{EADB923C-BE15-4DD5-8773-A81A63AAE849}">
      <dgm:prSet/>
      <dgm:spPr/>
      <dgm:t>
        <a:bodyPr/>
        <a:lstStyle/>
        <a:p>
          <a:endParaRPr lang="de-DE"/>
        </a:p>
      </dgm:t>
    </dgm:pt>
    <dgm:pt modelId="{BEBC39C9-CDCB-493E-9DC1-BE80D9A7D234}" type="sibTrans" cxnId="{EADB923C-BE15-4DD5-8773-A81A63AAE849}">
      <dgm:prSet/>
      <dgm:spPr/>
      <dgm:t>
        <a:bodyPr/>
        <a:lstStyle/>
        <a:p>
          <a:endParaRPr lang="de-DE"/>
        </a:p>
      </dgm:t>
    </dgm:pt>
    <dgm:pt modelId="{EA734F5C-9014-4014-89D1-19CC4877CB6B}">
      <dgm:prSet custT="1">
        <dgm:style>
          <a:lnRef idx="1">
            <a:schemeClr val="accent1"/>
          </a:lnRef>
          <a:fillRef idx="2">
            <a:schemeClr val="accent1"/>
          </a:fillRef>
          <a:effectRef idx="1">
            <a:schemeClr val="accent1"/>
          </a:effectRef>
          <a:fontRef idx="minor">
            <a:schemeClr val="dk1"/>
          </a:fontRef>
        </dgm:style>
      </dgm:prSet>
      <dgm:spPr>
        <a:solidFill>
          <a:schemeClr val="accent3">
            <a:lumMod val="20000"/>
            <a:lumOff val="80000"/>
          </a:schemeClr>
        </a:solidFill>
        <a:ln>
          <a:noFill/>
        </a:ln>
      </dgm:spPr>
      <dgm:t>
        <a:bodyPr/>
        <a:lstStyle/>
        <a:p>
          <a:r>
            <a:rPr lang="en-US" sz="1600" dirty="0"/>
            <a:t>MPF Trustees</a:t>
          </a:r>
          <a:endParaRPr lang="de-DE" sz="1600" dirty="0"/>
        </a:p>
      </dgm:t>
    </dgm:pt>
    <dgm:pt modelId="{4540AFA6-9309-4E17-AC23-C237E1D208C6}" type="parTrans" cxnId="{0101DA46-6430-4597-BED6-E92045A69489}">
      <dgm:prSet/>
      <dgm:spPr/>
      <dgm:t>
        <a:bodyPr/>
        <a:lstStyle/>
        <a:p>
          <a:endParaRPr lang="de-DE"/>
        </a:p>
      </dgm:t>
    </dgm:pt>
    <dgm:pt modelId="{F2BCF4EA-8061-4B37-9A5E-3C46F641698A}" type="sibTrans" cxnId="{0101DA46-6430-4597-BED6-E92045A69489}">
      <dgm:prSet/>
      <dgm:spPr/>
      <dgm:t>
        <a:bodyPr/>
        <a:lstStyle/>
        <a:p>
          <a:endParaRPr lang="de-DE"/>
        </a:p>
      </dgm:t>
    </dgm:pt>
    <dgm:pt modelId="{DB4641E8-93CF-47D2-8900-52BF1F71554F}">
      <dgm:prSet custT="1">
        <dgm:style>
          <a:lnRef idx="1">
            <a:schemeClr val="accent1"/>
          </a:lnRef>
          <a:fillRef idx="2">
            <a:schemeClr val="accent1"/>
          </a:fillRef>
          <a:effectRef idx="1">
            <a:schemeClr val="accent1"/>
          </a:effectRef>
          <a:fontRef idx="minor">
            <a:schemeClr val="dk1"/>
          </a:fontRef>
        </dgm:style>
      </dgm:prSet>
      <dgm:spPr>
        <a:solidFill>
          <a:schemeClr val="accent3">
            <a:lumMod val="20000"/>
            <a:lumOff val="80000"/>
          </a:schemeClr>
        </a:solidFill>
        <a:ln>
          <a:noFill/>
        </a:ln>
      </dgm:spPr>
      <dgm:t>
        <a:bodyPr/>
        <a:lstStyle/>
        <a:p>
          <a:r>
            <a:rPr lang="en-US" sz="1600" dirty="0"/>
            <a:t>MPF Intermediaries (in coordination with HKMA, Insurance Authority and Securities and Futures Commission)</a:t>
          </a:r>
          <a:endParaRPr lang="de-DE" sz="1600" dirty="0"/>
        </a:p>
      </dgm:t>
    </dgm:pt>
    <dgm:pt modelId="{6D94DF34-5BB7-4FD3-B73F-C57EBD54EC62}" type="parTrans" cxnId="{5E2BD391-41BA-46EE-B305-64AA1724EFAF}">
      <dgm:prSet/>
      <dgm:spPr/>
      <dgm:t>
        <a:bodyPr/>
        <a:lstStyle/>
        <a:p>
          <a:endParaRPr lang="de-DE"/>
        </a:p>
      </dgm:t>
    </dgm:pt>
    <dgm:pt modelId="{7053EFB9-CB15-4125-B259-9E7FC7FED57B}" type="sibTrans" cxnId="{5E2BD391-41BA-46EE-B305-64AA1724EFAF}">
      <dgm:prSet/>
      <dgm:spPr/>
      <dgm:t>
        <a:bodyPr/>
        <a:lstStyle/>
        <a:p>
          <a:endParaRPr lang="de-DE"/>
        </a:p>
      </dgm:t>
    </dgm:pt>
    <dgm:pt modelId="{81D06BE4-B1B0-4643-9707-B50914013B01}">
      <dgm:prSet custT="1">
        <dgm:style>
          <a:lnRef idx="1">
            <a:schemeClr val="accent1"/>
          </a:lnRef>
          <a:fillRef idx="2">
            <a:schemeClr val="accent1"/>
          </a:fillRef>
          <a:effectRef idx="1">
            <a:schemeClr val="accent1"/>
          </a:effectRef>
          <a:fontRef idx="minor">
            <a:schemeClr val="dk1"/>
          </a:fontRef>
        </dgm:style>
      </dgm:prSet>
      <dgm:spPr>
        <a:solidFill>
          <a:schemeClr val="accent3">
            <a:lumMod val="20000"/>
            <a:lumOff val="80000"/>
          </a:schemeClr>
        </a:solidFill>
        <a:ln>
          <a:noFill/>
        </a:ln>
      </dgm:spPr>
      <dgm:t>
        <a:bodyPr/>
        <a:lstStyle/>
        <a:p>
          <a:r>
            <a:rPr lang="en-US" sz="1600" dirty="0"/>
            <a:t>MPF Schemes and Products (in coordination with Securities and Futures Commission)</a:t>
          </a:r>
          <a:endParaRPr lang="de-DE" sz="1600" dirty="0"/>
        </a:p>
      </dgm:t>
    </dgm:pt>
    <dgm:pt modelId="{235FDE95-E1FC-4E6C-B081-8983531E95B8}" type="parTrans" cxnId="{41C28EFC-1406-499A-8FB2-03D20A4AD5A6}">
      <dgm:prSet/>
      <dgm:spPr/>
      <dgm:t>
        <a:bodyPr/>
        <a:lstStyle/>
        <a:p>
          <a:endParaRPr lang="de-DE"/>
        </a:p>
      </dgm:t>
    </dgm:pt>
    <dgm:pt modelId="{DF35489D-4541-44C7-9BB6-83D15D89F470}" type="sibTrans" cxnId="{41C28EFC-1406-499A-8FB2-03D20A4AD5A6}">
      <dgm:prSet/>
      <dgm:spPr/>
      <dgm:t>
        <a:bodyPr/>
        <a:lstStyle/>
        <a:p>
          <a:endParaRPr lang="de-DE"/>
        </a:p>
      </dgm:t>
    </dgm:pt>
    <dgm:pt modelId="{4F243353-8BEA-4DFB-8A97-27F559A0EB7E}" type="pres">
      <dgm:prSet presAssocID="{192904F7-F599-46AF-AA10-8DF4D2FA1EC1}" presName="hierChild1" presStyleCnt="0">
        <dgm:presLayoutVars>
          <dgm:orgChart val="1"/>
          <dgm:chPref val="1"/>
          <dgm:dir/>
          <dgm:animOne val="branch"/>
          <dgm:animLvl val="lvl"/>
          <dgm:resizeHandles/>
        </dgm:presLayoutVars>
      </dgm:prSet>
      <dgm:spPr/>
      <dgm:t>
        <a:bodyPr/>
        <a:lstStyle/>
        <a:p>
          <a:endParaRPr lang="en-US"/>
        </a:p>
      </dgm:t>
    </dgm:pt>
    <dgm:pt modelId="{4D01BF1C-C644-4889-8D08-8E7CABE43F2F}" type="pres">
      <dgm:prSet presAssocID="{DD7D6D34-98EC-49E6-B400-13A5817328E5}" presName="hierRoot1" presStyleCnt="0">
        <dgm:presLayoutVars>
          <dgm:hierBranch val="init"/>
        </dgm:presLayoutVars>
      </dgm:prSet>
      <dgm:spPr/>
    </dgm:pt>
    <dgm:pt modelId="{EBC897F0-7811-4FFC-836E-DC6552BAFD39}" type="pres">
      <dgm:prSet presAssocID="{DD7D6D34-98EC-49E6-B400-13A5817328E5}" presName="rootComposite1" presStyleCnt="0"/>
      <dgm:spPr/>
    </dgm:pt>
    <dgm:pt modelId="{CFCBA9CA-8415-42D5-87A9-1DD8A93688C1}" type="pres">
      <dgm:prSet presAssocID="{DD7D6D34-98EC-49E6-B400-13A5817328E5}" presName="rootText1" presStyleLbl="node0" presStyleIdx="0" presStyleCnt="1" custLinFactNeighborX="-60733">
        <dgm:presLayoutVars>
          <dgm:chPref val="3"/>
        </dgm:presLayoutVars>
      </dgm:prSet>
      <dgm:spPr/>
      <dgm:t>
        <a:bodyPr/>
        <a:lstStyle/>
        <a:p>
          <a:endParaRPr lang="en-US"/>
        </a:p>
      </dgm:t>
    </dgm:pt>
    <dgm:pt modelId="{B8971315-3505-4F52-A128-849950CFAB38}" type="pres">
      <dgm:prSet presAssocID="{DD7D6D34-98EC-49E6-B400-13A5817328E5}" presName="rootConnector1" presStyleLbl="node1" presStyleIdx="0" presStyleCnt="0"/>
      <dgm:spPr/>
      <dgm:t>
        <a:bodyPr/>
        <a:lstStyle/>
        <a:p>
          <a:endParaRPr lang="en-US"/>
        </a:p>
      </dgm:t>
    </dgm:pt>
    <dgm:pt modelId="{944A053B-E6A1-416D-AAA2-B8ADA49BF4FB}" type="pres">
      <dgm:prSet presAssocID="{DD7D6D34-98EC-49E6-B400-13A5817328E5}" presName="hierChild2" presStyleCnt="0"/>
      <dgm:spPr/>
    </dgm:pt>
    <dgm:pt modelId="{12A5A2CE-FD00-40A0-A6AA-EDD68F33A8C6}" type="pres">
      <dgm:prSet presAssocID="{BA04A0F2-4307-4B57-93A0-13AAC84FAE54}" presName="Name37" presStyleLbl="parChTrans1D2" presStyleIdx="0" presStyleCnt="1"/>
      <dgm:spPr/>
      <dgm:t>
        <a:bodyPr/>
        <a:lstStyle/>
        <a:p>
          <a:endParaRPr lang="en-US"/>
        </a:p>
      </dgm:t>
    </dgm:pt>
    <dgm:pt modelId="{55A4E744-303D-43B9-9D98-C44183589DC0}" type="pres">
      <dgm:prSet presAssocID="{3C0195D7-76B0-4491-BFB3-085407A7BECC}" presName="hierRoot2" presStyleCnt="0">
        <dgm:presLayoutVars>
          <dgm:hierBranch/>
        </dgm:presLayoutVars>
      </dgm:prSet>
      <dgm:spPr/>
    </dgm:pt>
    <dgm:pt modelId="{F8F2C94C-2884-4137-8AD3-CC1178E9A328}" type="pres">
      <dgm:prSet presAssocID="{3C0195D7-76B0-4491-BFB3-085407A7BECC}" presName="rootComposite" presStyleCnt="0"/>
      <dgm:spPr/>
    </dgm:pt>
    <dgm:pt modelId="{3ED75324-8FFF-4556-9DFD-A0468FD4F345}" type="pres">
      <dgm:prSet presAssocID="{3C0195D7-76B0-4491-BFB3-085407A7BECC}" presName="rootText" presStyleLbl="node2" presStyleIdx="0" presStyleCnt="1" custLinFactNeighborX="-60733">
        <dgm:presLayoutVars>
          <dgm:chPref val="3"/>
        </dgm:presLayoutVars>
      </dgm:prSet>
      <dgm:spPr/>
      <dgm:t>
        <a:bodyPr/>
        <a:lstStyle/>
        <a:p>
          <a:endParaRPr lang="en-US"/>
        </a:p>
      </dgm:t>
    </dgm:pt>
    <dgm:pt modelId="{0EDBA7D8-2418-41B2-8C72-804F33273079}" type="pres">
      <dgm:prSet presAssocID="{3C0195D7-76B0-4491-BFB3-085407A7BECC}" presName="rootConnector" presStyleLbl="node2" presStyleIdx="0" presStyleCnt="1"/>
      <dgm:spPr/>
      <dgm:t>
        <a:bodyPr/>
        <a:lstStyle/>
        <a:p>
          <a:endParaRPr lang="en-US"/>
        </a:p>
      </dgm:t>
    </dgm:pt>
    <dgm:pt modelId="{F2BDCD0A-C5FF-470D-8F16-1A444216A626}" type="pres">
      <dgm:prSet presAssocID="{3C0195D7-76B0-4491-BFB3-085407A7BECC}" presName="hierChild4" presStyleCnt="0"/>
      <dgm:spPr/>
    </dgm:pt>
    <dgm:pt modelId="{06E20E2C-99EB-4DAD-A906-0C1AEC5DFE95}" type="pres">
      <dgm:prSet presAssocID="{D6523119-72C9-4CC9-A2CB-60ECC604C96B}" presName="Name35" presStyleLbl="parChTrans1D3" presStyleIdx="0" presStyleCnt="2"/>
      <dgm:spPr/>
      <dgm:t>
        <a:bodyPr/>
        <a:lstStyle/>
        <a:p>
          <a:endParaRPr lang="en-US"/>
        </a:p>
      </dgm:t>
    </dgm:pt>
    <dgm:pt modelId="{3DB2CA0B-2F56-4EFF-A98D-ECB482D337B3}" type="pres">
      <dgm:prSet presAssocID="{38D7E7A6-71C4-4795-B677-E2723585F4B8}" presName="hierRoot2" presStyleCnt="0">
        <dgm:presLayoutVars>
          <dgm:hierBranch/>
        </dgm:presLayoutVars>
      </dgm:prSet>
      <dgm:spPr/>
    </dgm:pt>
    <dgm:pt modelId="{0382A2D2-1745-447B-B37F-2F16B60A1C7A}" type="pres">
      <dgm:prSet presAssocID="{38D7E7A6-71C4-4795-B677-E2723585F4B8}" presName="rootComposite" presStyleCnt="0"/>
      <dgm:spPr/>
    </dgm:pt>
    <dgm:pt modelId="{119F387A-AB96-43E5-B3D6-A4AAD8E01223}" type="pres">
      <dgm:prSet presAssocID="{38D7E7A6-71C4-4795-B677-E2723585F4B8}" presName="rootText" presStyleLbl="node3" presStyleIdx="0" presStyleCnt="2" custLinFactNeighborX="-60733">
        <dgm:presLayoutVars>
          <dgm:chPref val="3"/>
        </dgm:presLayoutVars>
      </dgm:prSet>
      <dgm:spPr/>
      <dgm:t>
        <a:bodyPr/>
        <a:lstStyle/>
        <a:p>
          <a:endParaRPr lang="en-US"/>
        </a:p>
      </dgm:t>
    </dgm:pt>
    <dgm:pt modelId="{FCAB7B0D-BC2E-44AD-95A4-6C4EA0A3A05E}" type="pres">
      <dgm:prSet presAssocID="{38D7E7A6-71C4-4795-B677-E2723585F4B8}" presName="rootConnector" presStyleLbl="node3" presStyleIdx="0" presStyleCnt="2"/>
      <dgm:spPr/>
      <dgm:t>
        <a:bodyPr/>
        <a:lstStyle/>
        <a:p>
          <a:endParaRPr lang="en-US"/>
        </a:p>
      </dgm:t>
    </dgm:pt>
    <dgm:pt modelId="{78D10661-F84E-476B-840D-C2631AA5058B}" type="pres">
      <dgm:prSet presAssocID="{38D7E7A6-71C4-4795-B677-E2723585F4B8}" presName="hierChild4" presStyleCnt="0"/>
      <dgm:spPr/>
    </dgm:pt>
    <dgm:pt modelId="{EF65F2A7-768D-4F69-83FD-68A0541D76A8}" type="pres">
      <dgm:prSet presAssocID="{4540AFA6-9309-4E17-AC23-C237E1D208C6}" presName="Name35" presStyleLbl="parChTrans1D4" presStyleIdx="0" presStyleCnt="3"/>
      <dgm:spPr/>
      <dgm:t>
        <a:bodyPr/>
        <a:lstStyle/>
        <a:p>
          <a:endParaRPr lang="en-US"/>
        </a:p>
      </dgm:t>
    </dgm:pt>
    <dgm:pt modelId="{3B2FD888-2641-47D8-9536-9F4E04F6B458}" type="pres">
      <dgm:prSet presAssocID="{EA734F5C-9014-4014-89D1-19CC4877CB6B}" presName="hierRoot2" presStyleCnt="0">
        <dgm:presLayoutVars>
          <dgm:hierBranch val="init"/>
        </dgm:presLayoutVars>
      </dgm:prSet>
      <dgm:spPr/>
    </dgm:pt>
    <dgm:pt modelId="{A54AAE96-41BB-4133-89F6-C0A74A10C945}" type="pres">
      <dgm:prSet presAssocID="{EA734F5C-9014-4014-89D1-19CC4877CB6B}" presName="rootComposite" presStyleCnt="0"/>
      <dgm:spPr/>
    </dgm:pt>
    <dgm:pt modelId="{34279186-4EE4-4A92-A17A-9B9CA5E70046}" type="pres">
      <dgm:prSet presAssocID="{EA734F5C-9014-4014-89D1-19CC4877CB6B}" presName="rootText" presStyleLbl="node4" presStyleIdx="0" presStyleCnt="3" custScaleX="81980" custScaleY="169749">
        <dgm:presLayoutVars>
          <dgm:chPref val="3"/>
        </dgm:presLayoutVars>
      </dgm:prSet>
      <dgm:spPr/>
      <dgm:t>
        <a:bodyPr/>
        <a:lstStyle/>
        <a:p>
          <a:endParaRPr lang="en-US"/>
        </a:p>
      </dgm:t>
    </dgm:pt>
    <dgm:pt modelId="{A782C7F6-E27C-4054-8D2D-EBBE7E861D7F}" type="pres">
      <dgm:prSet presAssocID="{EA734F5C-9014-4014-89D1-19CC4877CB6B}" presName="rootConnector" presStyleLbl="node4" presStyleIdx="0" presStyleCnt="3"/>
      <dgm:spPr/>
      <dgm:t>
        <a:bodyPr/>
        <a:lstStyle/>
        <a:p>
          <a:endParaRPr lang="en-US"/>
        </a:p>
      </dgm:t>
    </dgm:pt>
    <dgm:pt modelId="{CFC9CABF-0B00-4949-8D6C-CEFCF634690E}" type="pres">
      <dgm:prSet presAssocID="{EA734F5C-9014-4014-89D1-19CC4877CB6B}" presName="hierChild4" presStyleCnt="0"/>
      <dgm:spPr/>
    </dgm:pt>
    <dgm:pt modelId="{F085A00B-630D-493C-BA58-038E24E09BE8}" type="pres">
      <dgm:prSet presAssocID="{EA734F5C-9014-4014-89D1-19CC4877CB6B}" presName="hierChild5" presStyleCnt="0"/>
      <dgm:spPr/>
    </dgm:pt>
    <dgm:pt modelId="{08106563-1998-47B2-BB95-17A927F238DB}" type="pres">
      <dgm:prSet presAssocID="{6D94DF34-5BB7-4FD3-B73F-C57EBD54EC62}" presName="Name35" presStyleLbl="parChTrans1D4" presStyleIdx="1" presStyleCnt="3"/>
      <dgm:spPr/>
      <dgm:t>
        <a:bodyPr/>
        <a:lstStyle/>
        <a:p>
          <a:endParaRPr lang="en-US"/>
        </a:p>
      </dgm:t>
    </dgm:pt>
    <dgm:pt modelId="{3D60A07C-F46D-4C2F-8A63-0F895F2843F2}" type="pres">
      <dgm:prSet presAssocID="{DB4641E8-93CF-47D2-8900-52BF1F71554F}" presName="hierRoot2" presStyleCnt="0">
        <dgm:presLayoutVars>
          <dgm:hierBranch val="init"/>
        </dgm:presLayoutVars>
      </dgm:prSet>
      <dgm:spPr/>
    </dgm:pt>
    <dgm:pt modelId="{B1E46795-7E1B-4C8A-AAA8-1D75275D42FF}" type="pres">
      <dgm:prSet presAssocID="{DB4641E8-93CF-47D2-8900-52BF1F71554F}" presName="rootComposite" presStyleCnt="0"/>
      <dgm:spPr/>
    </dgm:pt>
    <dgm:pt modelId="{397FD89B-4719-4CC8-93E2-966ECDF54BCD}" type="pres">
      <dgm:prSet presAssocID="{DB4641E8-93CF-47D2-8900-52BF1F71554F}" presName="rootText" presStyleLbl="node4" presStyleIdx="1" presStyleCnt="3" custScaleX="150596" custScaleY="169749">
        <dgm:presLayoutVars>
          <dgm:chPref val="3"/>
        </dgm:presLayoutVars>
      </dgm:prSet>
      <dgm:spPr/>
      <dgm:t>
        <a:bodyPr/>
        <a:lstStyle/>
        <a:p>
          <a:endParaRPr lang="en-US"/>
        </a:p>
      </dgm:t>
    </dgm:pt>
    <dgm:pt modelId="{53C949C3-40A7-4C0B-BFC8-7C701C4419C1}" type="pres">
      <dgm:prSet presAssocID="{DB4641E8-93CF-47D2-8900-52BF1F71554F}" presName="rootConnector" presStyleLbl="node4" presStyleIdx="1" presStyleCnt="3"/>
      <dgm:spPr/>
      <dgm:t>
        <a:bodyPr/>
        <a:lstStyle/>
        <a:p>
          <a:endParaRPr lang="en-US"/>
        </a:p>
      </dgm:t>
    </dgm:pt>
    <dgm:pt modelId="{FEBF3EE2-7A3E-4F12-B375-DBAC5FA205CA}" type="pres">
      <dgm:prSet presAssocID="{DB4641E8-93CF-47D2-8900-52BF1F71554F}" presName="hierChild4" presStyleCnt="0"/>
      <dgm:spPr/>
    </dgm:pt>
    <dgm:pt modelId="{9B857E50-6A06-4526-91D7-7C0FF9419BD0}" type="pres">
      <dgm:prSet presAssocID="{DB4641E8-93CF-47D2-8900-52BF1F71554F}" presName="hierChild5" presStyleCnt="0"/>
      <dgm:spPr/>
    </dgm:pt>
    <dgm:pt modelId="{FD50D292-283B-436B-8BB2-0805E569FF67}" type="pres">
      <dgm:prSet presAssocID="{235FDE95-E1FC-4E6C-B081-8983531E95B8}" presName="Name35" presStyleLbl="parChTrans1D4" presStyleIdx="2" presStyleCnt="3"/>
      <dgm:spPr/>
      <dgm:t>
        <a:bodyPr/>
        <a:lstStyle/>
        <a:p>
          <a:endParaRPr lang="en-US"/>
        </a:p>
      </dgm:t>
    </dgm:pt>
    <dgm:pt modelId="{FFF8EA53-FD5F-40A1-9113-09154B0DDD4D}" type="pres">
      <dgm:prSet presAssocID="{81D06BE4-B1B0-4643-9707-B50914013B01}" presName="hierRoot2" presStyleCnt="0">
        <dgm:presLayoutVars>
          <dgm:hierBranch val="init"/>
        </dgm:presLayoutVars>
      </dgm:prSet>
      <dgm:spPr/>
    </dgm:pt>
    <dgm:pt modelId="{764C20EB-D4D5-41BA-A082-AD22146DB98E}" type="pres">
      <dgm:prSet presAssocID="{81D06BE4-B1B0-4643-9707-B50914013B01}" presName="rootComposite" presStyleCnt="0"/>
      <dgm:spPr/>
    </dgm:pt>
    <dgm:pt modelId="{A11EFA87-4353-4B77-9069-971F757131B0}" type="pres">
      <dgm:prSet presAssocID="{81D06BE4-B1B0-4643-9707-B50914013B01}" presName="rootText" presStyleLbl="node4" presStyleIdx="2" presStyleCnt="3" custScaleX="117242" custScaleY="169749">
        <dgm:presLayoutVars>
          <dgm:chPref val="3"/>
        </dgm:presLayoutVars>
      </dgm:prSet>
      <dgm:spPr/>
      <dgm:t>
        <a:bodyPr/>
        <a:lstStyle/>
        <a:p>
          <a:endParaRPr lang="en-US"/>
        </a:p>
      </dgm:t>
    </dgm:pt>
    <dgm:pt modelId="{30BC926E-1C06-4D35-8114-67A96AF09469}" type="pres">
      <dgm:prSet presAssocID="{81D06BE4-B1B0-4643-9707-B50914013B01}" presName="rootConnector" presStyleLbl="node4" presStyleIdx="2" presStyleCnt="3"/>
      <dgm:spPr/>
      <dgm:t>
        <a:bodyPr/>
        <a:lstStyle/>
        <a:p>
          <a:endParaRPr lang="en-US"/>
        </a:p>
      </dgm:t>
    </dgm:pt>
    <dgm:pt modelId="{B30231AA-73BE-4283-968F-F7C7211643D4}" type="pres">
      <dgm:prSet presAssocID="{81D06BE4-B1B0-4643-9707-B50914013B01}" presName="hierChild4" presStyleCnt="0"/>
      <dgm:spPr/>
    </dgm:pt>
    <dgm:pt modelId="{A753FA4E-6BE3-411A-BF0A-C507DB43EC78}" type="pres">
      <dgm:prSet presAssocID="{81D06BE4-B1B0-4643-9707-B50914013B01}" presName="hierChild5" presStyleCnt="0"/>
      <dgm:spPr/>
    </dgm:pt>
    <dgm:pt modelId="{E7AA76DF-48B0-462D-9997-A93521848D55}" type="pres">
      <dgm:prSet presAssocID="{38D7E7A6-71C4-4795-B677-E2723585F4B8}" presName="hierChild5" presStyleCnt="0"/>
      <dgm:spPr/>
    </dgm:pt>
    <dgm:pt modelId="{8ECE0FCF-193D-4B03-80E4-0C2F8E4C7538}" type="pres">
      <dgm:prSet presAssocID="{0B481A19-84F9-4CF6-AAFE-AB9A09D4B28C}" presName="Name35" presStyleLbl="parChTrans1D3" presStyleIdx="1" presStyleCnt="2"/>
      <dgm:spPr/>
      <dgm:t>
        <a:bodyPr/>
        <a:lstStyle/>
        <a:p>
          <a:endParaRPr lang="en-US"/>
        </a:p>
      </dgm:t>
    </dgm:pt>
    <dgm:pt modelId="{32EEA597-2780-4DA4-9C06-7DD6E5849536}" type="pres">
      <dgm:prSet presAssocID="{4847ABF2-4B5E-4D04-9D5A-84480AD3728D}" presName="hierRoot2" presStyleCnt="0">
        <dgm:presLayoutVars>
          <dgm:hierBranch val="init"/>
        </dgm:presLayoutVars>
      </dgm:prSet>
      <dgm:spPr/>
    </dgm:pt>
    <dgm:pt modelId="{ADA28B69-E9A1-4BB5-975C-126E7AF84E1F}" type="pres">
      <dgm:prSet presAssocID="{4847ABF2-4B5E-4D04-9D5A-84480AD3728D}" presName="rootComposite" presStyleCnt="0"/>
      <dgm:spPr/>
    </dgm:pt>
    <dgm:pt modelId="{19948360-9224-4A1B-8AF3-7A551B519836}" type="pres">
      <dgm:prSet presAssocID="{4847ABF2-4B5E-4D04-9D5A-84480AD3728D}" presName="rootText" presStyleLbl="node3" presStyleIdx="1" presStyleCnt="2" custLinFactNeighborX="-60733">
        <dgm:presLayoutVars>
          <dgm:chPref val="3"/>
        </dgm:presLayoutVars>
      </dgm:prSet>
      <dgm:spPr/>
      <dgm:t>
        <a:bodyPr/>
        <a:lstStyle/>
        <a:p>
          <a:endParaRPr lang="en-US"/>
        </a:p>
      </dgm:t>
    </dgm:pt>
    <dgm:pt modelId="{EB3F451B-B48C-4B1C-818D-3599F5179026}" type="pres">
      <dgm:prSet presAssocID="{4847ABF2-4B5E-4D04-9D5A-84480AD3728D}" presName="rootConnector" presStyleLbl="node3" presStyleIdx="1" presStyleCnt="2"/>
      <dgm:spPr/>
      <dgm:t>
        <a:bodyPr/>
        <a:lstStyle/>
        <a:p>
          <a:endParaRPr lang="en-US"/>
        </a:p>
      </dgm:t>
    </dgm:pt>
    <dgm:pt modelId="{5B96AB95-5F87-444E-9A65-B3082B5A5812}" type="pres">
      <dgm:prSet presAssocID="{4847ABF2-4B5E-4D04-9D5A-84480AD3728D}" presName="hierChild4" presStyleCnt="0"/>
      <dgm:spPr/>
    </dgm:pt>
    <dgm:pt modelId="{04DBB54C-3EC1-42F1-BA85-355F64F0BAB7}" type="pres">
      <dgm:prSet presAssocID="{4847ABF2-4B5E-4D04-9D5A-84480AD3728D}" presName="hierChild5" presStyleCnt="0"/>
      <dgm:spPr/>
    </dgm:pt>
    <dgm:pt modelId="{1D2C2A8C-6E91-49BC-A01F-CCD629F3A752}" type="pres">
      <dgm:prSet presAssocID="{3C0195D7-76B0-4491-BFB3-085407A7BECC}" presName="hierChild5" presStyleCnt="0"/>
      <dgm:spPr/>
    </dgm:pt>
    <dgm:pt modelId="{47D18EC6-2598-4423-9195-5F50E100479F}" type="pres">
      <dgm:prSet presAssocID="{DD7D6D34-98EC-49E6-B400-13A5817328E5}" presName="hierChild3" presStyleCnt="0"/>
      <dgm:spPr/>
    </dgm:pt>
  </dgm:ptLst>
  <dgm:cxnLst>
    <dgm:cxn modelId="{6195FD2B-90EB-4568-B3F6-237B99131CCD}" type="presOf" srcId="{0B481A19-84F9-4CF6-AAFE-AB9A09D4B28C}" destId="{8ECE0FCF-193D-4B03-80E4-0C2F8E4C7538}" srcOrd="0" destOrd="0" presId="urn:microsoft.com/office/officeart/2005/8/layout/orgChart1"/>
    <dgm:cxn modelId="{92C92202-C830-4BFA-B8F0-554BACBDEFAC}" type="presOf" srcId="{81D06BE4-B1B0-4643-9707-B50914013B01}" destId="{A11EFA87-4353-4B77-9069-971F757131B0}" srcOrd="0" destOrd="0" presId="urn:microsoft.com/office/officeart/2005/8/layout/orgChart1"/>
    <dgm:cxn modelId="{41C28EFC-1406-499A-8FB2-03D20A4AD5A6}" srcId="{38D7E7A6-71C4-4795-B677-E2723585F4B8}" destId="{81D06BE4-B1B0-4643-9707-B50914013B01}" srcOrd="2" destOrd="0" parTransId="{235FDE95-E1FC-4E6C-B081-8983531E95B8}" sibTransId="{DF35489D-4541-44C7-9BB6-83D15D89F470}"/>
    <dgm:cxn modelId="{D4363E91-288B-4D3B-BE1F-FD8E907CCE34}" type="presOf" srcId="{235FDE95-E1FC-4E6C-B081-8983531E95B8}" destId="{FD50D292-283B-436B-8BB2-0805E569FF67}" srcOrd="0" destOrd="0" presId="urn:microsoft.com/office/officeart/2005/8/layout/orgChart1"/>
    <dgm:cxn modelId="{0101DA46-6430-4597-BED6-E92045A69489}" srcId="{38D7E7A6-71C4-4795-B677-E2723585F4B8}" destId="{EA734F5C-9014-4014-89D1-19CC4877CB6B}" srcOrd="0" destOrd="0" parTransId="{4540AFA6-9309-4E17-AC23-C237E1D208C6}" sibTransId="{F2BCF4EA-8061-4B37-9A5E-3C46F641698A}"/>
    <dgm:cxn modelId="{89469A9A-75DE-4D25-989F-DE00AA674E29}" srcId="{DD7D6D34-98EC-49E6-B400-13A5817328E5}" destId="{3C0195D7-76B0-4491-BFB3-085407A7BECC}" srcOrd="0" destOrd="0" parTransId="{BA04A0F2-4307-4B57-93A0-13AAC84FAE54}" sibTransId="{6C4BF5FC-808A-449A-9601-3EBAA7EC647A}"/>
    <dgm:cxn modelId="{987AD19F-ACF9-4358-99FC-06D4CF0697BC}" type="presOf" srcId="{38D7E7A6-71C4-4795-B677-E2723585F4B8}" destId="{119F387A-AB96-43E5-B3D6-A4AAD8E01223}" srcOrd="0" destOrd="0" presId="urn:microsoft.com/office/officeart/2005/8/layout/orgChart1"/>
    <dgm:cxn modelId="{A892AB81-7133-4A49-944D-E87DC2B36033}" type="presOf" srcId="{D6523119-72C9-4CC9-A2CB-60ECC604C96B}" destId="{06E20E2C-99EB-4DAD-A906-0C1AEC5DFE95}" srcOrd="0" destOrd="0" presId="urn:microsoft.com/office/officeart/2005/8/layout/orgChart1"/>
    <dgm:cxn modelId="{85FD81E4-CE7B-4F1C-81CC-942E48323094}" type="presOf" srcId="{4540AFA6-9309-4E17-AC23-C237E1D208C6}" destId="{EF65F2A7-768D-4F69-83FD-68A0541D76A8}" srcOrd="0" destOrd="0" presId="urn:microsoft.com/office/officeart/2005/8/layout/orgChart1"/>
    <dgm:cxn modelId="{F68B6DCD-FBB2-4F01-A464-365459AFDEA5}" type="presOf" srcId="{6D94DF34-5BB7-4FD3-B73F-C57EBD54EC62}" destId="{08106563-1998-47B2-BB95-17A927F238DB}" srcOrd="0" destOrd="0" presId="urn:microsoft.com/office/officeart/2005/8/layout/orgChart1"/>
    <dgm:cxn modelId="{D31FE2C9-57B0-43FF-ABDA-6C0EAFC9B35F}" type="presOf" srcId="{3C0195D7-76B0-4491-BFB3-085407A7BECC}" destId="{3ED75324-8FFF-4556-9DFD-A0468FD4F345}" srcOrd="0" destOrd="0" presId="urn:microsoft.com/office/officeart/2005/8/layout/orgChart1"/>
    <dgm:cxn modelId="{27AC7135-2CA4-4893-9E9F-798EB5C94282}" type="presOf" srcId="{4847ABF2-4B5E-4D04-9D5A-84480AD3728D}" destId="{EB3F451B-B48C-4B1C-818D-3599F5179026}" srcOrd="1" destOrd="0" presId="urn:microsoft.com/office/officeart/2005/8/layout/orgChart1"/>
    <dgm:cxn modelId="{9E5E1E71-061E-4102-8C82-6FAF30D7D2C6}" type="presOf" srcId="{BA04A0F2-4307-4B57-93A0-13AAC84FAE54}" destId="{12A5A2CE-FD00-40A0-A6AA-EDD68F33A8C6}" srcOrd="0" destOrd="0" presId="urn:microsoft.com/office/officeart/2005/8/layout/orgChart1"/>
    <dgm:cxn modelId="{A55251D9-B146-4D84-8ADE-A031455C6BAC}" type="presOf" srcId="{EA734F5C-9014-4014-89D1-19CC4877CB6B}" destId="{A782C7F6-E27C-4054-8D2D-EBBE7E861D7F}" srcOrd="1" destOrd="0" presId="urn:microsoft.com/office/officeart/2005/8/layout/orgChart1"/>
    <dgm:cxn modelId="{EADB923C-BE15-4DD5-8773-A81A63AAE849}" srcId="{3C0195D7-76B0-4491-BFB3-085407A7BECC}" destId="{4847ABF2-4B5E-4D04-9D5A-84480AD3728D}" srcOrd="1" destOrd="0" parTransId="{0B481A19-84F9-4CF6-AAFE-AB9A09D4B28C}" sibTransId="{BEBC39C9-CDCB-493E-9DC1-BE80D9A7D234}"/>
    <dgm:cxn modelId="{19C2C833-4478-4BFC-B72C-E281B9075DED}" type="presOf" srcId="{EA734F5C-9014-4014-89D1-19CC4877CB6B}" destId="{34279186-4EE4-4A92-A17A-9B9CA5E70046}" srcOrd="0" destOrd="0" presId="urn:microsoft.com/office/officeart/2005/8/layout/orgChart1"/>
    <dgm:cxn modelId="{997A6B90-8A92-438E-B5BC-0D379A16EF32}" type="presOf" srcId="{81D06BE4-B1B0-4643-9707-B50914013B01}" destId="{30BC926E-1C06-4D35-8114-67A96AF09469}" srcOrd="1" destOrd="0" presId="urn:microsoft.com/office/officeart/2005/8/layout/orgChart1"/>
    <dgm:cxn modelId="{0127E15E-67DB-4484-A1AF-2B150298CB7F}" type="presOf" srcId="{DD7D6D34-98EC-49E6-B400-13A5817328E5}" destId="{B8971315-3505-4F52-A128-849950CFAB38}" srcOrd="1" destOrd="0" presId="urn:microsoft.com/office/officeart/2005/8/layout/orgChart1"/>
    <dgm:cxn modelId="{8A646AB6-B509-429D-8891-A6030C1A7CEB}" type="presOf" srcId="{4847ABF2-4B5E-4D04-9D5A-84480AD3728D}" destId="{19948360-9224-4A1B-8AF3-7A551B519836}" srcOrd="0" destOrd="0" presId="urn:microsoft.com/office/officeart/2005/8/layout/orgChart1"/>
    <dgm:cxn modelId="{88AB43F9-13F6-4AE8-9030-20FE29091DDB}" type="presOf" srcId="{38D7E7A6-71C4-4795-B677-E2723585F4B8}" destId="{FCAB7B0D-BC2E-44AD-95A4-6C4EA0A3A05E}" srcOrd="1" destOrd="0" presId="urn:microsoft.com/office/officeart/2005/8/layout/orgChart1"/>
    <dgm:cxn modelId="{92C2059B-4F80-4736-923E-A625554E4697}" type="presOf" srcId="{192904F7-F599-46AF-AA10-8DF4D2FA1EC1}" destId="{4F243353-8BEA-4DFB-8A97-27F559A0EB7E}" srcOrd="0" destOrd="0" presId="urn:microsoft.com/office/officeart/2005/8/layout/orgChart1"/>
    <dgm:cxn modelId="{5E2BD391-41BA-46EE-B305-64AA1724EFAF}" srcId="{38D7E7A6-71C4-4795-B677-E2723585F4B8}" destId="{DB4641E8-93CF-47D2-8900-52BF1F71554F}" srcOrd="1" destOrd="0" parTransId="{6D94DF34-5BB7-4FD3-B73F-C57EBD54EC62}" sibTransId="{7053EFB9-CB15-4125-B259-9E7FC7FED57B}"/>
    <dgm:cxn modelId="{8E6EC179-B3CB-4C3E-89A5-8FE49CE692EA}" type="presOf" srcId="{3C0195D7-76B0-4491-BFB3-085407A7BECC}" destId="{0EDBA7D8-2418-41B2-8C72-804F33273079}" srcOrd="1" destOrd="0" presId="urn:microsoft.com/office/officeart/2005/8/layout/orgChart1"/>
    <dgm:cxn modelId="{3B4879DB-76CA-4839-B820-DB0D756CD9D4}" type="presOf" srcId="{DB4641E8-93CF-47D2-8900-52BF1F71554F}" destId="{397FD89B-4719-4CC8-93E2-966ECDF54BCD}" srcOrd="0" destOrd="0" presId="urn:microsoft.com/office/officeart/2005/8/layout/orgChart1"/>
    <dgm:cxn modelId="{E08EF7BA-F366-470D-8917-89E06B6BB81D}" srcId="{192904F7-F599-46AF-AA10-8DF4D2FA1EC1}" destId="{DD7D6D34-98EC-49E6-B400-13A5817328E5}" srcOrd="0" destOrd="0" parTransId="{7FF17A3D-93A5-4C42-9F0A-842BFCB3EBF2}" sibTransId="{4D2AE3FF-A222-404A-AA4B-148B74F59AED}"/>
    <dgm:cxn modelId="{821FA538-F67C-479C-A870-04D0D7F643C0}" srcId="{3C0195D7-76B0-4491-BFB3-085407A7BECC}" destId="{38D7E7A6-71C4-4795-B677-E2723585F4B8}" srcOrd="0" destOrd="0" parTransId="{D6523119-72C9-4CC9-A2CB-60ECC604C96B}" sibTransId="{8CDA9741-0389-4303-B10F-9E339447130D}"/>
    <dgm:cxn modelId="{F42A7D6F-8AA3-4B31-91C9-152525D583A3}" type="presOf" srcId="{DB4641E8-93CF-47D2-8900-52BF1F71554F}" destId="{53C949C3-40A7-4C0B-BFC8-7C701C4419C1}" srcOrd="1" destOrd="0" presId="urn:microsoft.com/office/officeart/2005/8/layout/orgChart1"/>
    <dgm:cxn modelId="{8C6FF304-9E40-4EDF-9B0C-ABCDEE00A74F}" type="presOf" srcId="{DD7D6D34-98EC-49E6-B400-13A5817328E5}" destId="{CFCBA9CA-8415-42D5-87A9-1DD8A93688C1}" srcOrd="0" destOrd="0" presId="urn:microsoft.com/office/officeart/2005/8/layout/orgChart1"/>
    <dgm:cxn modelId="{8D62FCEC-29D0-462A-ACCB-7FE1F4DAFC15}" type="presParOf" srcId="{4F243353-8BEA-4DFB-8A97-27F559A0EB7E}" destId="{4D01BF1C-C644-4889-8D08-8E7CABE43F2F}" srcOrd="0" destOrd="0" presId="urn:microsoft.com/office/officeart/2005/8/layout/orgChart1"/>
    <dgm:cxn modelId="{A9F9CE09-80D1-459B-839C-D0DC682D532C}" type="presParOf" srcId="{4D01BF1C-C644-4889-8D08-8E7CABE43F2F}" destId="{EBC897F0-7811-4FFC-836E-DC6552BAFD39}" srcOrd="0" destOrd="0" presId="urn:microsoft.com/office/officeart/2005/8/layout/orgChart1"/>
    <dgm:cxn modelId="{397587A3-333E-42AA-BC8B-8DBD49125673}" type="presParOf" srcId="{EBC897F0-7811-4FFC-836E-DC6552BAFD39}" destId="{CFCBA9CA-8415-42D5-87A9-1DD8A93688C1}" srcOrd="0" destOrd="0" presId="urn:microsoft.com/office/officeart/2005/8/layout/orgChart1"/>
    <dgm:cxn modelId="{423DD6B2-1A4F-4A51-A4DA-B470EA4DE91C}" type="presParOf" srcId="{EBC897F0-7811-4FFC-836E-DC6552BAFD39}" destId="{B8971315-3505-4F52-A128-849950CFAB38}" srcOrd="1" destOrd="0" presId="urn:microsoft.com/office/officeart/2005/8/layout/orgChart1"/>
    <dgm:cxn modelId="{34D82E7B-763C-4B05-ACEE-4ED813586723}" type="presParOf" srcId="{4D01BF1C-C644-4889-8D08-8E7CABE43F2F}" destId="{944A053B-E6A1-416D-AAA2-B8ADA49BF4FB}" srcOrd="1" destOrd="0" presId="urn:microsoft.com/office/officeart/2005/8/layout/orgChart1"/>
    <dgm:cxn modelId="{65AE247A-BC97-41B9-912F-1EAD211D906E}" type="presParOf" srcId="{944A053B-E6A1-416D-AAA2-B8ADA49BF4FB}" destId="{12A5A2CE-FD00-40A0-A6AA-EDD68F33A8C6}" srcOrd="0" destOrd="0" presId="urn:microsoft.com/office/officeart/2005/8/layout/orgChart1"/>
    <dgm:cxn modelId="{ECEC04D5-E847-481B-8C2C-4BE3D522BE4B}" type="presParOf" srcId="{944A053B-E6A1-416D-AAA2-B8ADA49BF4FB}" destId="{55A4E744-303D-43B9-9D98-C44183589DC0}" srcOrd="1" destOrd="0" presId="urn:microsoft.com/office/officeart/2005/8/layout/orgChart1"/>
    <dgm:cxn modelId="{3048E4EF-F0BB-456F-9EDE-86A4771EAD33}" type="presParOf" srcId="{55A4E744-303D-43B9-9D98-C44183589DC0}" destId="{F8F2C94C-2884-4137-8AD3-CC1178E9A328}" srcOrd="0" destOrd="0" presId="urn:microsoft.com/office/officeart/2005/8/layout/orgChart1"/>
    <dgm:cxn modelId="{40A1418C-C308-4DEF-99C3-60CA1A43FF1A}" type="presParOf" srcId="{F8F2C94C-2884-4137-8AD3-CC1178E9A328}" destId="{3ED75324-8FFF-4556-9DFD-A0468FD4F345}" srcOrd="0" destOrd="0" presId="urn:microsoft.com/office/officeart/2005/8/layout/orgChart1"/>
    <dgm:cxn modelId="{DFC722A1-D27A-433F-B855-835ABB16ED28}" type="presParOf" srcId="{F8F2C94C-2884-4137-8AD3-CC1178E9A328}" destId="{0EDBA7D8-2418-41B2-8C72-804F33273079}" srcOrd="1" destOrd="0" presId="urn:microsoft.com/office/officeart/2005/8/layout/orgChart1"/>
    <dgm:cxn modelId="{E94B189A-A410-41FD-B2F0-DB05503F22A9}" type="presParOf" srcId="{55A4E744-303D-43B9-9D98-C44183589DC0}" destId="{F2BDCD0A-C5FF-470D-8F16-1A444216A626}" srcOrd="1" destOrd="0" presId="urn:microsoft.com/office/officeart/2005/8/layout/orgChart1"/>
    <dgm:cxn modelId="{E8FBE5DA-E73E-4BA1-B4D8-E03E314DE3EB}" type="presParOf" srcId="{F2BDCD0A-C5FF-470D-8F16-1A444216A626}" destId="{06E20E2C-99EB-4DAD-A906-0C1AEC5DFE95}" srcOrd="0" destOrd="0" presId="urn:microsoft.com/office/officeart/2005/8/layout/orgChart1"/>
    <dgm:cxn modelId="{8F44A5DC-5A62-4266-A39C-492FF1B93828}" type="presParOf" srcId="{F2BDCD0A-C5FF-470D-8F16-1A444216A626}" destId="{3DB2CA0B-2F56-4EFF-A98D-ECB482D337B3}" srcOrd="1" destOrd="0" presId="urn:microsoft.com/office/officeart/2005/8/layout/orgChart1"/>
    <dgm:cxn modelId="{8BEA2C75-BCFA-4BD0-A8BE-70D225D6E939}" type="presParOf" srcId="{3DB2CA0B-2F56-4EFF-A98D-ECB482D337B3}" destId="{0382A2D2-1745-447B-B37F-2F16B60A1C7A}" srcOrd="0" destOrd="0" presId="urn:microsoft.com/office/officeart/2005/8/layout/orgChart1"/>
    <dgm:cxn modelId="{7B0BB2F7-68C5-4694-9704-86ECA8367016}" type="presParOf" srcId="{0382A2D2-1745-447B-B37F-2F16B60A1C7A}" destId="{119F387A-AB96-43E5-B3D6-A4AAD8E01223}" srcOrd="0" destOrd="0" presId="urn:microsoft.com/office/officeart/2005/8/layout/orgChart1"/>
    <dgm:cxn modelId="{85508CCE-B1C5-4430-8B87-068697DA69D2}" type="presParOf" srcId="{0382A2D2-1745-447B-B37F-2F16B60A1C7A}" destId="{FCAB7B0D-BC2E-44AD-95A4-6C4EA0A3A05E}" srcOrd="1" destOrd="0" presId="urn:microsoft.com/office/officeart/2005/8/layout/orgChart1"/>
    <dgm:cxn modelId="{CB98609C-56FD-4CCC-9459-A369A87B0611}" type="presParOf" srcId="{3DB2CA0B-2F56-4EFF-A98D-ECB482D337B3}" destId="{78D10661-F84E-476B-840D-C2631AA5058B}" srcOrd="1" destOrd="0" presId="urn:microsoft.com/office/officeart/2005/8/layout/orgChart1"/>
    <dgm:cxn modelId="{9687CB09-22EE-46BC-8388-E4A83467D17E}" type="presParOf" srcId="{78D10661-F84E-476B-840D-C2631AA5058B}" destId="{EF65F2A7-768D-4F69-83FD-68A0541D76A8}" srcOrd="0" destOrd="0" presId="urn:microsoft.com/office/officeart/2005/8/layout/orgChart1"/>
    <dgm:cxn modelId="{ED66B00D-FEFA-47C5-BCB1-4B807E296375}" type="presParOf" srcId="{78D10661-F84E-476B-840D-C2631AA5058B}" destId="{3B2FD888-2641-47D8-9536-9F4E04F6B458}" srcOrd="1" destOrd="0" presId="urn:microsoft.com/office/officeart/2005/8/layout/orgChart1"/>
    <dgm:cxn modelId="{62CC1EB6-D8DA-4F2A-9062-DAA477B7F5D6}" type="presParOf" srcId="{3B2FD888-2641-47D8-9536-9F4E04F6B458}" destId="{A54AAE96-41BB-4133-89F6-C0A74A10C945}" srcOrd="0" destOrd="0" presId="urn:microsoft.com/office/officeart/2005/8/layout/orgChart1"/>
    <dgm:cxn modelId="{B71079F2-B8A8-4CC6-B0F5-704BA9A5CAC3}" type="presParOf" srcId="{A54AAE96-41BB-4133-89F6-C0A74A10C945}" destId="{34279186-4EE4-4A92-A17A-9B9CA5E70046}" srcOrd="0" destOrd="0" presId="urn:microsoft.com/office/officeart/2005/8/layout/orgChart1"/>
    <dgm:cxn modelId="{81A435CF-0741-42F5-91C7-047654CC2704}" type="presParOf" srcId="{A54AAE96-41BB-4133-89F6-C0A74A10C945}" destId="{A782C7F6-E27C-4054-8D2D-EBBE7E861D7F}" srcOrd="1" destOrd="0" presId="urn:microsoft.com/office/officeart/2005/8/layout/orgChart1"/>
    <dgm:cxn modelId="{D242FCBA-A946-4EA1-9E69-243F28E895B9}" type="presParOf" srcId="{3B2FD888-2641-47D8-9536-9F4E04F6B458}" destId="{CFC9CABF-0B00-4949-8D6C-CEFCF634690E}" srcOrd="1" destOrd="0" presId="urn:microsoft.com/office/officeart/2005/8/layout/orgChart1"/>
    <dgm:cxn modelId="{1D505AE2-EF4A-4DF3-AA62-8CAFD85BB33D}" type="presParOf" srcId="{3B2FD888-2641-47D8-9536-9F4E04F6B458}" destId="{F085A00B-630D-493C-BA58-038E24E09BE8}" srcOrd="2" destOrd="0" presId="urn:microsoft.com/office/officeart/2005/8/layout/orgChart1"/>
    <dgm:cxn modelId="{7CA7BB76-634D-4C55-96A4-3309668D4010}" type="presParOf" srcId="{78D10661-F84E-476B-840D-C2631AA5058B}" destId="{08106563-1998-47B2-BB95-17A927F238DB}" srcOrd="2" destOrd="0" presId="urn:microsoft.com/office/officeart/2005/8/layout/orgChart1"/>
    <dgm:cxn modelId="{D87382D6-D51D-43B7-A0DD-EB391768558B}" type="presParOf" srcId="{78D10661-F84E-476B-840D-C2631AA5058B}" destId="{3D60A07C-F46D-4C2F-8A63-0F895F2843F2}" srcOrd="3" destOrd="0" presId="urn:microsoft.com/office/officeart/2005/8/layout/orgChart1"/>
    <dgm:cxn modelId="{ED5BB715-9829-436E-A4F2-D267E2D837EC}" type="presParOf" srcId="{3D60A07C-F46D-4C2F-8A63-0F895F2843F2}" destId="{B1E46795-7E1B-4C8A-AAA8-1D75275D42FF}" srcOrd="0" destOrd="0" presId="urn:microsoft.com/office/officeart/2005/8/layout/orgChart1"/>
    <dgm:cxn modelId="{290B6316-7F31-47B0-904B-AADC8C19ACA2}" type="presParOf" srcId="{B1E46795-7E1B-4C8A-AAA8-1D75275D42FF}" destId="{397FD89B-4719-4CC8-93E2-966ECDF54BCD}" srcOrd="0" destOrd="0" presId="urn:microsoft.com/office/officeart/2005/8/layout/orgChart1"/>
    <dgm:cxn modelId="{2C6DA558-99A1-4594-BC83-79CA3FB05833}" type="presParOf" srcId="{B1E46795-7E1B-4C8A-AAA8-1D75275D42FF}" destId="{53C949C3-40A7-4C0B-BFC8-7C701C4419C1}" srcOrd="1" destOrd="0" presId="urn:microsoft.com/office/officeart/2005/8/layout/orgChart1"/>
    <dgm:cxn modelId="{DF5B710E-A9C4-4A7F-B2DF-3C56E2E0EA71}" type="presParOf" srcId="{3D60A07C-F46D-4C2F-8A63-0F895F2843F2}" destId="{FEBF3EE2-7A3E-4F12-B375-DBAC5FA205CA}" srcOrd="1" destOrd="0" presId="urn:microsoft.com/office/officeart/2005/8/layout/orgChart1"/>
    <dgm:cxn modelId="{B74EF387-45FD-455B-AAED-91639978896F}" type="presParOf" srcId="{3D60A07C-F46D-4C2F-8A63-0F895F2843F2}" destId="{9B857E50-6A06-4526-91D7-7C0FF9419BD0}" srcOrd="2" destOrd="0" presId="urn:microsoft.com/office/officeart/2005/8/layout/orgChart1"/>
    <dgm:cxn modelId="{6E0EF8C9-F0B1-40DD-943E-D2473D8884A5}" type="presParOf" srcId="{78D10661-F84E-476B-840D-C2631AA5058B}" destId="{FD50D292-283B-436B-8BB2-0805E569FF67}" srcOrd="4" destOrd="0" presId="urn:microsoft.com/office/officeart/2005/8/layout/orgChart1"/>
    <dgm:cxn modelId="{A57649F7-78BC-43FE-9746-D7D8D4ED3B2A}" type="presParOf" srcId="{78D10661-F84E-476B-840D-C2631AA5058B}" destId="{FFF8EA53-FD5F-40A1-9113-09154B0DDD4D}" srcOrd="5" destOrd="0" presId="urn:microsoft.com/office/officeart/2005/8/layout/orgChart1"/>
    <dgm:cxn modelId="{56D425E1-E41B-4085-BBE8-3561F997EE70}" type="presParOf" srcId="{FFF8EA53-FD5F-40A1-9113-09154B0DDD4D}" destId="{764C20EB-D4D5-41BA-A082-AD22146DB98E}" srcOrd="0" destOrd="0" presId="urn:microsoft.com/office/officeart/2005/8/layout/orgChart1"/>
    <dgm:cxn modelId="{7715FA54-1BB0-4765-9BA4-7EC6895CCA72}" type="presParOf" srcId="{764C20EB-D4D5-41BA-A082-AD22146DB98E}" destId="{A11EFA87-4353-4B77-9069-971F757131B0}" srcOrd="0" destOrd="0" presId="urn:microsoft.com/office/officeart/2005/8/layout/orgChart1"/>
    <dgm:cxn modelId="{7DC662D1-80B2-4AF1-A295-E2154663D099}" type="presParOf" srcId="{764C20EB-D4D5-41BA-A082-AD22146DB98E}" destId="{30BC926E-1C06-4D35-8114-67A96AF09469}" srcOrd="1" destOrd="0" presId="urn:microsoft.com/office/officeart/2005/8/layout/orgChart1"/>
    <dgm:cxn modelId="{1C6686AC-D49D-44D0-8429-2570F6B6F595}" type="presParOf" srcId="{FFF8EA53-FD5F-40A1-9113-09154B0DDD4D}" destId="{B30231AA-73BE-4283-968F-F7C7211643D4}" srcOrd="1" destOrd="0" presId="urn:microsoft.com/office/officeart/2005/8/layout/orgChart1"/>
    <dgm:cxn modelId="{9E828858-69F2-46D5-93B3-A3D495DF5403}" type="presParOf" srcId="{FFF8EA53-FD5F-40A1-9113-09154B0DDD4D}" destId="{A753FA4E-6BE3-411A-BF0A-C507DB43EC78}" srcOrd="2" destOrd="0" presId="urn:microsoft.com/office/officeart/2005/8/layout/orgChart1"/>
    <dgm:cxn modelId="{F40F6DB6-B45E-4F2D-8055-778BEBA3DC62}" type="presParOf" srcId="{3DB2CA0B-2F56-4EFF-A98D-ECB482D337B3}" destId="{E7AA76DF-48B0-462D-9997-A93521848D55}" srcOrd="2" destOrd="0" presId="urn:microsoft.com/office/officeart/2005/8/layout/orgChart1"/>
    <dgm:cxn modelId="{44446982-0427-4CC3-81CA-8F0B4F407AE2}" type="presParOf" srcId="{F2BDCD0A-C5FF-470D-8F16-1A444216A626}" destId="{8ECE0FCF-193D-4B03-80E4-0C2F8E4C7538}" srcOrd="2" destOrd="0" presId="urn:microsoft.com/office/officeart/2005/8/layout/orgChart1"/>
    <dgm:cxn modelId="{25FA23B9-532C-4B28-8ABC-B7170E103CCD}" type="presParOf" srcId="{F2BDCD0A-C5FF-470D-8F16-1A444216A626}" destId="{32EEA597-2780-4DA4-9C06-7DD6E5849536}" srcOrd="3" destOrd="0" presId="urn:microsoft.com/office/officeart/2005/8/layout/orgChart1"/>
    <dgm:cxn modelId="{5DD6DF9D-3784-46E5-B529-62417CC9B14F}" type="presParOf" srcId="{32EEA597-2780-4DA4-9C06-7DD6E5849536}" destId="{ADA28B69-E9A1-4BB5-975C-126E7AF84E1F}" srcOrd="0" destOrd="0" presId="urn:microsoft.com/office/officeart/2005/8/layout/orgChart1"/>
    <dgm:cxn modelId="{F8A52F09-A4B2-40BE-9E6E-926C8BEBA918}" type="presParOf" srcId="{ADA28B69-E9A1-4BB5-975C-126E7AF84E1F}" destId="{19948360-9224-4A1B-8AF3-7A551B519836}" srcOrd="0" destOrd="0" presId="urn:microsoft.com/office/officeart/2005/8/layout/orgChart1"/>
    <dgm:cxn modelId="{7AB90CBC-395D-46B2-817D-9758ACF29618}" type="presParOf" srcId="{ADA28B69-E9A1-4BB5-975C-126E7AF84E1F}" destId="{EB3F451B-B48C-4B1C-818D-3599F5179026}" srcOrd="1" destOrd="0" presId="urn:microsoft.com/office/officeart/2005/8/layout/orgChart1"/>
    <dgm:cxn modelId="{97B6AF81-09B1-460F-97DF-5A4512C97628}" type="presParOf" srcId="{32EEA597-2780-4DA4-9C06-7DD6E5849536}" destId="{5B96AB95-5F87-444E-9A65-B3082B5A5812}" srcOrd="1" destOrd="0" presId="urn:microsoft.com/office/officeart/2005/8/layout/orgChart1"/>
    <dgm:cxn modelId="{A47A72E1-E6C3-4DC5-8800-9805DA895521}" type="presParOf" srcId="{32EEA597-2780-4DA4-9C06-7DD6E5849536}" destId="{04DBB54C-3EC1-42F1-BA85-355F64F0BAB7}" srcOrd="2" destOrd="0" presId="urn:microsoft.com/office/officeart/2005/8/layout/orgChart1"/>
    <dgm:cxn modelId="{433B0637-4344-42DC-AE27-E348F5553A6E}" type="presParOf" srcId="{55A4E744-303D-43B9-9D98-C44183589DC0}" destId="{1D2C2A8C-6E91-49BC-A01F-CCD629F3A752}" srcOrd="2" destOrd="0" presId="urn:microsoft.com/office/officeart/2005/8/layout/orgChart1"/>
    <dgm:cxn modelId="{6FD31226-0CAC-4A45-8764-F55098A0A0C4}" type="presParOf" srcId="{4D01BF1C-C644-4889-8D08-8E7CABE43F2F}" destId="{47D18EC6-2598-4423-9195-5F50E100479F}"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4A6854C-5B55-4924-A761-26EE8F6BE16A}" type="doc">
      <dgm:prSet loTypeId="urn:microsoft.com/office/officeart/2005/8/layout/orgChart1" loCatId="hierarchy" qsTypeId="urn:microsoft.com/office/officeart/2005/8/quickstyle/simple1" qsCatId="simple" csTypeId="urn:microsoft.com/office/officeart/2005/8/colors/accent1_2" csCatId="accent1" phldr="1"/>
      <dgm:spPr/>
    </dgm:pt>
    <dgm:pt modelId="{F2541CB3-13BC-4F0D-A289-322E4C1EFC1C}">
      <dgm:prSet custT="1">
        <dgm:style>
          <a:lnRef idx="1">
            <a:schemeClr val="accent1"/>
          </a:lnRef>
          <a:fillRef idx="2">
            <a:schemeClr val="accent1"/>
          </a:fillRef>
          <a:effectRef idx="1">
            <a:schemeClr val="accent1"/>
          </a:effectRef>
          <a:fontRef idx="minor">
            <a:schemeClr val="dk1"/>
          </a:fontRef>
        </dgm:style>
      </dgm:prSet>
      <dgm:spPr>
        <a:solidFill>
          <a:schemeClr val="accent1">
            <a:lumMod val="40000"/>
            <a:lumOff val="60000"/>
          </a:schemeClr>
        </a:solidFill>
        <a:ln>
          <a:noFill/>
        </a:ln>
      </dgm:spPr>
      <dgm: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800" b="0" i="0" u="none" strike="noStrike" cap="none" normalizeH="0" baseline="0">
              <a:ln>
                <a:noFill/>
              </a:ln>
              <a:solidFill>
                <a:schemeClr val="tx1"/>
              </a:solidFill>
              <a:effectLst/>
              <a:latin typeface="+mn-lt"/>
              <a:ea typeface="PMingLiU" pitchFamily="18" charset="-120"/>
              <a:cs typeface="Arial" charset="0"/>
            </a:rPr>
            <a:t>Mutual Funds</a:t>
          </a:r>
        </a:p>
      </dgm:t>
    </dgm:pt>
    <dgm:pt modelId="{AB71769C-32E8-40C6-A416-5B570CA5122B}" type="parTrans" cxnId="{F1D71903-D29C-4CC5-AEF4-6DF701B5D6E1}">
      <dgm:prSet/>
      <dgm:spPr/>
      <dgm:t>
        <a:bodyPr/>
        <a:lstStyle/>
        <a:p>
          <a:endParaRPr lang="de-DE"/>
        </a:p>
      </dgm:t>
    </dgm:pt>
    <dgm:pt modelId="{A25A6DE4-BC21-4F3E-9098-EE44E99B8A3F}" type="sibTrans" cxnId="{F1D71903-D29C-4CC5-AEF4-6DF701B5D6E1}">
      <dgm:prSet/>
      <dgm:spPr/>
      <dgm:t>
        <a:bodyPr/>
        <a:lstStyle/>
        <a:p>
          <a:endParaRPr lang="de-DE"/>
        </a:p>
      </dgm:t>
    </dgm:pt>
    <dgm:pt modelId="{6A15C9AA-92C2-428D-AC54-EC26A6531DFB}">
      <dgm:prSet custT="1">
        <dgm:style>
          <a:lnRef idx="1">
            <a:schemeClr val="accent1"/>
          </a:lnRef>
          <a:fillRef idx="2">
            <a:schemeClr val="accent1"/>
          </a:fillRef>
          <a:effectRef idx="1">
            <a:schemeClr val="accent1"/>
          </a:effectRef>
          <a:fontRef idx="minor">
            <a:schemeClr val="dk1"/>
          </a:fontRef>
        </dgm:style>
      </dgm:prSet>
      <dgm:spPr>
        <a:solidFill>
          <a:schemeClr val="accent1">
            <a:lumMod val="40000"/>
            <a:lumOff val="60000"/>
          </a:schemeClr>
        </a:solidFill>
        <a:ln>
          <a:noFill/>
        </a:ln>
      </dgm:spPr>
      <dgm: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800" b="0" i="0" u="none" strike="noStrike" cap="none" normalizeH="0" baseline="0">
              <a:ln>
                <a:noFill/>
              </a:ln>
              <a:solidFill>
                <a:schemeClr val="tx1"/>
              </a:solidFill>
              <a:effectLst/>
              <a:latin typeface="+mn-lt"/>
              <a:ea typeface="PMingLiU" pitchFamily="18" charset="-120"/>
              <a:cs typeface="Arial" charset="0"/>
            </a:rPr>
            <a:t>Short Term</a:t>
          </a:r>
        </a:p>
      </dgm:t>
    </dgm:pt>
    <dgm:pt modelId="{68E4D5D5-5EB5-435D-8187-7249223FE9BF}" type="parTrans" cxnId="{E7207799-044B-4DA0-9BF4-B21141BE4FD2}">
      <dgm:prSet/>
      <dgm:spPr>
        <a:ln>
          <a:solidFill>
            <a:schemeClr val="accent2">
              <a:lumMod val="75000"/>
            </a:schemeClr>
          </a:solidFill>
        </a:ln>
      </dgm:spPr>
      <dgm:t>
        <a:bodyPr/>
        <a:lstStyle/>
        <a:p>
          <a:endParaRPr lang="de-DE"/>
        </a:p>
      </dgm:t>
    </dgm:pt>
    <dgm:pt modelId="{080F3628-D12D-459D-8DE2-6C0D8A790E77}" type="sibTrans" cxnId="{E7207799-044B-4DA0-9BF4-B21141BE4FD2}">
      <dgm:prSet/>
      <dgm:spPr/>
      <dgm:t>
        <a:bodyPr/>
        <a:lstStyle/>
        <a:p>
          <a:endParaRPr lang="de-DE"/>
        </a:p>
      </dgm:t>
    </dgm:pt>
    <dgm:pt modelId="{F17AE643-32E2-463A-A653-1048F56C515C}">
      <dgm:prSet custT="1">
        <dgm:style>
          <a:lnRef idx="1">
            <a:schemeClr val="accent1"/>
          </a:lnRef>
          <a:fillRef idx="2">
            <a:schemeClr val="accent1"/>
          </a:fillRef>
          <a:effectRef idx="1">
            <a:schemeClr val="accent1"/>
          </a:effectRef>
          <a:fontRef idx="minor">
            <a:schemeClr val="dk1"/>
          </a:fontRef>
        </dgm:style>
      </dgm:prSet>
      <dgm:spPr>
        <a:solidFill>
          <a:schemeClr val="accent1">
            <a:lumMod val="40000"/>
            <a:lumOff val="60000"/>
          </a:schemeClr>
        </a:solidFill>
        <a:ln>
          <a:noFill/>
        </a:ln>
      </dgm:spPr>
      <dgm: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800" b="0" i="0" u="none" strike="noStrike" cap="none" normalizeH="0" baseline="0">
              <a:ln>
                <a:noFill/>
              </a:ln>
              <a:solidFill>
                <a:schemeClr val="tx1"/>
              </a:solidFill>
              <a:effectLst/>
              <a:latin typeface="+mn-lt"/>
              <a:ea typeface="PMingLiU" pitchFamily="18" charset="-120"/>
              <a:cs typeface="Arial" charset="0"/>
            </a:rPr>
            <a:t>Taxable MMMF</a:t>
          </a:r>
        </a:p>
      </dgm:t>
    </dgm:pt>
    <dgm:pt modelId="{161F4353-7906-433F-A2DB-262C6B3ED816}" type="parTrans" cxnId="{0F470BD4-EE34-4747-A7F2-E481FB7927A5}">
      <dgm:prSet/>
      <dgm:spPr>
        <a:ln>
          <a:solidFill>
            <a:schemeClr val="accent2">
              <a:lumMod val="75000"/>
            </a:schemeClr>
          </a:solidFill>
        </a:ln>
      </dgm:spPr>
      <dgm:t>
        <a:bodyPr/>
        <a:lstStyle/>
        <a:p>
          <a:endParaRPr lang="de-DE"/>
        </a:p>
      </dgm:t>
    </dgm:pt>
    <dgm:pt modelId="{B1B7AA5E-5F07-4119-A4A9-A3A560EDD073}" type="sibTrans" cxnId="{0F470BD4-EE34-4747-A7F2-E481FB7927A5}">
      <dgm:prSet/>
      <dgm:spPr/>
      <dgm:t>
        <a:bodyPr/>
        <a:lstStyle/>
        <a:p>
          <a:endParaRPr lang="de-DE"/>
        </a:p>
      </dgm:t>
    </dgm:pt>
    <dgm:pt modelId="{FA4DB32F-C62A-4A3F-A6C0-D690BD133F1E}">
      <dgm:prSet custT="1">
        <dgm:style>
          <a:lnRef idx="1">
            <a:schemeClr val="accent1"/>
          </a:lnRef>
          <a:fillRef idx="2">
            <a:schemeClr val="accent1"/>
          </a:fillRef>
          <a:effectRef idx="1">
            <a:schemeClr val="accent1"/>
          </a:effectRef>
          <a:fontRef idx="minor">
            <a:schemeClr val="dk1"/>
          </a:fontRef>
        </dgm:style>
      </dgm:prSet>
      <dgm:spPr>
        <a:solidFill>
          <a:schemeClr val="accent1">
            <a:lumMod val="40000"/>
            <a:lumOff val="60000"/>
          </a:schemeClr>
        </a:solidFill>
        <a:ln>
          <a:noFill/>
        </a:ln>
      </dgm:spPr>
      <dgm: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800" b="0" i="0" u="none" strike="noStrike" cap="none" normalizeH="0" baseline="0">
              <a:ln>
                <a:noFill/>
              </a:ln>
              <a:solidFill>
                <a:schemeClr val="tx1"/>
              </a:solidFill>
              <a:effectLst/>
              <a:latin typeface="+mn-lt"/>
              <a:ea typeface="PMingLiU" pitchFamily="18" charset="-120"/>
              <a:cs typeface="Arial" charset="0"/>
            </a:rPr>
            <a:t>Tax-Exempt MMMF</a:t>
          </a:r>
        </a:p>
      </dgm:t>
    </dgm:pt>
    <dgm:pt modelId="{214D4A32-9643-4DBD-B7F0-00B1341952BA}" type="parTrans" cxnId="{B1BAA36D-51EF-45CD-897D-92C885C48589}">
      <dgm:prSet/>
      <dgm:spPr>
        <a:ln>
          <a:solidFill>
            <a:schemeClr val="accent2">
              <a:lumMod val="75000"/>
            </a:schemeClr>
          </a:solidFill>
        </a:ln>
      </dgm:spPr>
      <dgm:t>
        <a:bodyPr/>
        <a:lstStyle/>
        <a:p>
          <a:endParaRPr lang="de-DE"/>
        </a:p>
      </dgm:t>
    </dgm:pt>
    <dgm:pt modelId="{ECBAF12F-8FD8-4097-8F5B-A09C1A3DDC79}" type="sibTrans" cxnId="{B1BAA36D-51EF-45CD-897D-92C885C48589}">
      <dgm:prSet/>
      <dgm:spPr/>
      <dgm:t>
        <a:bodyPr/>
        <a:lstStyle/>
        <a:p>
          <a:endParaRPr lang="de-DE"/>
        </a:p>
      </dgm:t>
    </dgm:pt>
    <dgm:pt modelId="{D7B34903-05F3-47A3-A7E3-E381EDF6B104}">
      <dgm:prSet custT="1">
        <dgm:style>
          <a:lnRef idx="1">
            <a:schemeClr val="accent1"/>
          </a:lnRef>
          <a:fillRef idx="2">
            <a:schemeClr val="accent1"/>
          </a:fillRef>
          <a:effectRef idx="1">
            <a:schemeClr val="accent1"/>
          </a:effectRef>
          <a:fontRef idx="minor">
            <a:schemeClr val="dk1"/>
          </a:fontRef>
        </dgm:style>
      </dgm:prSet>
      <dgm:spPr>
        <a:solidFill>
          <a:schemeClr val="accent1">
            <a:lumMod val="40000"/>
            <a:lumOff val="60000"/>
          </a:schemeClr>
        </a:solidFill>
        <a:ln>
          <a:noFill/>
        </a:ln>
      </dgm:spPr>
      <dgm: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800" b="0" i="0" u="none" strike="noStrike" cap="none" normalizeH="0" baseline="0">
              <a:ln>
                <a:noFill/>
              </a:ln>
              <a:solidFill>
                <a:schemeClr val="tx1"/>
              </a:solidFill>
              <a:effectLst/>
              <a:latin typeface="+mn-lt"/>
              <a:ea typeface="PMingLiU" pitchFamily="18" charset="-120"/>
              <a:cs typeface="Arial" charset="0"/>
            </a:rPr>
            <a:t>Medium/Long Term</a:t>
          </a:r>
        </a:p>
      </dgm:t>
    </dgm:pt>
    <dgm:pt modelId="{53B69850-3979-41AA-9EB2-B35D201D7D0A}" type="parTrans" cxnId="{64F0FE2C-E192-40BC-922D-F02AC1AD5F6D}">
      <dgm:prSet/>
      <dgm:spPr>
        <a:ln>
          <a:solidFill>
            <a:schemeClr val="accent2">
              <a:lumMod val="75000"/>
            </a:schemeClr>
          </a:solidFill>
        </a:ln>
      </dgm:spPr>
      <dgm:t>
        <a:bodyPr/>
        <a:lstStyle/>
        <a:p>
          <a:endParaRPr lang="de-DE"/>
        </a:p>
      </dgm:t>
    </dgm:pt>
    <dgm:pt modelId="{DF27A131-DF4C-48F8-8156-7BDE05E94FA5}" type="sibTrans" cxnId="{64F0FE2C-E192-40BC-922D-F02AC1AD5F6D}">
      <dgm:prSet/>
      <dgm:spPr/>
      <dgm:t>
        <a:bodyPr/>
        <a:lstStyle/>
        <a:p>
          <a:endParaRPr lang="de-DE"/>
        </a:p>
      </dgm:t>
    </dgm:pt>
    <dgm:pt modelId="{B18536E8-B425-42A8-9547-1FED1B609E85}">
      <dgm:prSet custT="1">
        <dgm:style>
          <a:lnRef idx="1">
            <a:schemeClr val="accent1"/>
          </a:lnRef>
          <a:fillRef idx="2">
            <a:schemeClr val="accent1"/>
          </a:fillRef>
          <a:effectRef idx="1">
            <a:schemeClr val="accent1"/>
          </a:effectRef>
          <a:fontRef idx="minor">
            <a:schemeClr val="dk1"/>
          </a:fontRef>
        </dgm:style>
      </dgm:prSet>
      <dgm:spPr>
        <a:solidFill>
          <a:schemeClr val="accent1">
            <a:lumMod val="40000"/>
            <a:lumOff val="60000"/>
          </a:schemeClr>
        </a:solidFill>
        <a:ln>
          <a:noFill/>
        </a:ln>
      </dgm:spPr>
      <dgm: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800" b="0" i="0" u="none" strike="noStrike" cap="none" normalizeH="0" baseline="0">
              <a:ln>
                <a:noFill/>
              </a:ln>
              <a:solidFill>
                <a:schemeClr val="tx1"/>
              </a:solidFill>
              <a:effectLst/>
              <a:latin typeface="+mn-lt"/>
              <a:ea typeface="PMingLiU" pitchFamily="18" charset="-120"/>
              <a:cs typeface="Arial" charset="0"/>
            </a:rPr>
            <a:t>Bond Funds</a:t>
          </a:r>
        </a:p>
      </dgm:t>
    </dgm:pt>
    <dgm:pt modelId="{36E6B0AD-46AC-4486-87AE-22D10ECD10FE}" type="parTrans" cxnId="{9FD32C6A-488B-48F7-AF2D-B4B07247B8B4}">
      <dgm:prSet/>
      <dgm:spPr>
        <a:ln>
          <a:solidFill>
            <a:schemeClr val="accent2">
              <a:lumMod val="75000"/>
            </a:schemeClr>
          </a:solidFill>
        </a:ln>
      </dgm:spPr>
      <dgm:t>
        <a:bodyPr/>
        <a:lstStyle/>
        <a:p>
          <a:endParaRPr lang="de-DE"/>
        </a:p>
      </dgm:t>
    </dgm:pt>
    <dgm:pt modelId="{DB2D642F-9492-4AF5-A29C-B73DAD9CAB60}" type="sibTrans" cxnId="{9FD32C6A-488B-48F7-AF2D-B4B07247B8B4}">
      <dgm:prSet/>
      <dgm:spPr/>
      <dgm:t>
        <a:bodyPr/>
        <a:lstStyle/>
        <a:p>
          <a:endParaRPr lang="de-DE"/>
        </a:p>
      </dgm:t>
    </dgm:pt>
    <dgm:pt modelId="{31D50A33-F243-4CE5-B9C5-6A246F97626C}">
      <dgm:prSet custT="1">
        <dgm:style>
          <a:lnRef idx="1">
            <a:schemeClr val="accent1"/>
          </a:lnRef>
          <a:fillRef idx="2">
            <a:schemeClr val="accent1"/>
          </a:fillRef>
          <a:effectRef idx="1">
            <a:schemeClr val="accent1"/>
          </a:effectRef>
          <a:fontRef idx="minor">
            <a:schemeClr val="dk1"/>
          </a:fontRef>
        </dgm:style>
      </dgm:prSet>
      <dgm:spPr>
        <a:solidFill>
          <a:schemeClr val="accent1">
            <a:lumMod val="40000"/>
            <a:lumOff val="60000"/>
          </a:schemeClr>
        </a:solidFill>
        <a:ln>
          <a:noFill/>
        </a:ln>
      </dgm:spPr>
      <dgm: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800" b="0" i="0" u="none" strike="noStrike" cap="none" normalizeH="0" baseline="0">
              <a:ln>
                <a:noFill/>
              </a:ln>
              <a:solidFill>
                <a:schemeClr val="tx1"/>
              </a:solidFill>
              <a:effectLst/>
              <a:latin typeface="+mn-lt"/>
              <a:ea typeface="PMingLiU" pitchFamily="18" charset="-120"/>
              <a:cs typeface="Arial" charset="0"/>
            </a:rPr>
            <a:t>Equity Funds</a:t>
          </a:r>
        </a:p>
      </dgm:t>
    </dgm:pt>
    <dgm:pt modelId="{C2C6880E-6132-4826-8AB9-392C04AD7AC7}" type="parTrans" cxnId="{2D9059C7-1EDA-40F7-82EC-21FDC6727E46}">
      <dgm:prSet/>
      <dgm:spPr>
        <a:ln>
          <a:solidFill>
            <a:schemeClr val="accent2">
              <a:lumMod val="75000"/>
            </a:schemeClr>
          </a:solidFill>
        </a:ln>
      </dgm:spPr>
      <dgm:t>
        <a:bodyPr/>
        <a:lstStyle/>
        <a:p>
          <a:endParaRPr lang="de-DE"/>
        </a:p>
      </dgm:t>
    </dgm:pt>
    <dgm:pt modelId="{60A2550E-B483-40AB-9441-AA9135086D93}" type="sibTrans" cxnId="{2D9059C7-1EDA-40F7-82EC-21FDC6727E46}">
      <dgm:prSet/>
      <dgm:spPr/>
      <dgm:t>
        <a:bodyPr/>
        <a:lstStyle/>
        <a:p>
          <a:endParaRPr lang="de-DE"/>
        </a:p>
      </dgm:t>
    </dgm:pt>
    <dgm:pt modelId="{8D90DD07-9196-4420-9A25-C432A1550343}">
      <dgm:prSet custT="1">
        <dgm:style>
          <a:lnRef idx="1">
            <a:schemeClr val="accent1"/>
          </a:lnRef>
          <a:fillRef idx="2">
            <a:schemeClr val="accent1"/>
          </a:fillRef>
          <a:effectRef idx="1">
            <a:schemeClr val="accent1"/>
          </a:effectRef>
          <a:fontRef idx="minor">
            <a:schemeClr val="dk1"/>
          </a:fontRef>
        </dgm:style>
      </dgm:prSet>
      <dgm:spPr>
        <a:solidFill>
          <a:schemeClr val="accent1">
            <a:lumMod val="40000"/>
            <a:lumOff val="60000"/>
          </a:schemeClr>
        </a:solidFill>
        <a:ln>
          <a:noFill/>
        </a:ln>
      </dgm:spPr>
      <dgm: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800" b="0" i="0" u="none" strike="noStrike" cap="none" normalizeH="0" baseline="0">
              <a:ln>
                <a:noFill/>
              </a:ln>
              <a:solidFill>
                <a:schemeClr val="tx1"/>
              </a:solidFill>
              <a:effectLst/>
              <a:latin typeface="+mn-lt"/>
              <a:ea typeface="PMingLiU" pitchFamily="18" charset="-120"/>
              <a:cs typeface="Arial" charset="0"/>
            </a:rPr>
            <a:t>Index Funds</a:t>
          </a:r>
        </a:p>
      </dgm:t>
    </dgm:pt>
    <dgm:pt modelId="{3B6E3857-2104-4B9C-9798-120AAD065F8A}" type="parTrans" cxnId="{4E913418-4CC5-46B4-BFE8-4663A447CFD4}">
      <dgm:prSet/>
      <dgm:spPr>
        <a:ln>
          <a:solidFill>
            <a:schemeClr val="accent2">
              <a:lumMod val="75000"/>
            </a:schemeClr>
          </a:solidFill>
        </a:ln>
      </dgm:spPr>
      <dgm:t>
        <a:bodyPr/>
        <a:lstStyle/>
        <a:p>
          <a:endParaRPr lang="de-DE"/>
        </a:p>
      </dgm:t>
    </dgm:pt>
    <dgm:pt modelId="{DCC20ADD-558C-43F9-8CD8-FD206B3FCB85}" type="sibTrans" cxnId="{4E913418-4CC5-46B4-BFE8-4663A447CFD4}">
      <dgm:prSet/>
      <dgm:spPr/>
      <dgm:t>
        <a:bodyPr/>
        <a:lstStyle/>
        <a:p>
          <a:endParaRPr lang="de-DE"/>
        </a:p>
      </dgm:t>
    </dgm:pt>
    <dgm:pt modelId="{F9877076-D4DA-4D98-9A9B-C0C60FD84A0F}">
      <dgm:prSet custT="1">
        <dgm:style>
          <a:lnRef idx="1">
            <a:schemeClr val="accent1"/>
          </a:lnRef>
          <a:fillRef idx="2">
            <a:schemeClr val="accent1"/>
          </a:fillRef>
          <a:effectRef idx="1">
            <a:schemeClr val="accent1"/>
          </a:effectRef>
          <a:fontRef idx="minor">
            <a:schemeClr val="dk1"/>
          </a:fontRef>
        </dgm:style>
      </dgm:prSet>
      <dgm:spPr>
        <a:solidFill>
          <a:schemeClr val="accent1">
            <a:lumMod val="40000"/>
            <a:lumOff val="60000"/>
          </a:schemeClr>
        </a:solidFill>
        <a:ln>
          <a:noFill/>
        </a:ln>
      </dgm:spPr>
      <dgm: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800" b="0" i="0" u="none" strike="noStrike" cap="none" normalizeH="0" baseline="0">
              <a:ln>
                <a:noFill/>
              </a:ln>
              <a:solidFill>
                <a:schemeClr val="tx1"/>
              </a:solidFill>
              <a:effectLst/>
              <a:latin typeface="+mn-lt"/>
              <a:ea typeface="PMingLiU" pitchFamily="18" charset="-120"/>
              <a:cs typeface="Arial" charset="0"/>
            </a:rPr>
            <a:t>Hybrid Funds</a:t>
          </a:r>
        </a:p>
      </dgm:t>
    </dgm:pt>
    <dgm:pt modelId="{EA644ED2-6BB4-424B-81F8-0A82DA041A14}" type="parTrans" cxnId="{151B9964-6571-438C-B1DB-D0F3C4611A11}">
      <dgm:prSet/>
      <dgm:spPr>
        <a:ln>
          <a:solidFill>
            <a:schemeClr val="accent2">
              <a:lumMod val="75000"/>
            </a:schemeClr>
          </a:solidFill>
        </a:ln>
      </dgm:spPr>
      <dgm:t>
        <a:bodyPr/>
        <a:lstStyle/>
        <a:p>
          <a:endParaRPr lang="de-DE"/>
        </a:p>
      </dgm:t>
    </dgm:pt>
    <dgm:pt modelId="{930BE310-983A-4E49-9619-56D303476EC1}" type="sibTrans" cxnId="{151B9964-6571-438C-B1DB-D0F3C4611A11}">
      <dgm:prSet/>
      <dgm:spPr/>
      <dgm:t>
        <a:bodyPr/>
        <a:lstStyle/>
        <a:p>
          <a:endParaRPr lang="de-DE"/>
        </a:p>
      </dgm:t>
    </dgm:pt>
    <dgm:pt modelId="{D0E1B233-A783-46D8-933C-5A32A72B2BD4}">
      <dgm:prSet custT="1">
        <dgm:style>
          <a:lnRef idx="1">
            <a:schemeClr val="accent1"/>
          </a:lnRef>
          <a:fillRef idx="2">
            <a:schemeClr val="accent1"/>
          </a:fillRef>
          <a:effectRef idx="1">
            <a:schemeClr val="accent1"/>
          </a:effectRef>
          <a:fontRef idx="minor">
            <a:schemeClr val="dk1"/>
          </a:fontRef>
        </dgm:style>
      </dgm:prSet>
      <dgm:spPr>
        <a:solidFill>
          <a:schemeClr val="accent1">
            <a:lumMod val="40000"/>
            <a:lumOff val="60000"/>
          </a:schemeClr>
        </a:solidFill>
        <a:ln>
          <a:noFill/>
        </a:ln>
      </dgm:spPr>
      <dgm: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800" b="0" i="0" u="none" strike="noStrike" cap="none" normalizeH="0" baseline="0">
              <a:ln>
                <a:noFill/>
              </a:ln>
              <a:solidFill>
                <a:schemeClr val="tx1"/>
              </a:solidFill>
              <a:effectLst/>
              <a:latin typeface="+mn-lt"/>
              <a:ea typeface="PMingLiU" pitchFamily="18" charset="-120"/>
              <a:cs typeface="Arial" charset="0"/>
            </a:rPr>
            <a:t>Specialised funds</a:t>
          </a:r>
        </a:p>
      </dgm:t>
    </dgm:pt>
    <dgm:pt modelId="{1D2E2193-2027-424A-A04D-C74B29311FED}" type="parTrans" cxnId="{E6F43443-F0A5-4B01-8812-D7F839BBDB20}">
      <dgm:prSet/>
      <dgm:spPr>
        <a:ln>
          <a:solidFill>
            <a:schemeClr val="accent2">
              <a:lumMod val="75000"/>
            </a:schemeClr>
          </a:solidFill>
        </a:ln>
      </dgm:spPr>
      <dgm:t>
        <a:bodyPr/>
        <a:lstStyle/>
        <a:p>
          <a:endParaRPr lang="de-DE"/>
        </a:p>
      </dgm:t>
    </dgm:pt>
    <dgm:pt modelId="{E32614F5-5DA0-40A0-8F90-27A8BDC92712}" type="sibTrans" cxnId="{E6F43443-F0A5-4B01-8812-D7F839BBDB20}">
      <dgm:prSet/>
      <dgm:spPr/>
      <dgm:t>
        <a:bodyPr/>
        <a:lstStyle/>
        <a:p>
          <a:endParaRPr lang="de-DE"/>
        </a:p>
      </dgm:t>
    </dgm:pt>
    <dgm:pt modelId="{549ABBD8-34DA-48FC-9B8A-EAEBFDD62DE9}" type="pres">
      <dgm:prSet presAssocID="{04A6854C-5B55-4924-A761-26EE8F6BE16A}" presName="hierChild1" presStyleCnt="0">
        <dgm:presLayoutVars>
          <dgm:orgChart val="1"/>
          <dgm:chPref val="1"/>
          <dgm:dir/>
          <dgm:animOne val="branch"/>
          <dgm:animLvl val="lvl"/>
          <dgm:resizeHandles/>
        </dgm:presLayoutVars>
      </dgm:prSet>
      <dgm:spPr/>
    </dgm:pt>
    <dgm:pt modelId="{F9FD70C3-6FCB-4EF5-B61A-D4EC5DA14AE3}" type="pres">
      <dgm:prSet presAssocID="{F2541CB3-13BC-4F0D-A289-322E4C1EFC1C}" presName="hierRoot1" presStyleCnt="0">
        <dgm:presLayoutVars>
          <dgm:hierBranch val="hang"/>
        </dgm:presLayoutVars>
      </dgm:prSet>
      <dgm:spPr/>
    </dgm:pt>
    <dgm:pt modelId="{0A5EA219-0F64-4828-AC4E-D085640AC91F}" type="pres">
      <dgm:prSet presAssocID="{F2541CB3-13BC-4F0D-A289-322E4C1EFC1C}" presName="rootComposite1" presStyleCnt="0"/>
      <dgm:spPr/>
    </dgm:pt>
    <dgm:pt modelId="{BA55FD8C-BBDD-4289-8D58-64AA10B16860}" type="pres">
      <dgm:prSet presAssocID="{F2541CB3-13BC-4F0D-A289-322E4C1EFC1C}" presName="rootText1" presStyleLbl="node0" presStyleIdx="0" presStyleCnt="1" custScaleX="279883">
        <dgm:presLayoutVars>
          <dgm:chPref val="3"/>
        </dgm:presLayoutVars>
      </dgm:prSet>
      <dgm:spPr/>
      <dgm:t>
        <a:bodyPr/>
        <a:lstStyle/>
        <a:p>
          <a:endParaRPr lang="en-US"/>
        </a:p>
      </dgm:t>
    </dgm:pt>
    <dgm:pt modelId="{700B93DB-6B30-4485-ACBB-CF0B71CA5C0D}" type="pres">
      <dgm:prSet presAssocID="{F2541CB3-13BC-4F0D-A289-322E4C1EFC1C}" presName="rootConnector1" presStyleLbl="node1" presStyleIdx="0" presStyleCnt="0"/>
      <dgm:spPr/>
      <dgm:t>
        <a:bodyPr/>
        <a:lstStyle/>
        <a:p>
          <a:endParaRPr lang="en-US"/>
        </a:p>
      </dgm:t>
    </dgm:pt>
    <dgm:pt modelId="{230FE22B-6EBC-4FE3-9F17-9CE2BAD67CE7}" type="pres">
      <dgm:prSet presAssocID="{F2541CB3-13BC-4F0D-A289-322E4C1EFC1C}" presName="hierChild2" presStyleCnt="0"/>
      <dgm:spPr/>
    </dgm:pt>
    <dgm:pt modelId="{5FFAAD73-E4FA-481E-8924-C22AD2339513}" type="pres">
      <dgm:prSet presAssocID="{68E4D5D5-5EB5-435D-8187-7249223FE9BF}" presName="Name48" presStyleLbl="parChTrans1D2" presStyleIdx="0" presStyleCnt="2"/>
      <dgm:spPr/>
      <dgm:t>
        <a:bodyPr/>
        <a:lstStyle/>
        <a:p>
          <a:endParaRPr lang="en-US"/>
        </a:p>
      </dgm:t>
    </dgm:pt>
    <dgm:pt modelId="{E6373447-1B5F-48FB-8914-092FC02747A3}" type="pres">
      <dgm:prSet presAssocID="{6A15C9AA-92C2-428D-AC54-EC26A6531DFB}" presName="hierRoot2" presStyleCnt="0">
        <dgm:presLayoutVars>
          <dgm:hierBranch val="l"/>
        </dgm:presLayoutVars>
      </dgm:prSet>
      <dgm:spPr/>
    </dgm:pt>
    <dgm:pt modelId="{816F280A-3ED7-49B8-AFBB-419945680B9B}" type="pres">
      <dgm:prSet presAssocID="{6A15C9AA-92C2-428D-AC54-EC26A6531DFB}" presName="rootComposite" presStyleCnt="0"/>
      <dgm:spPr/>
    </dgm:pt>
    <dgm:pt modelId="{3BE54988-C79B-4A24-8EFD-F1B108F0B757}" type="pres">
      <dgm:prSet presAssocID="{6A15C9AA-92C2-428D-AC54-EC26A6531DFB}" presName="rootText" presStyleLbl="node2" presStyleIdx="0" presStyleCnt="2" custScaleX="279883">
        <dgm:presLayoutVars>
          <dgm:chPref val="3"/>
        </dgm:presLayoutVars>
      </dgm:prSet>
      <dgm:spPr/>
      <dgm:t>
        <a:bodyPr/>
        <a:lstStyle/>
        <a:p>
          <a:endParaRPr lang="en-US"/>
        </a:p>
      </dgm:t>
    </dgm:pt>
    <dgm:pt modelId="{38A3F3A0-A7B2-4BD2-A363-1C95B41787D0}" type="pres">
      <dgm:prSet presAssocID="{6A15C9AA-92C2-428D-AC54-EC26A6531DFB}" presName="rootConnector" presStyleLbl="node2" presStyleIdx="0" presStyleCnt="2"/>
      <dgm:spPr/>
      <dgm:t>
        <a:bodyPr/>
        <a:lstStyle/>
        <a:p>
          <a:endParaRPr lang="en-US"/>
        </a:p>
      </dgm:t>
    </dgm:pt>
    <dgm:pt modelId="{8F2D471F-757E-4456-AC21-BAFF9FA906E9}" type="pres">
      <dgm:prSet presAssocID="{6A15C9AA-92C2-428D-AC54-EC26A6531DFB}" presName="hierChild4" presStyleCnt="0"/>
      <dgm:spPr/>
    </dgm:pt>
    <dgm:pt modelId="{D63DD4D3-553C-4EAF-86F3-F4B759643346}" type="pres">
      <dgm:prSet presAssocID="{161F4353-7906-433F-A2DB-262C6B3ED816}" presName="Name50" presStyleLbl="parChTrans1D3" presStyleIdx="0" presStyleCnt="6"/>
      <dgm:spPr/>
      <dgm:t>
        <a:bodyPr/>
        <a:lstStyle/>
        <a:p>
          <a:endParaRPr lang="en-US"/>
        </a:p>
      </dgm:t>
    </dgm:pt>
    <dgm:pt modelId="{FFFBFF11-7190-4A08-8A2C-E45BD946D708}" type="pres">
      <dgm:prSet presAssocID="{F17AE643-32E2-463A-A653-1048F56C515C}" presName="hierRoot2" presStyleCnt="0">
        <dgm:presLayoutVars>
          <dgm:hierBranch val="r"/>
        </dgm:presLayoutVars>
      </dgm:prSet>
      <dgm:spPr/>
    </dgm:pt>
    <dgm:pt modelId="{D3A7CBBE-7147-4871-B6C7-333AA1B24CBD}" type="pres">
      <dgm:prSet presAssocID="{F17AE643-32E2-463A-A653-1048F56C515C}" presName="rootComposite" presStyleCnt="0"/>
      <dgm:spPr/>
    </dgm:pt>
    <dgm:pt modelId="{6F2FE2DC-E2CB-4CBE-8214-48B014F63862}" type="pres">
      <dgm:prSet presAssocID="{F17AE643-32E2-463A-A653-1048F56C515C}" presName="rootText" presStyleLbl="node3" presStyleIdx="0" presStyleCnt="6" custScaleX="279883">
        <dgm:presLayoutVars>
          <dgm:chPref val="3"/>
        </dgm:presLayoutVars>
      </dgm:prSet>
      <dgm:spPr/>
      <dgm:t>
        <a:bodyPr/>
        <a:lstStyle/>
        <a:p>
          <a:endParaRPr lang="en-US"/>
        </a:p>
      </dgm:t>
    </dgm:pt>
    <dgm:pt modelId="{BA707719-60F1-4D80-B975-87CF90331D45}" type="pres">
      <dgm:prSet presAssocID="{F17AE643-32E2-463A-A653-1048F56C515C}" presName="rootConnector" presStyleLbl="node3" presStyleIdx="0" presStyleCnt="6"/>
      <dgm:spPr/>
      <dgm:t>
        <a:bodyPr/>
        <a:lstStyle/>
        <a:p>
          <a:endParaRPr lang="en-US"/>
        </a:p>
      </dgm:t>
    </dgm:pt>
    <dgm:pt modelId="{31EF3CFA-93F7-48E0-8172-8717FEAB7865}" type="pres">
      <dgm:prSet presAssocID="{F17AE643-32E2-463A-A653-1048F56C515C}" presName="hierChild4" presStyleCnt="0"/>
      <dgm:spPr/>
    </dgm:pt>
    <dgm:pt modelId="{C0EBE5E9-3ECC-4845-9F1A-FD003FB25246}" type="pres">
      <dgm:prSet presAssocID="{F17AE643-32E2-463A-A653-1048F56C515C}" presName="hierChild5" presStyleCnt="0"/>
      <dgm:spPr/>
    </dgm:pt>
    <dgm:pt modelId="{BF153A82-DC97-48D0-AC80-B2CAC65479E6}" type="pres">
      <dgm:prSet presAssocID="{214D4A32-9643-4DBD-B7F0-00B1341952BA}" presName="Name50" presStyleLbl="parChTrans1D3" presStyleIdx="1" presStyleCnt="6"/>
      <dgm:spPr/>
      <dgm:t>
        <a:bodyPr/>
        <a:lstStyle/>
        <a:p>
          <a:endParaRPr lang="en-US"/>
        </a:p>
      </dgm:t>
    </dgm:pt>
    <dgm:pt modelId="{CDAC8BEC-A4E0-442B-B5E6-ABB0D2070FCA}" type="pres">
      <dgm:prSet presAssocID="{FA4DB32F-C62A-4A3F-A6C0-D690BD133F1E}" presName="hierRoot2" presStyleCnt="0">
        <dgm:presLayoutVars>
          <dgm:hierBranch val="r"/>
        </dgm:presLayoutVars>
      </dgm:prSet>
      <dgm:spPr/>
    </dgm:pt>
    <dgm:pt modelId="{2A7CACBA-92DF-478F-A6E0-534EC4537675}" type="pres">
      <dgm:prSet presAssocID="{FA4DB32F-C62A-4A3F-A6C0-D690BD133F1E}" presName="rootComposite" presStyleCnt="0"/>
      <dgm:spPr/>
    </dgm:pt>
    <dgm:pt modelId="{F9E47D2D-38FA-4B63-95E3-AF2795189E30}" type="pres">
      <dgm:prSet presAssocID="{FA4DB32F-C62A-4A3F-A6C0-D690BD133F1E}" presName="rootText" presStyleLbl="node3" presStyleIdx="1" presStyleCnt="6" custScaleX="279883">
        <dgm:presLayoutVars>
          <dgm:chPref val="3"/>
        </dgm:presLayoutVars>
      </dgm:prSet>
      <dgm:spPr/>
      <dgm:t>
        <a:bodyPr/>
        <a:lstStyle/>
        <a:p>
          <a:endParaRPr lang="en-US"/>
        </a:p>
      </dgm:t>
    </dgm:pt>
    <dgm:pt modelId="{C0BBC906-1F27-4D57-877B-961E40B2272F}" type="pres">
      <dgm:prSet presAssocID="{FA4DB32F-C62A-4A3F-A6C0-D690BD133F1E}" presName="rootConnector" presStyleLbl="node3" presStyleIdx="1" presStyleCnt="6"/>
      <dgm:spPr/>
      <dgm:t>
        <a:bodyPr/>
        <a:lstStyle/>
        <a:p>
          <a:endParaRPr lang="en-US"/>
        </a:p>
      </dgm:t>
    </dgm:pt>
    <dgm:pt modelId="{4F7A11F3-7785-4B30-A5E1-DFEBD44AFE6E}" type="pres">
      <dgm:prSet presAssocID="{FA4DB32F-C62A-4A3F-A6C0-D690BD133F1E}" presName="hierChild4" presStyleCnt="0"/>
      <dgm:spPr/>
    </dgm:pt>
    <dgm:pt modelId="{9FEAF9FE-E0FB-4587-922F-7D59E3506856}" type="pres">
      <dgm:prSet presAssocID="{FA4DB32F-C62A-4A3F-A6C0-D690BD133F1E}" presName="hierChild5" presStyleCnt="0"/>
      <dgm:spPr/>
    </dgm:pt>
    <dgm:pt modelId="{819603EF-4C0A-4242-88F3-D600E00C6C1C}" type="pres">
      <dgm:prSet presAssocID="{6A15C9AA-92C2-428D-AC54-EC26A6531DFB}" presName="hierChild5" presStyleCnt="0"/>
      <dgm:spPr/>
    </dgm:pt>
    <dgm:pt modelId="{D9E57C59-817E-4337-A479-1AC9487C7BFA}" type="pres">
      <dgm:prSet presAssocID="{53B69850-3979-41AA-9EB2-B35D201D7D0A}" presName="Name48" presStyleLbl="parChTrans1D2" presStyleIdx="1" presStyleCnt="2"/>
      <dgm:spPr/>
      <dgm:t>
        <a:bodyPr/>
        <a:lstStyle/>
        <a:p>
          <a:endParaRPr lang="en-US"/>
        </a:p>
      </dgm:t>
    </dgm:pt>
    <dgm:pt modelId="{B08EFE3B-3235-4CC0-9A9C-E36E4BB3BD81}" type="pres">
      <dgm:prSet presAssocID="{D7B34903-05F3-47A3-A7E3-E381EDF6B104}" presName="hierRoot2" presStyleCnt="0">
        <dgm:presLayoutVars>
          <dgm:hierBranch val="r"/>
        </dgm:presLayoutVars>
      </dgm:prSet>
      <dgm:spPr/>
    </dgm:pt>
    <dgm:pt modelId="{96336C42-C811-45A7-9EAA-7FBF88AF39AF}" type="pres">
      <dgm:prSet presAssocID="{D7B34903-05F3-47A3-A7E3-E381EDF6B104}" presName="rootComposite" presStyleCnt="0"/>
      <dgm:spPr/>
    </dgm:pt>
    <dgm:pt modelId="{86F732E6-8B07-4AA1-AD48-4C356CE1420E}" type="pres">
      <dgm:prSet presAssocID="{D7B34903-05F3-47A3-A7E3-E381EDF6B104}" presName="rootText" presStyleLbl="node2" presStyleIdx="1" presStyleCnt="2" custScaleX="279883">
        <dgm:presLayoutVars>
          <dgm:chPref val="3"/>
        </dgm:presLayoutVars>
      </dgm:prSet>
      <dgm:spPr/>
      <dgm:t>
        <a:bodyPr/>
        <a:lstStyle/>
        <a:p>
          <a:endParaRPr lang="en-US"/>
        </a:p>
      </dgm:t>
    </dgm:pt>
    <dgm:pt modelId="{CFCE1AE6-57E6-4986-8F12-51F0804E75D1}" type="pres">
      <dgm:prSet presAssocID="{D7B34903-05F3-47A3-A7E3-E381EDF6B104}" presName="rootConnector" presStyleLbl="node2" presStyleIdx="1" presStyleCnt="2"/>
      <dgm:spPr/>
      <dgm:t>
        <a:bodyPr/>
        <a:lstStyle/>
        <a:p>
          <a:endParaRPr lang="en-US"/>
        </a:p>
      </dgm:t>
    </dgm:pt>
    <dgm:pt modelId="{C73AC9EA-0CB2-482F-A9B7-DFDF509628E1}" type="pres">
      <dgm:prSet presAssocID="{D7B34903-05F3-47A3-A7E3-E381EDF6B104}" presName="hierChild4" presStyleCnt="0"/>
      <dgm:spPr/>
    </dgm:pt>
    <dgm:pt modelId="{EF39D796-A88B-4764-B134-5A7A320A180B}" type="pres">
      <dgm:prSet presAssocID="{36E6B0AD-46AC-4486-87AE-22D10ECD10FE}" presName="Name50" presStyleLbl="parChTrans1D3" presStyleIdx="2" presStyleCnt="6"/>
      <dgm:spPr/>
      <dgm:t>
        <a:bodyPr/>
        <a:lstStyle/>
        <a:p>
          <a:endParaRPr lang="en-US"/>
        </a:p>
      </dgm:t>
    </dgm:pt>
    <dgm:pt modelId="{36B976AC-6AA1-46A7-B653-8D1BFDE30D26}" type="pres">
      <dgm:prSet presAssocID="{B18536E8-B425-42A8-9547-1FED1B609E85}" presName="hierRoot2" presStyleCnt="0">
        <dgm:presLayoutVars>
          <dgm:hierBranch val="r"/>
        </dgm:presLayoutVars>
      </dgm:prSet>
      <dgm:spPr/>
    </dgm:pt>
    <dgm:pt modelId="{4703BE41-5F22-4EB4-8094-00F9DF0B7BDD}" type="pres">
      <dgm:prSet presAssocID="{B18536E8-B425-42A8-9547-1FED1B609E85}" presName="rootComposite" presStyleCnt="0"/>
      <dgm:spPr/>
    </dgm:pt>
    <dgm:pt modelId="{7478BF57-5D73-4F24-9C5B-7B5E2D5F2825}" type="pres">
      <dgm:prSet presAssocID="{B18536E8-B425-42A8-9547-1FED1B609E85}" presName="rootText" presStyleLbl="node3" presStyleIdx="2" presStyleCnt="6" custScaleX="279883">
        <dgm:presLayoutVars>
          <dgm:chPref val="3"/>
        </dgm:presLayoutVars>
      </dgm:prSet>
      <dgm:spPr/>
      <dgm:t>
        <a:bodyPr/>
        <a:lstStyle/>
        <a:p>
          <a:endParaRPr lang="en-US"/>
        </a:p>
      </dgm:t>
    </dgm:pt>
    <dgm:pt modelId="{AC245B27-7393-4162-8F50-0D628C085307}" type="pres">
      <dgm:prSet presAssocID="{B18536E8-B425-42A8-9547-1FED1B609E85}" presName="rootConnector" presStyleLbl="node3" presStyleIdx="2" presStyleCnt="6"/>
      <dgm:spPr/>
      <dgm:t>
        <a:bodyPr/>
        <a:lstStyle/>
        <a:p>
          <a:endParaRPr lang="en-US"/>
        </a:p>
      </dgm:t>
    </dgm:pt>
    <dgm:pt modelId="{208BC5CE-DCE1-4BDA-98D5-4FC566BECF3C}" type="pres">
      <dgm:prSet presAssocID="{B18536E8-B425-42A8-9547-1FED1B609E85}" presName="hierChild4" presStyleCnt="0"/>
      <dgm:spPr/>
    </dgm:pt>
    <dgm:pt modelId="{AA2B3A61-ACF4-44B6-ADE6-7A6A321CFBC1}" type="pres">
      <dgm:prSet presAssocID="{B18536E8-B425-42A8-9547-1FED1B609E85}" presName="hierChild5" presStyleCnt="0"/>
      <dgm:spPr/>
    </dgm:pt>
    <dgm:pt modelId="{148EA7D4-93BC-4DD5-92F3-6F80ED0F5351}" type="pres">
      <dgm:prSet presAssocID="{C2C6880E-6132-4826-8AB9-392C04AD7AC7}" presName="Name50" presStyleLbl="parChTrans1D3" presStyleIdx="3" presStyleCnt="6"/>
      <dgm:spPr/>
      <dgm:t>
        <a:bodyPr/>
        <a:lstStyle/>
        <a:p>
          <a:endParaRPr lang="en-US"/>
        </a:p>
      </dgm:t>
    </dgm:pt>
    <dgm:pt modelId="{66C21B8D-726A-4783-97AA-7569B85D7682}" type="pres">
      <dgm:prSet presAssocID="{31D50A33-F243-4CE5-B9C5-6A246F97626C}" presName="hierRoot2" presStyleCnt="0">
        <dgm:presLayoutVars>
          <dgm:hierBranch/>
        </dgm:presLayoutVars>
      </dgm:prSet>
      <dgm:spPr/>
    </dgm:pt>
    <dgm:pt modelId="{DF2D586C-279D-4540-9492-7C5B69CF4673}" type="pres">
      <dgm:prSet presAssocID="{31D50A33-F243-4CE5-B9C5-6A246F97626C}" presName="rootComposite" presStyleCnt="0"/>
      <dgm:spPr/>
    </dgm:pt>
    <dgm:pt modelId="{8E6307C7-C7DE-415F-AC95-8A62D5B119B2}" type="pres">
      <dgm:prSet presAssocID="{31D50A33-F243-4CE5-B9C5-6A246F97626C}" presName="rootText" presStyleLbl="node3" presStyleIdx="3" presStyleCnt="6" custScaleX="279883">
        <dgm:presLayoutVars>
          <dgm:chPref val="3"/>
        </dgm:presLayoutVars>
      </dgm:prSet>
      <dgm:spPr/>
      <dgm:t>
        <a:bodyPr/>
        <a:lstStyle/>
        <a:p>
          <a:endParaRPr lang="en-US"/>
        </a:p>
      </dgm:t>
    </dgm:pt>
    <dgm:pt modelId="{E65FFEEA-AB28-4F5E-AD6D-A99C2D4370C3}" type="pres">
      <dgm:prSet presAssocID="{31D50A33-F243-4CE5-B9C5-6A246F97626C}" presName="rootConnector" presStyleLbl="node3" presStyleIdx="3" presStyleCnt="6"/>
      <dgm:spPr/>
      <dgm:t>
        <a:bodyPr/>
        <a:lstStyle/>
        <a:p>
          <a:endParaRPr lang="en-US"/>
        </a:p>
      </dgm:t>
    </dgm:pt>
    <dgm:pt modelId="{6886AA20-FC89-4823-BD5E-05C4C6853CA1}" type="pres">
      <dgm:prSet presAssocID="{31D50A33-F243-4CE5-B9C5-6A246F97626C}" presName="hierChild4" presStyleCnt="0"/>
      <dgm:spPr/>
    </dgm:pt>
    <dgm:pt modelId="{B9A601DC-CDDF-4C0F-BBC0-4F7B67D0FBBD}" type="pres">
      <dgm:prSet presAssocID="{3B6E3857-2104-4B9C-9798-120AAD065F8A}" presName="Name35" presStyleLbl="parChTrans1D4" presStyleIdx="0" presStyleCnt="1"/>
      <dgm:spPr/>
      <dgm:t>
        <a:bodyPr/>
        <a:lstStyle/>
        <a:p>
          <a:endParaRPr lang="en-US"/>
        </a:p>
      </dgm:t>
    </dgm:pt>
    <dgm:pt modelId="{4EC7D5E4-3EBD-483A-B523-B8D87610A654}" type="pres">
      <dgm:prSet presAssocID="{8D90DD07-9196-4420-9A25-C432A1550343}" presName="hierRoot2" presStyleCnt="0">
        <dgm:presLayoutVars>
          <dgm:hierBranch val="r"/>
        </dgm:presLayoutVars>
      </dgm:prSet>
      <dgm:spPr/>
    </dgm:pt>
    <dgm:pt modelId="{189E4DF5-392A-4EC7-BC3C-3C067E30C409}" type="pres">
      <dgm:prSet presAssocID="{8D90DD07-9196-4420-9A25-C432A1550343}" presName="rootComposite" presStyleCnt="0"/>
      <dgm:spPr/>
    </dgm:pt>
    <dgm:pt modelId="{F247D473-2BB3-4C5C-A2E0-6B1E049379BE}" type="pres">
      <dgm:prSet presAssocID="{8D90DD07-9196-4420-9A25-C432A1550343}" presName="rootText" presStyleLbl="node4" presStyleIdx="0" presStyleCnt="1" custScaleX="279883">
        <dgm:presLayoutVars>
          <dgm:chPref val="3"/>
        </dgm:presLayoutVars>
      </dgm:prSet>
      <dgm:spPr/>
      <dgm:t>
        <a:bodyPr/>
        <a:lstStyle/>
        <a:p>
          <a:endParaRPr lang="en-US"/>
        </a:p>
      </dgm:t>
    </dgm:pt>
    <dgm:pt modelId="{A6416198-F32F-4DA3-8B0B-F6F66E6EB596}" type="pres">
      <dgm:prSet presAssocID="{8D90DD07-9196-4420-9A25-C432A1550343}" presName="rootConnector" presStyleLbl="node4" presStyleIdx="0" presStyleCnt="1"/>
      <dgm:spPr/>
      <dgm:t>
        <a:bodyPr/>
        <a:lstStyle/>
        <a:p>
          <a:endParaRPr lang="en-US"/>
        </a:p>
      </dgm:t>
    </dgm:pt>
    <dgm:pt modelId="{3EB39103-6967-4D42-BD86-9772D53F657D}" type="pres">
      <dgm:prSet presAssocID="{8D90DD07-9196-4420-9A25-C432A1550343}" presName="hierChild4" presStyleCnt="0"/>
      <dgm:spPr/>
    </dgm:pt>
    <dgm:pt modelId="{A03BBA56-21E3-46B6-B3C2-C24CE322CD54}" type="pres">
      <dgm:prSet presAssocID="{8D90DD07-9196-4420-9A25-C432A1550343}" presName="hierChild5" presStyleCnt="0"/>
      <dgm:spPr/>
    </dgm:pt>
    <dgm:pt modelId="{2783C2BD-1C35-44CB-B708-8E62355744D9}" type="pres">
      <dgm:prSet presAssocID="{31D50A33-F243-4CE5-B9C5-6A246F97626C}" presName="hierChild5" presStyleCnt="0"/>
      <dgm:spPr/>
    </dgm:pt>
    <dgm:pt modelId="{4CC4765D-4A24-4A39-8236-C5AFC7EC830F}" type="pres">
      <dgm:prSet presAssocID="{EA644ED2-6BB4-424B-81F8-0A82DA041A14}" presName="Name50" presStyleLbl="parChTrans1D3" presStyleIdx="4" presStyleCnt="6"/>
      <dgm:spPr/>
      <dgm:t>
        <a:bodyPr/>
        <a:lstStyle/>
        <a:p>
          <a:endParaRPr lang="en-US"/>
        </a:p>
      </dgm:t>
    </dgm:pt>
    <dgm:pt modelId="{CACBAF8A-E10B-45DE-B174-717CEE9AE6A1}" type="pres">
      <dgm:prSet presAssocID="{F9877076-D4DA-4D98-9A9B-C0C60FD84A0F}" presName="hierRoot2" presStyleCnt="0">
        <dgm:presLayoutVars>
          <dgm:hierBranch/>
        </dgm:presLayoutVars>
      </dgm:prSet>
      <dgm:spPr/>
    </dgm:pt>
    <dgm:pt modelId="{C3E6336F-7828-47CE-9157-7182557155F0}" type="pres">
      <dgm:prSet presAssocID="{F9877076-D4DA-4D98-9A9B-C0C60FD84A0F}" presName="rootComposite" presStyleCnt="0"/>
      <dgm:spPr/>
    </dgm:pt>
    <dgm:pt modelId="{FE33B9EF-58ED-4ED9-9305-1E2FB2552A07}" type="pres">
      <dgm:prSet presAssocID="{F9877076-D4DA-4D98-9A9B-C0C60FD84A0F}" presName="rootText" presStyleLbl="node3" presStyleIdx="4" presStyleCnt="6" custScaleX="279883">
        <dgm:presLayoutVars>
          <dgm:chPref val="3"/>
        </dgm:presLayoutVars>
      </dgm:prSet>
      <dgm:spPr/>
      <dgm:t>
        <a:bodyPr/>
        <a:lstStyle/>
        <a:p>
          <a:endParaRPr lang="en-US"/>
        </a:p>
      </dgm:t>
    </dgm:pt>
    <dgm:pt modelId="{C8B68A31-EFCD-4023-9653-6E0118DBE9BB}" type="pres">
      <dgm:prSet presAssocID="{F9877076-D4DA-4D98-9A9B-C0C60FD84A0F}" presName="rootConnector" presStyleLbl="node3" presStyleIdx="4" presStyleCnt="6"/>
      <dgm:spPr/>
      <dgm:t>
        <a:bodyPr/>
        <a:lstStyle/>
        <a:p>
          <a:endParaRPr lang="en-US"/>
        </a:p>
      </dgm:t>
    </dgm:pt>
    <dgm:pt modelId="{386152C1-0EF9-4D80-BB0F-4B097D4948B8}" type="pres">
      <dgm:prSet presAssocID="{F9877076-D4DA-4D98-9A9B-C0C60FD84A0F}" presName="hierChild4" presStyleCnt="0"/>
      <dgm:spPr/>
    </dgm:pt>
    <dgm:pt modelId="{0AEF8D7C-88BB-4BE5-B2D1-BBB2487DB65F}" type="pres">
      <dgm:prSet presAssocID="{F9877076-D4DA-4D98-9A9B-C0C60FD84A0F}" presName="hierChild5" presStyleCnt="0"/>
      <dgm:spPr/>
    </dgm:pt>
    <dgm:pt modelId="{0BD54271-10B4-4C9E-A112-C8F39694D52F}" type="pres">
      <dgm:prSet presAssocID="{1D2E2193-2027-424A-A04D-C74B29311FED}" presName="Name50" presStyleLbl="parChTrans1D3" presStyleIdx="5" presStyleCnt="6"/>
      <dgm:spPr/>
      <dgm:t>
        <a:bodyPr/>
        <a:lstStyle/>
        <a:p>
          <a:endParaRPr lang="en-US"/>
        </a:p>
      </dgm:t>
    </dgm:pt>
    <dgm:pt modelId="{5FC76B92-C638-4714-92D9-BD32B3168627}" type="pres">
      <dgm:prSet presAssocID="{D0E1B233-A783-46D8-933C-5A32A72B2BD4}" presName="hierRoot2" presStyleCnt="0">
        <dgm:presLayoutVars>
          <dgm:hierBranch/>
        </dgm:presLayoutVars>
      </dgm:prSet>
      <dgm:spPr/>
    </dgm:pt>
    <dgm:pt modelId="{47E219AC-DE25-4EEA-8450-82B122862259}" type="pres">
      <dgm:prSet presAssocID="{D0E1B233-A783-46D8-933C-5A32A72B2BD4}" presName="rootComposite" presStyleCnt="0"/>
      <dgm:spPr/>
    </dgm:pt>
    <dgm:pt modelId="{F3495C96-AC77-42BF-9FD3-AC7125A846FD}" type="pres">
      <dgm:prSet presAssocID="{D0E1B233-A783-46D8-933C-5A32A72B2BD4}" presName="rootText" presStyleLbl="node3" presStyleIdx="5" presStyleCnt="6" custScaleX="279883">
        <dgm:presLayoutVars>
          <dgm:chPref val="3"/>
        </dgm:presLayoutVars>
      </dgm:prSet>
      <dgm:spPr/>
      <dgm:t>
        <a:bodyPr/>
        <a:lstStyle/>
        <a:p>
          <a:endParaRPr lang="en-US"/>
        </a:p>
      </dgm:t>
    </dgm:pt>
    <dgm:pt modelId="{E101D816-E1E4-4574-B509-EC2EAED559B5}" type="pres">
      <dgm:prSet presAssocID="{D0E1B233-A783-46D8-933C-5A32A72B2BD4}" presName="rootConnector" presStyleLbl="node3" presStyleIdx="5" presStyleCnt="6"/>
      <dgm:spPr/>
      <dgm:t>
        <a:bodyPr/>
        <a:lstStyle/>
        <a:p>
          <a:endParaRPr lang="en-US"/>
        </a:p>
      </dgm:t>
    </dgm:pt>
    <dgm:pt modelId="{9B5897FC-6349-4BC9-A137-7A45F0B2B85B}" type="pres">
      <dgm:prSet presAssocID="{D0E1B233-A783-46D8-933C-5A32A72B2BD4}" presName="hierChild4" presStyleCnt="0"/>
      <dgm:spPr/>
    </dgm:pt>
    <dgm:pt modelId="{B61B1F94-EACE-401A-81FE-D0D003E339BB}" type="pres">
      <dgm:prSet presAssocID="{D0E1B233-A783-46D8-933C-5A32A72B2BD4}" presName="hierChild5" presStyleCnt="0"/>
      <dgm:spPr/>
    </dgm:pt>
    <dgm:pt modelId="{E0C0EA23-E79D-4401-A6B7-DEFA9F7E9D78}" type="pres">
      <dgm:prSet presAssocID="{D7B34903-05F3-47A3-A7E3-E381EDF6B104}" presName="hierChild5" presStyleCnt="0"/>
      <dgm:spPr/>
    </dgm:pt>
    <dgm:pt modelId="{DE9DF47D-20D1-4A50-9954-27C9FB908BF6}" type="pres">
      <dgm:prSet presAssocID="{F2541CB3-13BC-4F0D-A289-322E4C1EFC1C}" presName="hierChild3" presStyleCnt="0"/>
      <dgm:spPr/>
    </dgm:pt>
  </dgm:ptLst>
  <dgm:cxnLst>
    <dgm:cxn modelId="{8EF294D7-C37B-4EF5-83CD-807B1E5F50C2}" type="presOf" srcId="{161F4353-7906-433F-A2DB-262C6B3ED816}" destId="{D63DD4D3-553C-4EAF-86F3-F4B759643346}" srcOrd="0" destOrd="0" presId="urn:microsoft.com/office/officeart/2005/8/layout/orgChart1"/>
    <dgm:cxn modelId="{1A57FEA7-CDB3-4D79-B63D-B6A22AFC7E78}" type="presOf" srcId="{F2541CB3-13BC-4F0D-A289-322E4C1EFC1C}" destId="{700B93DB-6B30-4485-ACBB-CF0B71CA5C0D}" srcOrd="1" destOrd="0" presId="urn:microsoft.com/office/officeart/2005/8/layout/orgChart1"/>
    <dgm:cxn modelId="{EE2A863A-7779-41F0-86B5-C9B38F14D9F5}" type="presOf" srcId="{F9877076-D4DA-4D98-9A9B-C0C60FD84A0F}" destId="{FE33B9EF-58ED-4ED9-9305-1E2FB2552A07}" srcOrd="0" destOrd="0" presId="urn:microsoft.com/office/officeart/2005/8/layout/orgChart1"/>
    <dgm:cxn modelId="{AF4B0492-5DB4-4B96-B1E1-74DAB2EE5F63}" type="presOf" srcId="{6A15C9AA-92C2-428D-AC54-EC26A6531DFB}" destId="{3BE54988-C79B-4A24-8EFD-F1B108F0B757}" srcOrd="0" destOrd="0" presId="urn:microsoft.com/office/officeart/2005/8/layout/orgChart1"/>
    <dgm:cxn modelId="{830042A0-BFEC-462D-AFAA-17A245E13207}" type="presOf" srcId="{D7B34903-05F3-47A3-A7E3-E381EDF6B104}" destId="{86F732E6-8B07-4AA1-AD48-4C356CE1420E}" srcOrd="0" destOrd="0" presId="urn:microsoft.com/office/officeart/2005/8/layout/orgChart1"/>
    <dgm:cxn modelId="{268B14EB-75D6-4DBD-9ECA-4B621D9D50F6}" type="presOf" srcId="{B18536E8-B425-42A8-9547-1FED1B609E85}" destId="{AC245B27-7393-4162-8F50-0D628C085307}" srcOrd="1" destOrd="0" presId="urn:microsoft.com/office/officeart/2005/8/layout/orgChart1"/>
    <dgm:cxn modelId="{64F0FE2C-E192-40BC-922D-F02AC1AD5F6D}" srcId="{F2541CB3-13BC-4F0D-A289-322E4C1EFC1C}" destId="{D7B34903-05F3-47A3-A7E3-E381EDF6B104}" srcOrd="1" destOrd="0" parTransId="{53B69850-3979-41AA-9EB2-B35D201D7D0A}" sibTransId="{DF27A131-DF4C-48F8-8156-7BDE05E94FA5}"/>
    <dgm:cxn modelId="{E3550F8D-C2F7-40BA-A1BB-ADDD2D7F2610}" type="presOf" srcId="{F9877076-D4DA-4D98-9A9B-C0C60FD84A0F}" destId="{C8B68A31-EFCD-4023-9653-6E0118DBE9BB}" srcOrd="1" destOrd="0" presId="urn:microsoft.com/office/officeart/2005/8/layout/orgChart1"/>
    <dgm:cxn modelId="{EEC62034-5F3E-419A-9711-9F24267A8C9F}" type="presOf" srcId="{F2541CB3-13BC-4F0D-A289-322E4C1EFC1C}" destId="{BA55FD8C-BBDD-4289-8D58-64AA10B16860}" srcOrd="0" destOrd="0" presId="urn:microsoft.com/office/officeart/2005/8/layout/orgChart1"/>
    <dgm:cxn modelId="{584B7FE6-168B-4A95-86E2-A3C0EAD1C9C1}" type="presOf" srcId="{36E6B0AD-46AC-4486-87AE-22D10ECD10FE}" destId="{EF39D796-A88B-4764-B134-5A7A320A180B}" srcOrd="0" destOrd="0" presId="urn:microsoft.com/office/officeart/2005/8/layout/orgChart1"/>
    <dgm:cxn modelId="{9FD32C6A-488B-48F7-AF2D-B4B07247B8B4}" srcId="{D7B34903-05F3-47A3-A7E3-E381EDF6B104}" destId="{B18536E8-B425-42A8-9547-1FED1B609E85}" srcOrd="0" destOrd="0" parTransId="{36E6B0AD-46AC-4486-87AE-22D10ECD10FE}" sibTransId="{DB2D642F-9492-4AF5-A29C-B73DAD9CAB60}"/>
    <dgm:cxn modelId="{ED44848D-2B28-4C21-81BB-534DC3CDB2D1}" type="presOf" srcId="{31D50A33-F243-4CE5-B9C5-6A246F97626C}" destId="{E65FFEEA-AB28-4F5E-AD6D-A99C2D4370C3}" srcOrd="1" destOrd="0" presId="urn:microsoft.com/office/officeart/2005/8/layout/orgChart1"/>
    <dgm:cxn modelId="{E985F895-7481-4855-90A7-D8663027661F}" type="presOf" srcId="{8D90DD07-9196-4420-9A25-C432A1550343}" destId="{F247D473-2BB3-4C5C-A2E0-6B1E049379BE}" srcOrd="0" destOrd="0" presId="urn:microsoft.com/office/officeart/2005/8/layout/orgChart1"/>
    <dgm:cxn modelId="{25F68892-FFD9-44F9-BB70-735F39CCB516}" type="presOf" srcId="{68E4D5D5-5EB5-435D-8187-7249223FE9BF}" destId="{5FFAAD73-E4FA-481E-8924-C22AD2339513}" srcOrd="0" destOrd="0" presId="urn:microsoft.com/office/officeart/2005/8/layout/orgChart1"/>
    <dgm:cxn modelId="{1E890E01-5267-4184-A3FF-52ECD8E80811}" type="presOf" srcId="{04A6854C-5B55-4924-A761-26EE8F6BE16A}" destId="{549ABBD8-34DA-48FC-9B8A-EAEBFDD62DE9}" srcOrd="0" destOrd="0" presId="urn:microsoft.com/office/officeart/2005/8/layout/orgChart1"/>
    <dgm:cxn modelId="{88DCD80A-1FAA-4335-866E-E210B7B86E25}" type="presOf" srcId="{3B6E3857-2104-4B9C-9798-120AAD065F8A}" destId="{B9A601DC-CDDF-4C0F-BBC0-4F7B67D0FBBD}" srcOrd="0" destOrd="0" presId="urn:microsoft.com/office/officeart/2005/8/layout/orgChart1"/>
    <dgm:cxn modelId="{60F961A1-9BB8-443F-9AF7-16AD7733F4CB}" type="presOf" srcId="{FA4DB32F-C62A-4A3F-A6C0-D690BD133F1E}" destId="{C0BBC906-1F27-4D57-877B-961E40B2272F}" srcOrd="1" destOrd="0" presId="urn:microsoft.com/office/officeart/2005/8/layout/orgChart1"/>
    <dgm:cxn modelId="{D0F9F9F7-4AB3-420C-9BFA-83B38453E9D5}" type="presOf" srcId="{31D50A33-F243-4CE5-B9C5-6A246F97626C}" destId="{8E6307C7-C7DE-415F-AC95-8A62D5B119B2}" srcOrd="0" destOrd="0" presId="urn:microsoft.com/office/officeart/2005/8/layout/orgChart1"/>
    <dgm:cxn modelId="{F1D71903-D29C-4CC5-AEF4-6DF701B5D6E1}" srcId="{04A6854C-5B55-4924-A761-26EE8F6BE16A}" destId="{F2541CB3-13BC-4F0D-A289-322E4C1EFC1C}" srcOrd="0" destOrd="0" parTransId="{AB71769C-32E8-40C6-A416-5B570CA5122B}" sibTransId="{A25A6DE4-BC21-4F3E-9098-EE44E99B8A3F}"/>
    <dgm:cxn modelId="{E7207799-044B-4DA0-9BF4-B21141BE4FD2}" srcId="{F2541CB3-13BC-4F0D-A289-322E4C1EFC1C}" destId="{6A15C9AA-92C2-428D-AC54-EC26A6531DFB}" srcOrd="0" destOrd="0" parTransId="{68E4D5D5-5EB5-435D-8187-7249223FE9BF}" sibTransId="{080F3628-D12D-459D-8DE2-6C0D8A790E77}"/>
    <dgm:cxn modelId="{567E0574-034C-420C-B971-04389D1A73DA}" type="presOf" srcId="{6A15C9AA-92C2-428D-AC54-EC26A6531DFB}" destId="{38A3F3A0-A7B2-4BD2-A363-1C95B41787D0}" srcOrd="1" destOrd="0" presId="urn:microsoft.com/office/officeart/2005/8/layout/orgChart1"/>
    <dgm:cxn modelId="{6CEE4A6C-195A-48A0-8C81-3EDBF167CAAE}" type="presOf" srcId="{D7B34903-05F3-47A3-A7E3-E381EDF6B104}" destId="{CFCE1AE6-57E6-4986-8F12-51F0804E75D1}" srcOrd="1" destOrd="0" presId="urn:microsoft.com/office/officeart/2005/8/layout/orgChart1"/>
    <dgm:cxn modelId="{A05DFBC2-E5BA-4047-8DED-CC9466B9DF00}" type="presOf" srcId="{214D4A32-9643-4DBD-B7F0-00B1341952BA}" destId="{BF153A82-DC97-48D0-AC80-B2CAC65479E6}" srcOrd="0" destOrd="0" presId="urn:microsoft.com/office/officeart/2005/8/layout/orgChart1"/>
    <dgm:cxn modelId="{1EBF5CCD-DF2E-4B35-970D-D16DD873E3E9}" type="presOf" srcId="{53B69850-3979-41AA-9EB2-B35D201D7D0A}" destId="{D9E57C59-817E-4337-A479-1AC9487C7BFA}" srcOrd="0" destOrd="0" presId="urn:microsoft.com/office/officeart/2005/8/layout/orgChart1"/>
    <dgm:cxn modelId="{325AAF1B-4D37-49B6-B134-27D0E194DAA8}" type="presOf" srcId="{D0E1B233-A783-46D8-933C-5A32A72B2BD4}" destId="{E101D816-E1E4-4574-B509-EC2EAED559B5}" srcOrd="1" destOrd="0" presId="urn:microsoft.com/office/officeart/2005/8/layout/orgChart1"/>
    <dgm:cxn modelId="{FF006605-E24D-4947-A05C-B65CD93D7F30}" type="presOf" srcId="{EA644ED2-6BB4-424B-81F8-0A82DA041A14}" destId="{4CC4765D-4A24-4A39-8236-C5AFC7EC830F}" srcOrd="0" destOrd="0" presId="urn:microsoft.com/office/officeart/2005/8/layout/orgChart1"/>
    <dgm:cxn modelId="{46651D70-6442-4A9E-86A2-0CADD290E86A}" type="presOf" srcId="{8D90DD07-9196-4420-9A25-C432A1550343}" destId="{A6416198-F32F-4DA3-8B0B-F6F66E6EB596}" srcOrd="1" destOrd="0" presId="urn:microsoft.com/office/officeart/2005/8/layout/orgChart1"/>
    <dgm:cxn modelId="{8E5474CB-5873-4394-AD27-3BCA5B49FA62}" type="presOf" srcId="{B18536E8-B425-42A8-9547-1FED1B609E85}" destId="{7478BF57-5D73-4F24-9C5B-7B5E2D5F2825}" srcOrd="0" destOrd="0" presId="urn:microsoft.com/office/officeart/2005/8/layout/orgChart1"/>
    <dgm:cxn modelId="{E57F27C9-64FF-49F1-86DA-862B53E82EDA}" type="presOf" srcId="{D0E1B233-A783-46D8-933C-5A32A72B2BD4}" destId="{F3495C96-AC77-42BF-9FD3-AC7125A846FD}" srcOrd="0" destOrd="0" presId="urn:microsoft.com/office/officeart/2005/8/layout/orgChart1"/>
    <dgm:cxn modelId="{151B9964-6571-438C-B1DB-D0F3C4611A11}" srcId="{D7B34903-05F3-47A3-A7E3-E381EDF6B104}" destId="{F9877076-D4DA-4D98-9A9B-C0C60FD84A0F}" srcOrd="2" destOrd="0" parTransId="{EA644ED2-6BB4-424B-81F8-0A82DA041A14}" sibTransId="{930BE310-983A-4E49-9619-56D303476EC1}"/>
    <dgm:cxn modelId="{215340AC-721F-408C-A90A-105540320653}" type="presOf" srcId="{F17AE643-32E2-463A-A653-1048F56C515C}" destId="{BA707719-60F1-4D80-B975-87CF90331D45}" srcOrd="1" destOrd="0" presId="urn:microsoft.com/office/officeart/2005/8/layout/orgChart1"/>
    <dgm:cxn modelId="{4CA5C73C-6950-400E-8B88-BBEF1750F6F6}" type="presOf" srcId="{1D2E2193-2027-424A-A04D-C74B29311FED}" destId="{0BD54271-10B4-4C9E-A112-C8F39694D52F}" srcOrd="0" destOrd="0" presId="urn:microsoft.com/office/officeart/2005/8/layout/orgChart1"/>
    <dgm:cxn modelId="{62CEE412-B07F-4D42-A1E9-CC9C26D5ADE8}" type="presOf" srcId="{C2C6880E-6132-4826-8AB9-392C04AD7AC7}" destId="{148EA7D4-93BC-4DD5-92F3-6F80ED0F5351}" srcOrd="0" destOrd="0" presId="urn:microsoft.com/office/officeart/2005/8/layout/orgChart1"/>
    <dgm:cxn modelId="{B1BAA36D-51EF-45CD-897D-92C885C48589}" srcId="{6A15C9AA-92C2-428D-AC54-EC26A6531DFB}" destId="{FA4DB32F-C62A-4A3F-A6C0-D690BD133F1E}" srcOrd="1" destOrd="0" parTransId="{214D4A32-9643-4DBD-B7F0-00B1341952BA}" sibTransId="{ECBAF12F-8FD8-4097-8F5B-A09C1A3DDC79}"/>
    <dgm:cxn modelId="{2D9059C7-1EDA-40F7-82EC-21FDC6727E46}" srcId="{D7B34903-05F3-47A3-A7E3-E381EDF6B104}" destId="{31D50A33-F243-4CE5-B9C5-6A246F97626C}" srcOrd="1" destOrd="0" parTransId="{C2C6880E-6132-4826-8AB9-392C04AD7AC7}" sibTransId="{60A2550E-B483-40AB-9441-AA9135086D93}"/>
    <dgm:cxn modelId="{E6F43443-F0A5-4B01-8812-D7F839BBDB20}" srcId="{D7B34903-05F3-47A3-A7E3-E381EDF6B104}" destId="{D0E1B233-A783-46D8-933C-5A32A72B2BD4}" srcOrd="3" destOrd="0" parTransId="{1D2E2193-2027-424A-A04D-C74B29311FED}" sibTransId="{E32614F5-5DA0-40A0-8F90-27A8BDC92712}"/>
    <dgm:cxn modelId="{4E913418-4CC5-46B4-BFE8-4663A447CFD4}" srcId="{31D50A33-F243-4CE5-B9C5-6A246F97626C}" destId="{8D90DD07-9196-4420-9A25-C432A1550343}" srcOrd="0" destOrd="0" parTransId="{3B6E3857-2104-4B9C-9798-120AAD065F8A}" sibTransId="{DCC20ADD-558C-43F9-8CD8-FD206B3FCB85}"/>
    <dgm:cxn modelId="{0F470BD4-EE34-4747-A7F2-E481FB7927A5}" srcId="{6A15C9AA-92C2-428D-AC54-EC26A6531DFB}" destId="{F17AE643-32E2-463A-A653-1048F56C515C}" srcOrd="0" destOrd="0" parTransId="{161F4353-7906-433F-A2DB-262C6B3ED816}" sibTransId="{B1B7AA5E-5F07-4119-A4A9-A3A560EDD073}"/>
    <dgm:cxn modelId="{40B6D371-33D6-4F89-997A-315C4E1D9113}" type="presOf" srcId="{F17AE643-32E2-463A-A653-1048F56C515C}" destId="{6F2FE2DC-E2CB-4CBE-8214-48B014F63862}" srcOrd="0" destOrd="0" presId="urn:microsoft.com/office/officeart/2005/8/layout/orgChart1"/>
    <dgm:cxn modelId="{2059589A-DFA7-47C2-A569-42EBDDF765DE}" type="presOf" srcId="{FA4DB32F-C62A-4A3F-A6C0-D690BD133F1E}" destId="{F9E47D2D-38FA-4B63-95E3-AF2795189E30}" srcOrd="0" destOrd="0" presId="urn:microsoft.com/office/officeart/2005/8/layout/orgChart1"/>
    <dgm:cxn modelId="{47CA361F-0D57-4386-B391-4735026301F6}" type="presParOf" srcId="{549ABBD8-34DA-48FC-9B8A-EAEBFDD62DE9}" destId="{F9FD70C3-6FCB-4EF5-B61A-D4EC5DA14AE3}" srcOrd="0" destOrd="0" presId="urn:microsoft.com/office/officeart/2005/8/layout/orgChart1"/>
    <dgm:cxn modelId="{03ED542A-0F3E-45DE-BAEC-15B7AB585E2C}" type="presParOf" srcId="{F9FD70C3-6FCB-4EF5-B61A-D4EC5DA14AE3}" destId="{0A5EA219-0F64-4828-AC4E-D085640AC91F}" srcOrd="0" destOrd="0" presId="urn:microsoft.com/office/officeart/2005/8/layout/orgChart1"/>
    <dgm:cxn modelId="{5F03F7ED-F7BE-4365-B548-D4992513CDE5}" type="presParOf" srcId="{0A5EA219-0F64-4828-AC4E-D085640AC91F}" destId="{BA55FD8C-BBDD-4289-8D58-64AA10B16860}" srcOrd="0" destOrd="0" presId="urn:microsoft.com/office/officeart/2005/8/layout/orgChart1"/>
    <dgm:cxn modelId="{9565F479-8E3F-48AC-B329-8D381655ECF2}" type="presParOf" srcId="{0A5EA219-0F64-4828-AC4E-D085640AC91F}" destId="{700B93DB-6B30-4485-ACBB-CF0B71CA5C0D}" srcOrd="1" destOrd="0" presId="urn:microsoft.com/office/officeart/2005/8/layout/orgChart1"/>
    <dgm:cxn modelId="{59970F47-37EF-4B98-B01C-CFA57CE96252}" type="presParOf" srcId="{F9FD70C3-6FCB-4EF5-B61A-D4EC5DA14AE3}" destId="{230FE22B-6EBC-4FE3-9F17-9CE2BAD67CE7}" srcOrd="1" destOrd="0" presId="urn:microsoft.com/office/officeart/2005/8/layout/orgChart1"/>
    <dgm:cxn modelId="{65EC592B-D45E-4C75-B612-808E73576B86}" type="presParOf" srcId="{230FE22B-6EBC-4FE3-9F17-9CE2BAD67CE7}" destId="{5FFAAD73-E4FA-481E-8924-C22AD2339513}" srcOrd="0" destOrd="0" presId="urn:microsoft.com/office/officeart/2005/8/layout/orgChart1"/>
    <dgm:cxn modelId="{09640062-4ED2-4CF5-A8D2-B6D681306799}" type="presParOf" srcId="{230FE22B-6EBC-4FE3-9F17-9CE2BAD67CE7}" destId="{E6373447-1B5F-48FB-8914-092FC02747A3}" srcOrd="1" destOrd="0" presId="urn:microsoft.com/office/officeart/2005/8/layout/orgChart1"/>
    <dgm:cxn modelId="{6992D7CB-C588-4A4D-91EA-673C1B089CEF}" type="presParOf" srcId="{E6373447-1B5F-48FB-8914-092FC02747A3}" destId="{816F280A-3ED7-49B8-AFBB-419945680B9B}" srcOrd="0" destOrd="0" presId="urn:microsoft.com/office/officeart/2005/8/layout/orgChart1"/>
    <dgm:cxn modelId="{C059B36C-33B8-45F5-9768-7FC8F71EFDB4}" type="presParOf" srcId="{816F280A-3ED7-49B8-AFBB-419945680B9B}" destId="{3BE54988-C79B-4A24-8EFD-F1B108F0B757}" srcOrd="0" destOrd="0" presId="urn:microsoft.com/office/officeart/2005/8/layout/orgChart1"/>
    <dgm:cxn modelId="{13C8D279-E95D-4A72-8712-2BD28C1C61EB}" type="presParOf" srcId="{816F280A-3ED7-49B8-AFBB-419945680B9B}" destId="{38A3F3A0-A7B2-4BD2-A363-1C95B41787D0}" srcOrd="1" destOrd="0" presId="urn:microsoft.com/office/officeart/2005/8/layout/orgChart1"/>
    <dgm:cxn modelId="{BAC4462B-387A-43E5-A52D-C2BC8BFA8D9F}" type="presParOf" srcId="{E6373447-1B5F-48FB-8914-092FC02747A3}" destId="{8F2D471F-757E-4456-AC21-BAFF9FA906E9}" srcOrd="1" destOrd="0" presId="urn:microsoft.com/office/officeart/2005/8/layout/orgChart1"/>
    <dgm:cxn modelId="{9D4E0270-DB0A-41FB-A46C-78ACE04EB3B3}" type="presParOf" srcId="{8F2D471F-757E-4456-AC21-BAFF9FA906E9}" destId="{D63DD4D3-553C-4EAF-86F3-F4B759643346}" srcOrd="0" destOrd="0" presId="urn:microsoft.com/office/officeart/2005/8/layout/orgChart1"/>
    <dgm:cxn modelId="{F23929BB-33BA-4881-9B77-4A836BE0165B}" type="presParOf" srcId="{8F2D471F-757E-4456-AC21-BAFF9FA906E9}" destId="{FFFBFF11-7190-4A08-8A2C-E45BD946D708}" srcOrd="1" destOrd="0" presId="urn:microsoft.com/office/officeart/2005/8/layout/orgChart1"/>
    <dgm:cxn modelId="{115A02D3-09BE-4B9D-A484-E873EBDB8AE3}" type="presParOf" srcId="{FFFBFF11-7190-4A08-8A2C-E45BD946D708}" destId="{D3A7CBBE-7147-4871-B6C7-333AA1B24CBD}" srcOrd="0" destOrd="0" presId="urn:microsoft.com/office/officeart/2005/8/layout/orgChart1"/>
    <dgm:cxn modelId="{1E80EB92-6BAB-459E-8443-8B56BFE7B28D}" type="presParOf" srcId="{D3A7CBBE-7147-4871-B6C7-333AA1B24CBD}" destId="{6F2FE2DC-E2CB-4CBE-8214-48B014F63862}" srcOrd="0" destOrd="0" presId="urn:microsoft.com/office/officeart/2005/8/layout/orgChart1"/>
    <dgm:cxn modelId="{8A643968-99F7-406F-8DF4-202D42A716D6}" type="presParOf" srcId="{D3A7CBBE-7147-4871-B6C7-333AA1B24CBD}" destId="{BA707719-60F1-4D80-B975-87CF90331D45}" srcOrd="1" destOrd="0" presId="urn:microsoft.com/office/officeart/2005/8/layout/orgChart1"/>
    <dgm:cxn modelId="{D4809130-EFF6-4538-B531-D3EE9BCBB590}" type="presParOf" srcId="{FFFBFF11-7190-4A08-8A2C-E45BD946D708}" destId="{31EF3CFA-93F7-48E0-8172-8717FEAB7865}" srcOrd="1" destOrd="0" presId="urn:microsoft.com/office/officeart/2005/8/layout/orgChart1"/>
    <dgm:cxn modelId="{7B4D2C23-1CD3-4B53-8BB2-0380CA8ADF34}" type="presParOf" srcId="{FFFBFF11-7190-4A08-8A2C-E45BD946D708}" destId="{C0EBE5E9-3ECC-4845-9F1A-FD003FB25246}" srcOrd="2" destOrd="0" presId="urn:microsoft.com/office/officeart/2005/8/layout/orgChart1"/>
    <dgm:cxn modelId="{59B42BE9-1C3D-44C6-94F4-9AA3A44CF3C0}" type="presParOf" srcId="{8F2D471F-757E-4456-AC21-BAFF9FA906E9}" destId="{BF153A82-DC97-48D0-AC80-B2CAC65479E6}" srcOrd="2" destOrd="0" presId="urn:microsoft.com/office/officeart/2005/8/layout/orgChart1"/>
    <dgm:cxn modelId="{BF8D5C80-641C-4256-9CFD-4D2A77E48D4D}" type="presParOf" srcId="{8F2D471F-757E-4456-AC21-BAFF9FA906E9}" destId="{CDAC8BEC-A4E0-442B-B5E6-ABB0D2070FCA}" srcOrd="3" destOrd="0" presId="urn:microsoft.com/office/officeart/2005/8/layout/orgChart1"/>
    <dgm:cxn modelId="{E40081AE-90D7-4F83-BDB4-715FC546818F}" type="presParOf" srcId="{CDAC8BEC-A4E0-442B-B5E6-ABB0D2070FCA}" destId="{2A7CACBA-92DF-478F-A6E0-534EC4537675}" srcOrd="0" destOrd="0" presId="urn:microsoft.com/office/officeart/2005/8/layout/orgChart1"/>
    <dgm:cxn modelId="{7055266A-EB2D-407F-ABA8-387E390CADF9}" type="presParOf" srcId="{2A7CACBA-92DF-478F-A6E0-534EC4537675}" destId="{F9E47D2D-38FA-4B63-95E3-AF2795189E30}" srcOrd="0" destOrd="0" presId="urn:microsoft.com/office/officeart/2005/8/layout/orgChart1"/>
    <dgm:cxn modelId="{1FB0B318-CD3C-4510-88A2-5DA7552CEAE9}" type="presParOf" srcId="{2A7CACBA-92DF-478F-A6E0-534EC4537675}" destId="{C0BBC906-1F27-4D57-877B-961E40B2272F}" srcOrd="1" destOrd="0" presId="urn:microsoft.com/office/officeart/2005/8/layout/orgChart1"/>
    <dgm:cxn modelId="{5FBB691E-56FC-4189-A24C-6FA2D3D4747D}" type="presParOf" srcId="{CDAC8BEC-A4E0-442B-B5E6-ABB0D2070FCA}" destId="{4F7A11F3-7785-4B30-A5E1-DFEBD44AFE6E}" srcOrd="1" destOrd="0" presId="urn:microsoft.com/office/officeart/2005/8/layout/orgChart1"/>
    <dgm:cxn modelId="{5BB5D250-0524-4F45-A43A-6D3C31101AF4}" type="presParOf" srcId="{CDAC8BEC-A4E0-442B-B5E6-ABB0D2070FCA}" destId="{9FEAF9FE-E0FB-4587-922F-7D59E3506856}" srcOrd="2" destOrd="0" presId="urn:microsoft.com/office/officeart/2005/8/layout/orgChart1"/>
    <dgm:cxn modelId="{BE8A1B0B-B36F-41E3-92AA-F371F1664F5A}" type="presParOf" srcId="{E6373447-1B5F-48FB-8914-092FC02747A3}" destId="{819603EF-4C0A-4242-88F3-D600E00C6C1C}" srcOrd="2" destOrd="0" presId="urn:microsoft.com/office/officeart/2005/8/layout/orgChart1"/>
    <dgm:cxn modelId="{F935EB6F-8EF0-4B66-9A1F-D4707919A7D8}" type="presParOf" srcId="{230FE22B-6EBC-4FE3-9F17-9CE2BAD67CE7}" destId="{D9E57C59-817E-4337-A479-1AC9487C7BFA}" srcOrd="2" destOrd="0" presId="urn:microsoft.com/office/officeart/2005/8/layout/orgChart1"/>
    <dgm:cxn modelId="{1CD8336D-A619-4E22-90A9-78600EFD9668}" type="presParOf" srcId="{230FE22B-6EBC-4FE3-9F17-9CE2BAD67CE7}" destId="{B08EFE3B-3235-4CC0-9A9C-E36E4BB3BD81}" srcOrd="3" destOrd="0" presId="urn:microsoft.com/office/officeart/2005/8/layout/orgChart1"/>
    <dgm:cxn modelId="{08D3F163-085C-4005-B95F-6D420B645EFA}" type="presParOf" srcId="{B08EFE3B-3235-4CC0-9A9C-E36E4BB3BD81}" destId="{96336C42-C811-45A7-9EAA-7FBF88AF39AF}" srcOrd="0" destOrd="0" presId="urn:microsoft.com/office/officeart/2005/8/layout/orgChart1"/>
    <dgm:cxn modelId="{8A563B66-D59D-4EFC-BD4C-A04813F89AD4}" type="presParOf" srcId="{96336C42-C811-45A7-9EAA-7FBF88AF39AF}" destId="{86F732E6-8B07-4AA1-AD48-4C356CE1420E}" srcOrd="0" destOrd="0" presId="urn:microsoft.com/office/officeart/2005/8/layout/orgChart1"/>
    <dgm:cxn modelId="{47CA1C92-7BEE-45DF-B106-3116D41788B4}" type="presParOf" srcId="{96336C42-C811-45A7-9EAA-7FBF88AF39AF}" destId="{CFCE1AE6-57E6-4986-8F12-51F0804E75D1}" srcOrd="1" destOrd="0" presId="urn:microsoft.com/office/officeart/2005/8/layout/orgChart1"/>
    <dgm:cxn modelId="{E07C5FAF-40ED-4B41-A20A-A9CD842AF271}" type="presParOf" srcId="{B08EFE3B-3235-4CC0-9A9C-E36E4BB3BD81}" destId="{C73AC9EA-0CB2-482F-A9B7-DFDF509628E1}" srcOrd="1" destOrd="0" presId="urn:microsoft.com/office/officeart/2005/8/layout/orgChart1"/>
    <dgm:cxn modelId="{60D94B91-1987-490F-874A-081492022F97}" type="presParOf" srcId="{C73AC9EA-0CB2-482F-A9B7-DFDF509628E1}" destId="{EF39D796-A88B-4764-B134-5A7A320A180B}" srcOrd="0" destOrd="0" presId="urn:microsoft.com/office/officeart/2005/8/layout/orgChart1"/>
    <dgm:cxn modelId="{9C78559A-0E36-4456-93CA-07824773DE5F}" type="presParOf" srcId="{C73AC9EA-0CB2-482F-A9B7-DFDF509628E1}" destId="{36B976AC-6AA1-46A7-B653-8D1BFDE30D26}" srcOrd="1" destOrd="0" presId="urn:microsoft.com/office/officeart/2005/8/layout/orgChart1"/>
    <dgm:cxn modelId="{15BAF352-0FB0-4FA3-9926-98AC35BA530E}" type="presParOf" srcId="{36B976AC-6AA1-46A7-B653-8D1BFDE30D26}" destId="{4703BE41-5F22-4EB4-8094-00F9DF0B7BDD}" srcOrd="0" destOrd="0" presId="urn:microsoft.com/office/officeart/2005/8/layout/orgChart1"/>
    <dgm:cxn modelId="{46FD4013-798C-4114-9B5E-601F3B6BCE1E}" type="presParOf" srcId="{4703BE41-5F22-4EB4-8094-00F9DF0B7BDD}" destId="{7478BF57-5D73-4F24-9C5B-7B5E2D5F2825}" srcOrd="0" destOrd="0" presId="urn:microsoft.com/office/officeart/2005/8/layout/orgChart1"/>
    <dgm:cxn modelId="{B2612CC4-73CD-44D1-B420-829DACBC82AB}" type="presParOf" srcId="{4703BE41-5F22-4EB4-8094-00F9DF0B7BDD}" destId="{AC245B27-7393-4162-8F50-0D628C085307}" srcOrd="1" destOrd="0" presId="urn:microsoft.com/office/officeart/2005/8/layout/orgChart1"/>
    <dgm:cxn modelId="{2976376A-E6F4-4114-B3C5-E9235345146D}" type="presParOf" srcId="{36B976AC-6AA1-46A7-B653-8D1BFDE30D26}" destId="{208BC5CE-DCE1-4BDA-98D5-4FC566BECF3C}" srcOrd="1" destOrd="0" presId="urn:microsoft.com/office/officeart/2005/8/layout/orgChart1"/>
    <dgm:cxn modelId="{6E6B7994-8209-42F3-A4FE-918FB447BAAA}" type="presParOf" srcId="{36B976AC-6AA1-46A7-B653-8D1BFDE30D26}" destId="{AA2B3A61-ACF4-44B6-ADE6-7A6A321CFBC1}" srcOrd="2" destOrd="0" presId="urn:microsoft.com/office/officeart/2005/8/layout/orgChart1"/>
    <dgm:cxn modelId="{BDC05CC1-1872-4543-BA7C-FB438802323B}" type="presParOf" srcId="{C73AC9EA-0CB2-482F-A9B7-DFDF509628E1}" destId="{148EA7D4-93BC-4DD5-92F3-6F80ED0F5351}" srcOrd="2" destOrd="0" presId="urn:microsoft.com/office/officeart/2005/8/layout/orgChart1"/>
    <dgm:cxn modelId="{87F26A56-9A18-4BDA-B7AB-70F486DC3E1C}" type="presParOf" srcId="{C73AC9EA-0CB2-482F-A9B7-DFDF509628E1}" destId="{66C21B8D-726A-4783-97AA-7569B85D7682}" srcOrd="3" destOrd="0" presId="urn:microsoft.com/office/officeart/2005/8/layout/orgChart1"/>
    <dgm:cxn modelId="{BB3588BE-977F-4FE5-9B3A-DA89CA2A5225}" type="presParOf" srcId="{66C21B8D-726A-4783-97AA-7569B85D7682}" destId="{DF2D586C-279D-4540-9492-7C5B69CF4673}" srcOrd="0" destOrd="0" presId="urn:microsoft.com/office/officeart/2005/8/layout/orgChart1"/>
    <dgm:cxn modelId="{F468F78C-7484-4B0B-A00F-E2D190572FD8}" type="presParOf" srcId="{DF2D586C-279D-4540-9492-7C5B69CF4673}" destId="{8E6307C7-C7DE-415F-AC95-8A62D5B119B2}" srcOrd="0" destOrd="0" presId="urn:microsoft.com/office/officeart/2005/8/layout/orgChart1"/>
    <dgm:cxn modelId="{F87E4C18-EFC5-4DE8-9DC4-23B8E2D069FF}" type="presParOf" srcId="{DF2D586C-279D-4540-9492-7C5B69CF4673}" destId="{E65FFEEA-AB28-4F5E-AD6D-A99C2D4370C3}" srcOrd="1" destOrd="0" presId="urn:microsoft.com/office/officeart/2005/8/layout/orgChart1"/>
    <dgm:cxn modelId="{0E3B261E-EF44-441D-9744-2C11E5F3C5EC}" type="presParOf" srcId="{66C21B8D-726A-4783-97AA-7569B85D7682}" destId="{6886AA20-FC89-4823-BD5E-05C4C6853CA1}" srcOrd="1" destOrd="0" presId="urn:microsoft.com/office/officeart/2005/8/layout/orgChart1"/>
    <dgm:cxn modelId="{B3EAC67B-A414-4B9F-A63D-69D64D361A4F}" type="presParOf" srcId="{6886AA20-FC89-4823-BD5E-05C4C6853CA1}" destId="{B9A601DC-CDDF-4C0F-BBC0-4F7B67D0FBBD}" srcOrd="0" destOrd="0" presId="urn:microsoft.com/office/officeart/2005/8/layout/orgChart1"/>
    <dgm:cxn modelId="{F989C500-B883-4E62-A631-1857DE2DDC1C}" type="presParOf" srcId="{6886AA20-FC89-4823-BD5E-05C4C6853CA1}" destId="{4EC7D5E4-3EBD-483A-B523-B8D87610A654}" srcOrd="1" destOrd="0" presId="urn:microsoft.com/office/officeart/2005/8/layout/orgChart1"/>
    <dgm:cxn modelId="{D23F3B6C-F25D-4A7A-B8C4-521CCE16C01D}" type="presParOf" srcId="{4EC7D5E4-3EBD-483A-B523-B8D87610A654}" destId="{189E4DF5-392A-4EC7-BC3C-3C067E30C409}" srcOrd="0" destOrd="0" presId="urn:microsoft.com/office/officeart/2005/8/layout/orgChart1"/>
    <dgm:cxn modelId="{E5CDC876-EAE2-4170-A840-08F82C9DD68D}" type="presParOf" srcId="{189E4DF5-392A-4EC7-BC3C-3C067E30C409}" destId="{F247D473-2BB3-4C5C-A2E0-6B1E049379BE}" srcOrd="0" destOrd="0" presId="urn:microsoft.com/office/officeart/2005/8/layout/orgChart1"/>
    <dgm:cxn modelId="{96034D61-E3DC-4C56-99FB-475950971414}" type="presParOf" srcId="{189E4DF5-392A-4EC7-BC3C-3C067E30C409}" destId="{A6416198-F32F-4DA3-8B0B-F6F66E6EB596}" srcOrd="1" destOrd="0" presId="urn:microsoft.com/office/officeart/2005/8/layout/orgChart1"/>
    <dgm:cxn modelId="{81CD2DB7-9F39-40FE-898F-3CFE39444721}" type="presParOf" srcId="{4EC7D5E4-3EBD-483A-B523-B8D87610A654}" destId="{3EB39103-6967-4D42-BD86-9772D53F657D}" srcOrd="1" destOrd="0" presId="urn:microsoft.com/office/officeart/2005/8/layout/orgChart1"/>
    <dgm:cxn modelId="{340F3574-D7DD-4026-95F5-CD6E2F18292C}" type="presParOf" srcId="{4EC7D5E4-3EBD-483A-B523-B8D87610A654}" destId="{A03BBA56-21E3-46B6-B3C2-C24CE322CD54}" srcOrd="2" destOrd="0" presId="urn:microsoft.com/office/officeart/2005/8/layout/orgChart1"/>
    <dgm:cxn modelId="{16093074-B1EC-4ABA-B56F-C668F66EDA98}" type="presParOf" srcId="{66C21B8D-726A-4783-97AA-7569B85D7682}" destId="{2783C2BD-1C35-44CB-B708-8E62355744D9}" srcOrd="2" destOrd="0" presId="urn:microsoft.com/office/officeart/2005/8/layout/orgChart1"/>
    <dgm:cxn modelId="{3D473EF5-3C9A-492D-BC81-B0F0858F5721}" type="presParOf" srcId="{C73AC9EA-0CB2-482F-A9B7-DFDF509628E1}" destId="{4CC4765D-4A24-4A39-8236-C5AFC7EC830F}" srcOrd="4" destOrd="0" presId="urn:microsoft.com/office/officeart/2005/8/layout/orgChart1"/>
    <dgm:cxn modelId="{E23DF116-AD04-4C67-97E0-919F719321F4}" type="presParOf" srcId="{C73AC9EA-0CB2-482F-A9B7-DFDF509628E1}" destId="{CACBAF8A-E10B-45DE-B174-717CEE9AE6A1}" srcOrd="5" destOrd="0" presId="urn:microsoft.com/office/officeart/2005/8/layout/orgChart1"/>
    <dgm:cxn modelId="{E2CDFE08-083E-417E-80A1-513E183FA6E6}" type="presParOf" srcId="{CACBAF8A-E10B-45DE-B174-717CEE9AE6A1}" destId="{C3E6336F-7828-47CE-9157-7182557155F0}" srcOrd="0" destOrd="0" presId="urn:microsoft.com/office/officeart/2005/8/layout/orgChart1"/>
    <dgm:cxn modelId="{37928D4A-2E87-42C6-B093-486BC734731D}" type="presParOf" srcId="{C3E6336F-7828-47CE-9157-7182557155F0}" destId="{FE33B9EF-58ED-4ED9-9305-1E2FB2552A07}" srcOrd="0" destOrd="0" presId="urn:microsoft.com/office/officeart/2005/8/layout/orgChart1"/>
    <dgm:cxn modelId="{9E526D8B-6C31-4042-B7CE-1A47507D7423}" type="presParOf" srcId="{C3E6336F-7828-47CE-9157-7182557155F0}" destId="{C8B68A31-EFCD-4023-9653-6E0118DBE9BB}" srcOrd="1" destOrd="0" presId="urn:microsoft.com/office/officeart/2005/8/layout/orgChart1"/>
    <dgm:cxn modelId="{494CA531-CFA1-4843-8528-91CC61C39B86}" type="presParOf" srcId="{CACBAF8A-E10B-45DE-B174-717CEE9AE6A1}" destId="{386152C1-0EF9-4D80-BB0F-4B097D4948B8}" srcOrd="1" destOrd="0" presId="urn:microsoft.com/office/officeart/2005/8/layout/orgChart1"/>
    <dgm:cxn modelId="{2F68E2EE-D549-40FF-8549-10F0E9564A84}" type="presParOf" srcId="{CACBAF8A-E10B-45DE-B174-717CEE9AE6A1}" destId="{0AEF8D7C-88BB-4BE5-B2D1-BBB2487DB65F}" srcOrd="2" destOrd="0" presId="urn:microsoft.com/office/officeart/2005/8/layout/orgChart1"/>
    <dgm:cxn modelId="{B719302A-0856-4580-BB08-28A0392D6D89}" type="presParOf" srcId="{C73AC9EA-0CB2-482F-A9B7-DFDF509628E1}" destId="{0BD54271-10B4-4C9E-A112-C8F39694D52F}" srcOrd="6" destOrd="0" presId="urn:microsoft.com/office/officeart/2005/8/layout/orgChart1"/>
    <dgm:cxn modelId="{3D5ED93A-83D9-4D1B-BFE3-38251C5763BB}" type="presParOf" srcId="{C73AC9EA-0CB2-482F-A9B7-DFDF509628E1}" destId="{5FC76B92-C638-4714-92D9-BD32B3168627}" srcOrd="7" destOrd="0" presId="urn:microsoft.com/office/officeart/2005/8/layout/orgChart1"/>
    <dgm:cxn modelId="{0DC14736-60DF-4364-91FE-05D777D68A6E}" type="presParOf" srcId="{5FC76B92-C638-4714-92D9-BD32B3168627}" destId="{47E219AC-DE25-4EEA-8450-82B122862259}" srcOrd="0" destOrd="0" presId="urn:microsoft.com/office/officeart/2005/8/layout/orgChart1"/>
    <dgm:cxn modelId="{B7AA36AB-9E50-475F-A16D-3AD1F6B071D5}" type="presParOf" srcId="{47E219AC-DE25-4EEA-8450-82B122862259}" destId="{F3495C96-AC77-42BF-9FD3-AC7125A846FD}" srcOrd="0" destOrd="0" presId="urn:microsoft.com/office/officeart/2005/8/layout/orgChart1"/>
    <dgm:cxn modelId="{6932C3D7-45A9-4FCB-88D9-47FD6B6BD881}" type="presParOf" srcId="{47E219AC-DE25-4EEA-8450-82B122862259}" destId="{E101D816-E1E4-4574-B509-EC2EAED559B5}" srcOrd="1" destOrd="0" presId="urn:microsoft.com/office/officeart/2005/8/layout/orgChart1"/>
    <dgm:cxn modelId="{3487D5FE-191D-4AB6-8701-CF4525CBB494}" type="presParOf" srcId="{5FC76B92-C638-4714-92D9-BD32B3168627}" destId="{9B5897FC-6349-4BC9-A137-7A45F0B2B85B}" srcOrd="1" destOrd="0" presId="urn:microsoft.com/office/officeart/2005/8/layout/orgChart1"/>
    <dgm:cxn modelId="{CB5FFA21-DAAA-4A1D-AA5D-D0E99423D11F}" type="presParOf" srcId="{5FC76B92-C638-4714-92D9-BD32B3168627}" destId="{B61B1F94-EACE-401A-81FE-D0D003E339BB}" srcOrd="2" destOrd="0" presId="urn:microsoft.com/office/officeart/2005/8/layout/orgChart1"/>
    <dgm:cxn modelId="{E9133091-E822-42AE-937F-BDE6BB53FB78}" type="presParOf" srcId="{B08EFE3B-3235-4CC0-9A9C-E36E4BB3BD81}" destId="{E0C0EA23-E79D-4401-A6B7-DEFA9F7E9D78}" srcOrd="2" destOrd="0" presId="urn:microsoft.com/office/officeart/2005/8/layout/orgChart1"/>
    <dgm:cxn modelId="{55037AFE-9DBF-49FE-AFAD-8B7D9CE76E05}" type="presParOf" srcId="{F9FD70C3-6FCB-4EF5-B61A-D4EC5DA14AE3}" destId="{DE9DF47D-20D1-4A50-9954-27C9FB908BF6}"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CE0FCF-193D-4B03-80E4-0C2F8E4C7538}">
      <dsp:nvSpPr>
        <dsp:cNvPr id="0" name=""/>
        <dsp:cNvSpPr/>
      </dsp:nvSpPr>
      <dsp:spPr>
        <a:xfrm>
          <a:off x="3044462" y="1838880"/>
          <a:ext cx="918418" cy="318789"/>
        </a:xfrm>
        <a:custGeom>
          <a:avLst/>
          <a:gdLst/>
          <a:ahLst/>
          <a:cxnLst/>
          <a:rect l="0" t="0" r="0" b="0"/>
          <a:pathLst>
            <a:path>
              <a:moveTo>
                <a:pt x="0" y="0"/>
              </a:moveTo>
              <a:lnTo>
                <a:pt x="0" y="159394"/>
              </a:lnTo>
              <a:lnTo>
                <a:pt x="918418" y="159394"/>
              </a:lnTo>
              <a:lnTo>
                <a:pt x="918418" y="318789"/>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D50D292-283B-436B-8BB2-0805E569FF67}">
      <dsp:nvSpPr>
        <dsp:cNvPr id="0" name=""/>
        <dsp:cNvSpPr/>
      </dsp:nvSpPr>
      <dsp:spPr>
        <a:xfrm>
          <a:off x="2126044" y="2916693"/>
          <a:ext cx="3006051" cy="318789"/>
        </a:xfrm>
        <a:custGeom>
          <a:avLst/>
          <a:gdLst/>
          <a:ahLst/>
          <a:cxnLst/>
          <a:rect l="0" t="0" r="0" b="0"/>
          <a:pathLst>
            <a:path>
              <a:moveTo>
                <a:pt x="0" y="0"/>
              </a:moveTo>
              <a:lnTo>
                <a:pt x="0" y="159394"/>
              </a:lnTo>
              <a:lnTo>
                <a:pt x="3006051" y="159394"/>
              </a:lnTo>
              <a:lnTo>
                <a:pt x="3006051" y="318789"/>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8106563-1998-47B2-BB95-17A927F238DB}">
      <dsp:nvSpPr>
        <dsp:cNvPr id="0" name=""/>
        <dsp:cNvSpPr/>
      </dsp:nvSpPr>
      <dsp:spPr>
        <a:xfrm>
          <a:off x="2126044" y="2916693"/>
          <a:ext cx="654308" cy="318789"/>
        </a:xfrm>
        <a:custGeom>
          <a:avLst/>
          <a:gdLst/>
          <a:ahLst/>
          <a:cxnLst/>
          <a:rect l="0" t="0" r="0" b="0"/>
          <a:pathLst>
            <a:path>
              <a:moveTo>
                <a:pt x="0" y="0"/>
              </a:moveTo>
              <a:lnTo>
                <a:pt x="0" y="159394"/>
              </a:lnTo>
              <a:lnTo>
                <a:pt x="654308" y="159394"/>
              </a:lnTo>
              <a:lnTo>
                <a:pt x="654308" y="318789"/>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F65F2A7-768D-4F69-83FD-68A0541D76A8}">
      <dsp:nvSpPr>
        <dsp:cNvPr id="0" name=""/>
        <dsp:cNvSpPr/>
      </dsp:nvSpPr>
      <dsp:spPr>
        <a:xfrm>
          <a:off x="696256" y="2916693"/>
          <a:ext cx="1429787" cy="318789"/>
        </a:xfrm>
        <a:custGeom>
          <a:avLst/>
          <a:gdLst/>
          <a:ahLst/>
          <a:cxnLst/>
          <a:rect l="0" t="0" r="0" b="0"/>
          <a:pathLst>
            <a:path>
              <a:moveTo>
                <a:pt x="1429787" y="0"/>
              </a:moveTo>
              <a:lnTo>
                <a:pt x="1429787" y="159394"/>
              </a:lnTo>
              <a:lnTo>
                <a:pt x="0" y="159394"/>
              </a:lnTo>
              <a:lnTo>
                <a:pt x="0" y="318789"/>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6E20E2C-99EB-4DAD-A906-0C1AEC5DFE95}">
      <dsp:nvSpPr>
        <dsp:cNvPr id="0" name=""/>
        <dsp:cNvSpPr/>
      </dsp:nvSpPr>
      <dsp:spPr>
        <a:xfrm>
          <a:off x="2126044" y="1838880"/>
          <a:ext cx="918418" cy="318789"/>
        </a:xfrm>
        <a:custGeom>
          <a:avLst/>
          <a:gdLst/>
          <a:ahLst/>
          <a:cxnLst/>
          <a:rect l="0" t="0" r="0" b="0"/>
          <a:pathLst>
            <a:path>
              <a:moveTo>
                <a:pt x="918418" y="0"/>
              </a:moveTo>
              <a:lnTo>
                <a:pt x="918418" y="159394"/>
              </a:lnTo>
              <a:lnTo>
                <a:pt x="0" y="159394"/>
              </a:lnTo>
              <a:lnTo>
                <a:pt x="0" y="318789"/>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2A5A2CE-FD00-40A0-A6AA-EDD68F33A8C6}">
      <dsp:nvSpPr>
        <dsp:cNvPr id="0" name=""/>
        <dsp:cNvSpPr/>
      </dsp:nvSpPr>
      <dsp:spPr>
        <a:xfrm>
          <a:off x="2998742" y="761067"/>
          <a:ext cx="91440" cy="318789"/>
        </a:xfrm>
        <a:custGeom>
          <a:avLst/>
          <a:gdLst/>
          <a:ahLst/>
          <a:cxnLst/>
          <a:rect l="0" t="0" r="0" b="0"/>
          <a:pathLst>
            <a:path>
              <a:moveTo>
                <a:pt x="45720" y="0"/>
              </a:moveTo>
              <a:lnTo>
                <a:pt x="45720" y="318789"/>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FCBA9CA-8415-42D5-87A9-1DD8A93688C1}">
      <dsp:nvSpPr>
        <dsp:cNvPr id="0" name=""/>
        <dsp:cNvSpPr/>
      </dsp:nvSpPr>
      <dsp:spPr>
        <a:xfrm>
          <a:off x="2285439" y="2043"/>
          <a:ext cx="1518046" cy="759023"/>
        </a:xfrm>
        <a:prstGeom prst="rect">
          <a:avLst/>
        </a:prstGeom>
        <a:solidFill>
          <a:schemeClr val="accent1">
            <a:lumMod val="40000"/>
            <a:lumOff val="60000"/>
          </a:schemeClr>
        </a:solidFill>
        <a:ln w="9525" cap="flat" cmpd="sng" algn="ctr">
          <a:noFill/>
          <a:prstDash val="solid"/>
        </a:ln>
        <a:effectLst>
          <a:outerShdw blurRad="40000" dist="20000" dir="5400000" rotWithShape="0">
            <a:srgbClr val="000000">
              <a:alpha val="38000"/>
            </a:srgbClr>
          </a:outerShdw>
        </a:effectLst>
      </dsp:spPr>
      <dsp:style>
        <a:lnRef idx="1">
          <a:schemeClr val="accent1"/>
        </a:lnRef>
        <a:fillRef idx="2">
          <a:schemeClr val="accent1"/>
        </a:fillRef>
        <a:effectRef idx="1">
          <a:schemeClr val="accent1"/>
        </a:effectRef>
        <a:fontRef idx="minor">
          <a:schemeClr val="dk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dirty="0"/>
            <a:t>Government of Hong Kong</a:t>
          </a:r>
          <a:endParaRPr lang="de-DE" sz="1600" kern="1200" dirty="0"/>
        </a:p>
      </dsp:txBody>
      <dsp:txXfrm>
        <a:off x="2285439" y="2043"/>
        <a:ext cx="1518046" cy="759023"/>
      </dsp:txXfrm>
    </dsp:sp>
    <dsp:sp modelId="{3ED75324-8FFF-4556-9DFD-A0468FD4F345}">
      <dsp:nvSpPr>
        <dsp:cNvPr id="0" name=""/>
        <dsp:cNvSpPr/>
      </dsp:nvSpPr>
      <dsp:spPr>
        <a:xfrm>
          <a:off x="2285439" y="1079857"/>
          <a:ext cx="1518046" cy="759023"/>
        </a:xfrm>
        <a:prstGeom prst="rect">
          <a:avLst/>
        </a:prstGeom>
        <a:solidFill>
          <a:schemeClr val="accent1">
            <a:lumMod val="40000"/>
            <a:lumOff val="60000"/>
          </a:schemeClr>
        </a:solidFill>
        <a:ln w="9525" cap="flat" cmpd="sng" algn="ctr">
          <a:noFill/>
          <a:prstDash val="solid"/>
        </a:ln>
        <a:effectLst>
          <a:outerShdw blurRad="40000" dist="20000" dir="5400000" rotWithShape="0">
            <a:srgbClr val="000000">
              <a:alpha val="38000"/>
            </a:srgbClr>
          </a:outerShdw>
        </a:effectLst>
      </dsp:spPr>
      <dsp:style>
        <a:lnRef idx="1">
          <a:schemeClr val="accent1"/>
        </a:lnRef>
        <a:fillRef idx="2">
          <a:schemeClr val="accent1"/>
        </a:fillRef>
        <a:effectRef idx="1">
          <a:schemeClr val="accent1"/>
        </a:effectRef>
        <a:fontRef idx="minor">
          <a:schemeClr val="dk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dirty="0"/>
            <a:t>MPF Schemes Authority</a:t>
          </a:r>
          <a:endParaRPr lang="de-DE" sz="1600" kern="1200" dirty="0"/>
        </a:p>
      </dsp:txBody>
      <dsp:txXfrm>
        <a:off x="2285439" y="1079857"/>
        <a:ext cx="1518046" cy="759023"/>
      </dsp:txXfrm>
    </dsp:sp>
    <dsp:sp modelId="{119F387A-AB96-43E5-B3D6-A4AAD8E01223}">
      <dsp:nvSpPr>
        <dsp:cNvPr id="0" name=""/>
        <dsp:cNvSpPr/>
      </dsp:nvSpPr>
      <dsp:spPr>
        <a:xfrm>
          <a:off x="1367021" y="2157670"/>
          <a:ext cx="1518046" cy="759023"/>
        </a:xfrm>
        <a:prstGeom prst="rect">
          <a:avLst/>
        </a:prstGeom>
        <a:solidFill>
          <a:schemeClr val="accent3">
            <a:lumMod val="40000"/>
            <a:lumOff val="60000"/>
          </a:schemeClr>
        </a:solidFill>
        <a:ln w="9525" cap="flat" cmpd="sng" algn="ctr">
          <a:noFill/>
          <a:prstDash val="solid"/>
        </a:ln>
        <a:effectLst>
          <a:outerShdw blurRad="40000" dist="20000" dir="5400000" rotWithShape="0">
            <a:srgbClr val="000000">
              <a:alpha val="38000"/>
            </a:srgbClr>
          </a:outerShdw>
        </a:effectLst>
      </dsp:spPr>
      <dsp:style>
        <a:lnRef idx="1">
          <a:schemeClr val="accent1"/>
        </a:lnRef>
        <a:fillRef idx="2">
          <a:schemeClr val="accent1"/>
        </a:fillRef>
        <a:effectRef idx="1">
          <a:schemeClr val="accent1"/>
        </a:effectRef>
        <a:fontRef idx="minor">
          <a:schemeClr val="dk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dirty="0"/>
            <a:t>MPF Schemes</a:t>
          </a:r>
          <a:endParaRPr lang="de-DE" sz="1600" kern="1200" dirty="0"/>
        </a:p>
      </dsp:txBody>
      <dsp:txXfrm>
        <a:off x="1367021" y="2157670"/>
        <a:ext cx="1518046" cy="759023"/>
      </dsp:txXfrm>
    </dsp:sp>
    <dsp:sp modelId="{34279186-4EE4-4A92-A17A-9B9CA5E70046}">
      <dsp:nvSpPr>
        <dsp:cNvPr id="0" name=""/>
        <dsp:cNvSpPr/>
      </dsp:nvSpPr>
      <dsp:spPr>
        <a:xfrm>
          <a:off x="74009" y="3235483"/>
          <a:ext cx="1244494" cy="1288434"/>
        </a:xfrm>
        <a:prstGeom prst="rect">
          <a:avLst/>
        </a:prstGeom>
        <a:solidFill>
          <a:schemeClr val="accent3">
            <a:lumMod val="20000"/>
            <a:lumOff val="80000"/>
          </a:schemeClr>
        </a:solidFill>
        <a:ln w="9525" cap="flat" cmpd="sng" algn="ctr">
          <a:noFill/>
          <a:prstDash val="solid"/>
        </a:ln>
        <a:effectLst>
          <a:outerShdw blurRad="40000" dist="20000" dir="5400000" rotWithShape="0">
            <a:srgbClr val="000000">
              <a:alpha val="38000"/>
            </a:srgbClr>
          </a:outerShdw>
        </a:effectLst>
      </dsp:spPr>
      <dsp:style>
        <a:lnRef idx="1">
          <a:schemeClr val="accent1"/>
        </a:lnRef>
        <a:fillRef idx="2">
          <a:schemeClr val="accent1"/>
        </a:fillRef>
        <a:effectRef idx="1">
          <a:schemeClr val="accent1"/>
        </a:effectRef>
        <a:fontRef idx="minor">
          <a:schemeClr val="dk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dirty="0"/>
            <a:t>MPF Trustees</a:t>
          </a:r>
          <a:endParaRPr lang="de-DE" sz="1600" kern="1200" dirty="0"/>
        </a:p>
      </dsp:txBody>
      <dsp:txXfrm>
        <a:off x="74009" y="3235483"/>
        <a:ext cx="1244494" cy="1288434"/>
      </dsp:txXfrm>
    </dsp:sp>
    <dsp:sp modelId="{397FD89B-4719-4CC8-93E2-966ECDF54BCD}">
      <dsp:nvSpPr>
        <dsp:cNvPr id="0" name=""/>
        <dsp:cNvSpPr/>
      </dsp:nvSpPr>
      <dsp:spPr>
        <a:xfrm>
          <a:off x="1637294" y="3235483"/>
          <a:ext cx="2286117" cy="1288434"/>
        </a:xfrm>
        <a:prstGeom prst="rect">
          <a:avLst/>
        </a:prstGeom>
        <a:solidFill>
          <a:schemeClr val="accent3">
            <a:lumMod val="20000"/>
            <a:lumOff val="80000"/>
          </a:schemeClr>
        </a:solidFill>
        <a:ln w="9525" cap="flat" cmpd="sng" algn="ctr">
          <a:noFill/>
          <a:prstDash val="solid"/>
        </a:ln>
        <a:effectLst>
          <a:outerShdw blurRad="40000" dist="20000" dir="5400000" rotWithShape="0">
            <a:srgbClr val="000000">
              <a:alpha val="38000"/>
            </a:srgbClr>
          </a:outerShdw>
        </a:effectLst>
      </dsp:spPr>
      <dsp:style>
        <a:lnRef idx="1">
          <a:schemeClr val="accent1"/>
        </a:lnRef>
        <a:fillRef idx="2">
          <a:schemeClr val="accent1"/>
        </a:fillRef>
        <a:effectRef idx="1">
          <a:schemeClr val="accent1"/>
        </a:effectRef>
        <a:fontRef idx="minor">
          <a:schemeClr val="dk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dirty="0"/>
            <a:t>MPF Intermediaries (in coordination with HKMA, Insurance Authority and Securities and Futures Commission)</a:t>
          </a:r>
          <a:endParaRPr lang="de-DE" sz="1600" kern="1200" dirty="0"/>
        </a:p>
      </dsp:txBody>
      <dsp:txXfrm>
        <a:off x="1637294" y="3235483"/>
        <a:ext cx="2286117" cy="1288434"/>
      </dsp:txXfrm>
    </dsp:sp>
    <dsp:sp modelId="{A11EFA87-4353-4B77-9069-971F757131B0}">
      <dsp:nvSpPr>
        <dsp:cNvPr id="0" name=""/>
        <dsp:cNvSpPr/>
      </dsp:nvSpPr>
      <dsp:spPr>
        <a:xfrm>
          <a:off x="4242201" y="3235483"/>
          <a:ext cx="1779788" cy="1288434"/>
        </a:xfrm>
        <a:prstGeom prst="rect">
          <a:avLst/>
        </a:prstGeom>
        <a:solidFill>
          <a:schemeClr val="accent3">
            <a:lumMod val="20000"/>
            <a:lumOff val="80000"/>
          </a:schemeClr>
        </a:solidFill>
        <a:ln w="9525" cap="flat" cmpd="sng" algn="ctr">
          <a:noFill/>
          <a:prstDash val="solid"/>
        </a:ln>
        <a:effectLst>
          <a:outerShdw blurRad="40000" dist="20000" dir="5400000" rotWithShape="0">
            <a:srgbClr val="000000">
              <a:alpha val="38000"/>
            </a:srgbClr>
          </a:outerShdw>
        </a:effectLst>
      </dsp:spPr>
      <dsp:style>
        <a:lnRef idx="1">
          <a:schemeClr val="accent1"/>
        </a:lnRef>
        <a:fillRef idx="2">
          <a:schemeClr val="accent1"/>
        </a:fillRef>
        <a:effectRef idx="1">
          <a:schemeClr val="accent1"/>
        </a:effectRef>
        <a:fontRef idx="minor">
          <a:schemeClr val="dk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dirty="0"/>
            <a:t>MPF Schemes and Products (in coordination with Securities and Futures Commission)</a:t>
          </a:r>
          <a:endParaRPr lang="de-DE" sz="1600" kern="1200" dirty="0"/>
        </a:p>
      </dsp:txBody>
      <dsp:txXfrm>
        <a:off x="4242201" y="3235483"/>
        <a:ext cx="1779788" cy="1288434"/>
      </dsp:txXfrm>
    </dsp:sp>
    <dsp:sp modelId="{19948360-9224-4A1B-8AF3-7A551B519836}">
      <dsp:nvSpPr>
        <dsp:cNvPr id="0" name=""/>
        <dsp:cNvSpPr/>
      </dsp:nvSpPr>
      <dsp:spPr>
        <a:xfrm>
          <a:off x="3203857" y="2157670"/>
          <a:ext cx="1518046" cy="759023"/>
        </a:xfrm>
        <a:prstGeom prst="rect">
          <a:avLst/>
        </a:prstGeom>
        <a:solidFill>
          <a:schemeClr val="accent4">
            <a:lumMod val="40000"/>
            <a:lumOff val="60000"/>
          </a:schemeClr>
        </a:solidFill>
        <a:ln w="9525" cap="flat" cmpd="sng" algn="ctr">
          <a:noFill/>
          <a:prstDash val="solid"/>
        </a:ln>
        <a:effectLst>
          <a:outerShdw blurRad="40000" dist="20000" dir="5400000" rotWithShape="0">
            <a:srgbClr val="000000">
              <a:alpha val="38000"/>
            </a:srgbClr>
          </a:outerShdw>
        </a:effectLst>
      </dsp:spPr>
      <dsp:style>
        <a:lnRef idx="1">
          <a:schemeClr val="accent1"/>
        </a:lnRef>
        <a:fillRef idx="2">
          <a:schemeClr val="accent1"/>
        </a:fillRef>
        <a:effectRef idx="1">
          <a:schemeClr val="accent1"/>
        </a:effectRef>
        <a:fontRef idx="minor">
          <a:schemeClr val="dk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dirty="0"/>
            <a:t>Occupational Retirement Schemes</a:t>
          </a:r>
          <a:endParaRPr lang="de-DE" sz="1600" kern="1200" dirty="0"/>
        </a:p>
      </dsp:txBody>
      <dsp:txXfrm>
        <a:off x="3203857" y="2157670"/>
        <a:ext cx="1518046" cy="75902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D54271-10B4-4C9E-A112-C8F39694D52F}">
      <dsp:nvSpPr>
        <dsp:cNvPr id="0" name=""/>
        <dsp:cNvSpPr/>
      </dsp:nvSpPr>
      <dsp:spPr>
        <a:xfrm>
          <a:off x="4440137" y="1143092"/>
          <a:ext cx="396431" cy="3116122"/>
        </a:xfrm>
        <a:custGeom>
          <a:avLst/>
          <a:gdLst/>
          <a:ahLst/>
          <a:cxnLst/>
          <a:rect l="0" t="0" r="0" b="0"/>
          <a:pathLst>
            <a:path>
              <a:moveTo>
                <a:pt x="0" y="0"/>
              </a:moveTo>
              <a:lnTo>
                <a:pt x="0" y="3116122"/>
              </a:lnTo>
              <a:lnTo>
                <a:pt x="396431" y="3116122"/>
              </a:lnTo>
            </a:path>
          </a:pathLst>
        </a:custGeom>
        <a:noFill/>
        <a:ln w="25400" cap="flat" cmpd="sng" algn="ctr">
          <a:solidFill>
            <a:schemeClr val="accent2">
              <a:lumMod val="75000"/>
            </a:schemeClr>
          </a:solidFill>
          <a:prstDash val="solid"/>
        </a:ln>
        <a:effectLst/>
      </dsp:spPr>
      <dsp:style>
        <a:lnRef idx="2">
          <a:scrgbClr r="0" g="0" b="0"/>
        </a:lnRef>
        <a:fillRef idx="0">
          <a:scrgbClr r="0" g="0" b="0"/>
        </a:fillRef>
        <a:effectRef idx="0">
          <a:scrgbClr r="0" g="0" b="0"/>
        </a:effectRef>
        <a:fontRef idx="minor"/>
      </dsp:style>
    </dsp:sp>
    <dsp:sp modelId="{4CC4765D-4A24-4A39-8236-C5AFC7EC830F}">
      <dsp:nvSpPr>
        <dsp:cNvPr id="0" name=""/>
        <dsp:cNvSpPr/>
      </dsp:nvSpPr>
      <dsp:spPr>
        <a:xfrm>
          <a:off x="4440137" y="1143092"/>
          <a:ext cx="396431" cy="2445684"/>
        </a:xfrm>
        <a:custGeom>
          <a:avLst/>
          <a:gdLst/>
          <a:ahLst/>
          <a:cxnLst/>
          <a:rect l="0" t="0" r="0" b="0"/>
          <a:pathLst>
            <a:path>
              <a:moveTo>
                <a:pt x="0" y="0"/>
              </a:moveTo>
              <a:lnTo>
                <a:pt x="0" y="2445684"/>
              </a:lnTo>
              <a:lnTo>
                <a:pt x="396431" y="2445684"/>
              </a:lnTo>
            </a:path>
          </a:pathLst>
        </a:custGeom>
        <a:noFill/>
        <a:ln w="25400" cap="flat" cmpd="sng" algn="ctr">
          <a:solidFill>
            <a:schemeClr val="accent2">
              <a:lumMod val="75000"/>
            </a:schemeClr>
          </a:solidFill>
          <a:prstDash val="solid"/>
        </a:ln>
        <a:effectLst/>
      </dsp:spPr>
      <dsp:style>
        <a:lnRef idx="2">
          <a:scrgbClr r="0" g="0" b="0"/>
        </a:lnRef>
        <a:fillRef idx="0">
          <a:scrgbClr r="0" g="0" b="0"/>
        </a:fillRef>
        <a:effectRef idx="0">
          <a:scrgbClr r="0" g="0" b="0"/>
        </a:effectRef>
        <a:fontRef idx="minor"/>
      </dsp:style>
    </dsp:sp>
    <dsp:sp modelId="{B9A601DC-CDDF-4C0F-BBC0-4F7B67D0FBBD}">
      <dsp:nvSpPr>
        <dsp:cNvPr id="0" name=""/>
        <dsp:cNvSpPr/>
      </dsp:nvSpPr>
      <dsp:spPr>
        <a:xfrm>
          <a:off x="6112287" y="2483969"/>
          <a:ext cx="91440" cy="198298"/>
        </a:xfrm>
        <a:custGeom>
          <a:avLst/>
          <a:gdLst/>
          <a:ahLst/>
          <a:cxnLst/>
          <a:rect l="0" t="0" r="0" b="0"/>
          <a:pathLst>
            <a:path>
              <a:moveTo>
                <a:pt x="45720" y="0"/>
              </a:moveTo>
              <a:lnTo>
                <a:pt x="45720" y="198298"/>
              </a:lnTo>
            </a:path>
          </a:pathLst>
        </a:custGeom>
        <a:noFill/>
        <a:ln w="25400" cap="flat" cmpd="sng" algn="ctr">
          <a:solidFill>
            <a:schemeClr val="accent2">
              <a:lumMod val="75000"/>
            </a:schemeClr>
          </a:solidFill>
          <a:prstDash val="solid"/>
        </a:ln>
        <a:effectLst/>
      </dsp:spPr>
      <dsp:style>
        <a:lnRef idx="2">
          <a:scrgbClr r="0" g="0" b="0"/>
        </a:lnRef>
        <a:fillRef idx="0">
          <a:scrgbClr r="0" g="0" b="0"/>
        </a:fillRef>
        <a:effectRef idx="0">
          <a:scrgbClr r="0" g="0" b="0"/>
        </a:effectRef>
        <a:fontRef idx="minor"/>
      </dsp:style>
    </dsp:sp>
    <dsp:sp modelId="{148EA7D4-93BC-4DD5-92F3-6F80ED0F5351}">
      <dsp:nvSpPr>
        <dsp:cNvPr id="0" name=""/>
        <dsp:cNvSpPr/>
      </dsp:nvSpPr>
      <dsp:spPr>
        <a:xfrm>
          <a:off x="4440137" y="1143092"/>
          <a:ext cx="396431" cy="1104807"/>
        </a:xfrm>
        <a:custGeom>
          <a:avLst/>
          <a:gdLst/>
          <a:ahLst/>
          <a:cxnLst/>
          <a:rect l="0" t="0" r="0" b="0"/>
          <a:pathLst>
            <a:path>
              <a:moveTo>
                <a:pt x="0" y="0"/>
              </a:moveTo>
              <a:lnTo>
                <a:pt x="0" y="1104807"/>
              </a:lnTo>
              <a:lnTo>
                <a:pt x="396431" y="1104807"/>
              </a:lnTo>
            </a:path>
          </a:pathLst>
        </a:custGeom>
        <a:noFill/>
        <a:ln w="25400" cap="flat" cmpd="sng" algn="ctr">
          <a:solidFill>
            <a:schemeClr val="accent2">
              <a:lumMod val="75000"/>
            </a:schemeClr>
          </a:solidFill>
          <a:prstDash val="solid"/>
        </a:ln>
        <a:effectLst/>
      </dsp:spPr>
      <dsp:style>
        <a:lnRef idx="2">
          <a:scrgbClr r="0" g="0" b="0"/>
        </a:lnRef>
        <a:fillRef idx="0">
          <a:scrgbClr r="0" g="0" b="0"/>
        </a:fillRef>
        <a:effectRef idx="0">
          <a:scrgbClr r="0" g="0" b="0"/>
        </a:effectRef>
        <a:fontRef idx="minor"/>
      </dsp:style>
    </dsp:sp>
    <dsp:sp modelId="{EF39D796-A88B-4764-B134-5A7A320A180B}">
      <dsp:nvSpPr>
        <dsp:cNvPr id="0" name=""/>
        <dsp:cNvSpPr/>
      </dsp:nvSpPr>
      <dsp:spPr>
        <a:xfrm>
          <a:off x="4440137" y="1143092"/>
          <a:ext cx="396431" cy="434368"/>
        </a:xfrm>
        <a:custGeom>
          <a:avLst/>
          <a:gdLst/>
          <a:ahLst/>
          <a:cxnLst/>
          <a:rect l="0" t="0" r="0" b="0"/>
          <a:pathLst>
            <a:path>
              <a:moveTo>
                <a:pt x="0" y="0"/>
              </a:moveTo>
              <a:lnTo>
                <a:pt x="0" y="434368"/>
              </a:lnTo>
              <a:lnTo>
                <a:pt x="396431" y="434368"/>
              </a:lnTo>
            </a:path>
          </a:pathLst>
        </a:custGeom>
        <a:noFill/>
        <a:ln w="25400" cap="flat" cmpd="sng" algn="ctr">
          <a:solidFill>
            <a:schemeClr val="accent2">
              <a:lumMod val="75000"/>
            </a:schemeClr>
          </a:solidFill>
          <a:prstDash val="solid"/>
        </a:ln>
        <a:effectLst/>
      </dsp:spPr>
      <dsp:style>
        <a:lnRef idx="2">
          <a:scrgbClr r="0" g="0" b="0"/>
        </a:lnRef>
        <a:fillRef idx="0">
          <a:scrgbClr r="0" g="0" b="0"/>
        </a:fillRef>
        <a:effectRef idx="0">
          <a:scrgbClr r="0" g="0" b="0"/>
        </a:effectRef>
        <a:fontRef idx="minor"/>
      </dsp:style>
    </dsp:sp>
    <dsp:sp modelId="{D9E57C59-817E-4337-A479-1AC9487C7BFA}">
      <dsp:nvSpPr>
        <dsp:cNvPr id="0" name=""/>
        <dsp:cNvSpPr/>
      </dsp:nvSpPr>
      <dsp:spPr>
        <a:xfrm>
          <a:off x="4076699" y="472654"/>
          <a:ext cx="99149" cy="434368"/>
        </a:xfrm>
        <a:custGeom>
          <a:avLst/>
          <a:gdLst/>
          <a:ahLst/>
          <a:cxnLst/>
          <a:rect l="0" t="0" r="0" b="0"/>
          <a:pathLst>
            <a:path>
              <a:moveTo>
                <a:pt x="0" y="0"/>
              </a:moveTo>
              <a:lnTo>
                <a:pt x="0" y="434368"/>
              </a:lnTo>
              <a:lnTo>
                <a:pt x="99149" y="434368"/>
              </a:lnTo>
            </a:path>
          </a:pathLst>
        </a:custGeom>
        <a:noFill/>
        <a:ln w="25400" cap="flat" cmpd="sng" algn="ctr">
          <a:solidFill>
            <a:schemeClr val="accent2">
              <a:lumMod val="75000"/>
            </a:schemeClr>
          </a:solidFill>
          <a:prstDash val="solid"/>
        </a:ln>
        <a:effectLst/>
      </dsp:spPr>
      <dsp:style>
        <a:lnRef idx="2">
          <a:scrgbClr r="0" g="0" b="0"/>
        </a:lnRef>
        <a:fillRef idx="0">
          <a:scrgbClr r="0" g="0" b="0"/>
        </a:fillRef>
        <a:effectRef idx="0">
          <a:scrgbClr r="0" g="0" b="0"/>
        </a:effectRef>
        <a:fontRef idx="minor"/>
      </dsp:style>
    </dsp:sp>
    <dsp:sp modelId="{BF153A82-DC97-48D0-AC80-B2CAC65479E6}">
      <dsp:nvSpPr>
        <dsp:cNvPr id="0" name=""/>
        <dsp:cNvSpPr/>
      </dsp:nvSpPr>
      <dsp:spPr>
        <a:xfrm>
          <a:off x="3316831" y="1143092"/>
          <a:ext cx="396431" cy="1104807"/>
        </a:xfrm>
        <a:custGeom>
          <a:avLst/>
          <a:gdLst/>
          <a:ahLst/>
          <a:cxnLst/>
          <a:rect l="0" t="0" r="0" b="0"/>
          <a:pathLst>
            <a:path>
              <a:moveTo>
                <a:pt x="396431" y="0"/>
              </a:moveTo>
              <a:lnTo>
                <a:pt x="396431" y="1104807"/>
              </a:lnTo>
              <a:lnTo>
                <a:pt x="0" y="1104807"/>
              </a:lnTo>
            </a:path>
          </a:pathLst>
        </a:custGeom>
        <a:noFill/>
        <a:ln w="25400" cap="flat" cmpd="sng" algn="ctr">
          <a:solidFill>
            <a:schemeClr val="accent2">
              <a:lumMod val="75000"/>
            </a:schemeClr>
          </a:solidFill>
          <a:prstDash val="solid"/>
        </a:ln>
        <a:effectLst/>
      </dsp:spPr>
      <dsp:style>
        <a:lnRef idx="2">
          <a:scrgbClr r="0" g="0" b="0"/>
        </a:lnRef>
        <a:fillRef idx="0">
          <a:scrgbClr r="0" g="0" b="0"/>
        </a:fillRef>
        <a:effectRef idx="0">
          <a:scrgbClr r="0" g="0" b="0"/>
        </a:effectRef>
        <a:fontRef idx="minor"/>
      </dsp:style>
    </dsp:sp>
    <dsp:sp modelId="{D63DD4D3-553C-4EAF-86F3-F4B759643346}">
      <dsp:nvSpPr>
        <dsp:cNvPr id="0" name=""/>
        <dsp:cNvSpPr/>
      </dsp:nvSpPr>
      <dsp:spPr>
        <a:xfrm>
          <a:off x="3316831" y="1143092"/>
          <a:ext cx="396431" cy="434368"/>
        </a:xfrm>
        <a:custGeom>
          <a:avLst/>
          <a:gdLst/>
          <a:ahLst/>
          <a:cxnLst/>
          <a:rect l="0" t="0" r="0" b="0"/>
          <a:pathLst>
            <a:path>
              <a:moveTo>
                <a:pt x="396431" y="0"/>
              </a:moveTo>
              <a:lnTo>
                <a:pt x="396431" y="434368"/>
              </a:lnTo>
              <a:lnTo>
                <a:pt x="0" y="434368"/>
              </a:lnTo>
            </a:path>
          </a:pathLst>
        </a:custGeom>
        <a:noFill/>
        <a:ln w="25400" cap="flat" cmpd="sng" algn="ctr">
          <a:solidFill>
            <a:schemeClr val="accent2">
              <a:lumMod val="75000"/>
            </a:schemeClr>
          </a:solidFill>
          <a:prstDash val="solid"/>
        </a:ln>
        <a:effectLst/>
      </dsp:spPr>
      <dsp:style>
        <a:lnRef idx="2">
          <a:scrgbClr r="0" g="0" b="0"/>
        </a:lnRef>
        <a:fillRef idx="0">
          <a:scrgbClr r="0" g="0" b="0"/>
        </a:fillRef>
        <a:effectRef idx="0">
          <a:scrgbClr r="0" g="0" b="0"/>
        </a:effectRef>
        <a:fontRef idx="minor"/>
      </dsp:style>
    </dsp:sp>
    <dsp:sp modelId="{5FFAAD73-E4FA-481E-8924-C22AD2339513}">
      <dsp:nvSpPr>
        <dsp:cNvPr id="0" name=""/>
        <dsp:cNvSpPr/>
      </dsp:nvSpPr>
      <dsp:spPr>
        <a:xfrm>
          <a:off x="3977550" y="472654"/>
          <a:ext cx="99149" cy="434368"/>
        </a:xfrm>
        <a:custGeom>
          <a:avLst/>
          <a:gdLst/>
          <a:ahLst/>
          <a:cxnLst/>
          <a:rect l="0" t="0" r="0" b="0"/>
          <a:pathLst>
            <a:path>
              <a:moveTo>
                <a:pt x="99149" y="0"/>
              </a:moveTo>
              <a:lnTo>
                <a:pt x="99149" y="434368"/>
              </a:lnTo>
              <a:lnTo>
                <a:pt x="0" y="434368"/>
              </a:lnTo>
            </a:path>
          </a:pathLst>
        </a:custGeom>
        <a:noFill/>
        <a:ln w="25400" cap="flat" cmpd="sng" algn="ctr">
          <a:solidFill>
            <a:schemeClr val="accent2">
              <a:lumMod val="75000"/>
            </a:schemeClr>
          </a:solidFill>
          <a:prstDash val="solid"/>
        </a:ln>
        <a:effectLst/>
      </dsp:spPr>
      <dsp:style>
        <a:lnRef idx="2">
          <a:scrgbClr r="0" g="0" b="0"/>
        </a:lnRef>
        <a:fillRef idx="0">
          <a:scrgbClr r="0" g="0" b="0"/>
        </a:fillRef>
        <a:effectRef idx="0">
          <a:scrgbClr r="0" g="0" b="0"/>
        </a:effectRef>
        <a:fontRef idx="minor"/>
      </dsp:style>
    </dsp:sp>
    <dsp:sp modelId="{BA55FD8C-BBDD-4289-8D58-64AA10B16860}">
      <dsp:nvSpPr>
        <dsp:cNvPr id="0" name=""/>
        <dsp:cNvSpPr/>
      </dsp:nvSpPr>
      <dsp:spPr>
        <a:xfrm>
          <a:off x="2755261" y="514"/>
          <a:ext cx="2642877" cy="472139"/>
        </a:xfrm>
        <a:prstGeom prst="rect">
          <a:avLst/>
        </a:prstGeom>
        <a:solidFill>
          <a:schemeClr val="accent1">
            <a:lumMod val="40000"/>
            <a:lumOff val="60000"/>
          </a:schemeClr>
        </a:solidFill>
        <a:ln w="9525" cap="flat" cmpd="sng" algn="ctr">
          <a:noFill/>
          <a:prstDash val="solid"/>
        </a:ln>
        <a:effectLst>
          <a:outerShdw blurRad="40000" dist="20000" dir="5400000" rotWithShape="0">
            <a:srgbClr val="000000">
              <a:alpha val="38000"/>
            </a:srgbClr>
          </a:outerShdw>
        </a:effectLst>
      </dsp:spPr>
      <dsp:style>
        <a:lnRef idx="1">
          <a:schemeClr val="accent1"/>
        </a:lnRef>
        <a:fillRef idx="2">
          <a:schemeClr val="accent1"/>
        </a:fillRef>
        <a:effectRef idx="1">
          <a:schemeClr val="accent1"/>
        </a:effectRef>
        <a:fontRef idx="minor">
          <a:schemeClr val="dk1"/>
        </a:fontRef>
      </dsp:style>
      <dsp:txBody>
        <a:bodyPr spcFirstLastPara="0" vert="horz" wrap="square" lIns="11430" tIns="11430" rIns="11430" bIns="11430" numCol="1" spcCol="1270" anchor="ctr" anchorCtr="0">
          <a:no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800" b="0" i="0" u="none" strike="noStrike" kern="1200" cap="none" normalizeH="0" baseline="0">
              <a:ln>
                <a:noFill/>
              </a:ln>
              <a:solidFill>
                <a:schemeClr val="tx1"/>
              </a:solidFill>
              <a:effectLst/>
              <a:latin typeface="+mn-lt"/>
              <a:ea typeface="PMingLiU" pitchFamily="18" charset="-120"/>
              <a:cs typeface="Arial" charset="0"/>
            </a:rPr>
            <a:t>Mutual Funds</a:t>
          </a:r>
        </a:p>
      </dsp:txBody>
      <dsp:txXfrm>
        <a:off x="2755261" y="514"/>
        <a:ext cx="2642877" cy="472139"/>
      </dsp:txXfrm>
    </dsp:sp>
    <dsp:sp modelId="{3BE54988-C79B-4A24-8EFD-F1B108F0B757}">
      <dsp:nvSpPr>
        <dsp:cNvPr id="0" name=""/>
        <dsp:cNvSpPr/>
      </dsp:nvSpPr>
      <dsp:spPr>
        <a:xfrm>
          <a:off x="1334672" y="670953"/>
          <a:ext cx="2642877" cy="472139"/>
        </a:xfrm>
        <a:prstGeom prst="rect">
          <a:avLst/>
        </a:prstGeom>
        <a:solidFill>
          <a:schemeClr val="accent1">
            <a:lumMod val="40000"/>
            <a:lumOff val="60000"/>
          </a:schemeClr>
        </a:solidFill>
        <a:ln w="9525" cap="flat" cmpd="sng" algn="ctr">
          <a:noFill/>
          <a:prstDash val="solid"/>
        </a:ln>
        <a:effectLst>
          <a:outerShdw blurRad="40000" dist="20000" dir="5400000" rotWithShape="0">
            <a:srgbClr val="000000">
              <a:alpha val="38000"/>
            </a:srgbClr>
          </a:outerShdw>
        </a:effectLst>
      </dsp:spPr>
      <dsp:style>
        <a:lnRef idx="1">
          <a:schemeClr val="accent1"/>
        </a:lnRef>
        <a:fillRef idx="2">
          <a:schemeClr val="accent1"/>
        </a:fillRef>
        <a:effectRef idx="1">
          <a:schemeClr val="accent1"/>
        </a:effectRef>
        <a:fontRef idx="minor">
          <a:schemeClr val="dk1"/>
        </a:fontRef>
      </dsp:style>
      <dsp:txBody>
        <a:bodyPr spcFirstLastPara="0" vert="horz" wrap="square" lIns="11430" tIns="11430" rIns="11430" bIns="11430" numCol="1" spcCol="1270" anchor="ctr" anchorCtr="0">
          <a:no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800" b="0" i="0" u="none" strike="noStrike" kern="1200" cap="none" normalizeH="0" baseline="0">
              <a:ln>
                <a:noFill/>
              </a:ln>
              <a:solidFill>
                <a:schemeClr val="tx1"/>
              </a:solidFill>
              <a:effectLst/>
              <a:latin typeface="+mn-lt"/>
              <a:ea typeface="PMingLiU" pitchFamily="18" charset="-120"/>
              <a:cs typeface="Arial" charset="0"/>
            </a:rPr>
            <a:t>Short Term</a:t>
          </a:r>
        </a:p>
      </dsp:txBody>
      <dsp:txXfrm>
        <a:off x="1334672" y="670953"/>
        <a:ext cx="2642877" cy="472139"/>
      </dsp:txXfrm>
    </dsp:sp>
    <dsp:sp modelId="{6F2FE2DC-E2CB-4CBE-8214-48B014F63862}">
      <dsp:nvSpPr>
        <dsp:cNvPr id="0" name=""/>
        <dsp:cNvSpPr/>
      </dsp:nvSpPr>
      <dsp:spPr>
        <a:xfrm>
          <a:off x="673953" y="1341391"/>
          <a:ext cx="2642877" cy="472139"/>
        </a:xfrm>
        <a:prstGeom prst="rect">
          <a:avLst/>
        </a:prstGeom>
        <a:solidFill>
          <a:schemeClr val="accent1">
            <a:lumMod val="40000"/>
            <a:lumOff val="60000"/>
          </a:schemeClr>
        </a:solidFill>
        <a:ln w="9525" cap="flat" cmpd="sng" algn="ctr">
          <a:noFill/>
          <a:prstDash val="solid"/>
        </a:ln>
        <a:effectLst>
          <a:outerShdw blurRad="40000" dist="20000" dir="5400000" rotWithShape="0">
            <a:srgbClr val="000000">
              <a:alpha val="38000"/>
            </a:srgbClr>
          </a:outerShdw>
        </a:effectLst>
      </dsp:spPr>
      <dsp:style>
        <a:lnRef idx="1">
          <a:schemeClr val="accent1"/>
        </a:lnRef>
        <a:fillRef idx="2">
          <a:schemeClr val="accent1"/>
        </a:fillRef>
        <a:effectRef idx="1">
          <a:schemeClr val="accent1"/>
        </a:effectRef>
        <a:fontRef idx="minor">
          <a:schemeClr val="dk1"/>
        </a:fontRef>
      </dsp:style>
      <dsp:txBody>
        <a:bodyPr spcFirstLastPara="0" vert="horz" wrap="square" lIns="11430" tIns="11430" rIns="11430" bIns="11430" numCol="1" spcCol="1270" anchor="ctr" anchorCtr="0">
          <a:no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800" b="0" i="0" u="none" strike="noStrike" kern="1200" cap="none" normalizeH="0" baseline="0">
              <a:ln>
                <a:noFill/>
              </a:ln>
              <a:solidFill>
                <a:schemeClr val="tx1"/>
              </a:solidFill>
              <a:effectLst/>
              <a:latin typeface="+mn-lt"/>
              <a:ea typeface="PMingLiU" pitchFamily="18" charset="-120"/>
              <a:cs typeface="Arial" charset="0"/>
            </a:rPr>
            <a:t>Taxable MMMF</a:t>
          </a:r>
        </a:p>
      </dsp:txBody>
      <dsp:txXfrm>
        <a:off x="673953" y="1341391"/>
        <a:ext cx="2642877" cy="472139"/>
      </dsp:txXfrm>
    </dsp:sp>
    <dsp:sp modelId="{F9E47D2D-38FA-4B63-95E3-AF2795189E30}">
      <dsp:nvSpPr>
        <dsp:cNvPr id="0" name=""/>
        <dsp:cNvSpPr/>
      </dsp:nvSpPr>
      <dsp:spPr>
        <a:xfrm>
          <a:off x="673953" y="2011830"/>
          <a:ext cx="2642877" cy="472139"/>
        </a:xfrm>
        <a:prstGeom prst="rect">
          <a:avLst/>
        </a:prstGeom>
        <a:solidFill>
          <a:schemeClr val="accent1">
            <a:lumMod val="40000"/>
            <a:lumOff val="60000"/>
          </a:schemeClr>
        </a:solidFill>
        <a:ln w="9525" cap="flat" cmpd="sng" algn="ctr">
          <a:noFill/>
          <a:prstDash val="solid"/>
        </a:ln>
        <a:effectLst>
          <a:outerShdw blurRad="40000" dist="20000" dir="5400000" rotWithShape="0">
            <a:srgbClr val="000000">
              <a:alpha val="38000"/>
            </a:srgbClr>
          </a:outerShdw>
        </a:effectLst>
      </dsp:spPr>
      <dsp:style>
        <a:lnRef idx="1">
          <a:schemeClr val="accent1"/>
        </a:lnRef>
        <a:fillRef idx="2">
          <a:schemeClr val="accent1"/>
        </a:fillRef>
        <a:effectRef idx="1">
          <a:schemeClr val="accent1"/>
        </a:effectRef>
        <a:fontRef idx="minor">
          <a:schemeClr val="dk1"/>
        </a:fontRef>
      </dsp:style>
      <dsp:txBody>
        <a:bodyPr spcFirstLastPara="0" vert="horz" wrap="square" lIns="11430" tIns="11430" rIns="11430" bIns="11430" numCol="1" spcCol="1270" anchor="ctr" anchorCtr="0">
          <a:no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800" b="0" i="0" u="none" strike="noStrike" kern="1200" cap="none" normalizeH="0" baseline="0">
              <a:ln>
                <a:noFill/>
              </a:ln>
              <a:solidFill>
                <a:schemeClr val="tx1"/>
              </a:solidFill>
              <a:effectLst/>
              <a:latin typeface="+mn-lt"/>
              <a:ea typeface="PMingLiU" pitchFamily="18" charset="-120"/>
              <a:cs typeface="Arial" charset="0"/>
            </a:rPr>
            <a:t>Tax-Exempt MMMF</a:t>
          </a:r>
        </a:p>
      </dsp:txBody>
      <dsp:txXfrm>
        <a:off x="673953" y="2011830"/>
        <a:ext cx="2642877" cy="472139"/>
      </dsp:txXfrm>
    </dsp:sp>
    <dsp:sp modelId="{86F732E6-8B07-4AA1-AD48-4C356CE1420E}">
      <dsp:nvSpPr>
        <dsp:cNvPr id="0" name=""/>
        <dsp:cNvSpPr/>
      </dsp:nvSpPr>
      <dsp:spPr>
        <a:xfrm>
          <a:off x="4175849" y="670953"/>
          <a:ext cx="2642877" cy="472139"/>
        </a:xfrm>
        <a:prstGeom prst="rect">
          <a:avLst/>
        </a:prstGeom>
        <a:solidFill>
          <a:schemeClr val="accent1">
            <a:lumMod val="40000"/>
            <a:lumOff val="60000"/>
          </a:schemeClr>
        </a:solidFill>
        <a:ln w="9525" cap="flat" cmpd="sng" algn="ctr">
          <a:noFill/>
          <a:prstDash val="solid"/>
        </a:ln>
        <a:effectLst>
          <a:outerShdw blurRad="40000" dist="20000" dir="5400000" rotWithShape="0">
            <a:srgbClr val="000000">
              <a:alpha val="38000"/>
            </a:srgbClr>
          </a:outerShdw>
        </a:effectLst>
      </dsp:spPr>
      <dsp:style>
        <a:lnRef idx="1">
          <a:schemeClr val="accent1"/>
        </a:lnRef>
        <a:fillRef idx="2">
          <a:schemeClr val="accent1"/>
        </a:fillRef>
        <a:effectRef idx="1">
          <a:schemeClr val="accent1"/>
        </a:effectRef>
        <a:fontRef idx="minor">
          <a:schemeClr val="dk1"/>
        </a:fontRef>
      </dsp:style>
      <dsp:txBody>
        <a:bodyPr spcFirstLastPara="0" vert="horz" wrap="square" lIns="11430" tIns="11430" rIns="11430" bIns="11430" numCol="1" spcCol="1270" anchor="ctr" anchorCtr="0">
          <a:no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800" b="0" i="0" u="none" strike="noStrike" kern="1200" cap="none" normalizeH="0" baseline="0">
              <a:ln>
                <a:noFill/>
              </a:ln>
              <a:solidFill>
                <a:schemeClr val="tx1"/>
              </a:solidFill>
              <a:effectLst/>
              <a:latin typeface="+mn-lt"/>
              <a:ea typeface="PMingLiU" pitchFamily="18" charset="-120"/>
              <a:cs typeface="Arial" charset="0"/>
            </a:rPr>
            <a:t>Medium/Long Term</a:t>
          </a:r>
        </a:p>
      </dsp:txBody>
      <dsp:txXfrm>
        <a:off x="4175849" y="670953"/>
        <a:ext cx="2642877" cy="472139"/>
      </dsp:txXfrm>
    </dsp:sp>
    <dsp:sp modelId="{7478BF57-5D73-4F24-9C5B-7B5E2D5F2825}">
      <dsp:nvSpPr>
        <dsp:cNvPr id="0" name=""/>
        <dsp:cNvSpPr/>
      </dsp:nvSpPr>
      <dsp:spPr>
        <a:xfrm>
          <a:off x="4836568" y="1341391"/>
          <a:ext cx="2642877" cy="472139"/>
        </a:xfrm>
        <a:prstGeom prst="rect">
          <a:avLst/>
        </a:prstGeom>
        <a:solidFill>
          <a:schemeClr val="accent1">
            <a:lumMod val="40000"/>
            <a:lumOff val="60000"/>
          </a:schemeClr>
        </a:solidFill>
        <a:ln w="9525" cap="flat" cmpd="sng" algn="ctr">
          <a:noFill/>
          <a:prstDash val="solid"/>
        </a:ln>
        <a:effectLst>
          <a:outerShdw blurRad="40000" dist="20000" dir="5400000" rotWithShape="0">
            <a:srgbClr val="000000">
              <a:alpha val="38000"/>
            </a:srgbClr>
          </a:outerShdw>
        </a:effectLst>
      </dsp:spPr>
      <dsp:style>
        <a:lnRef idx="1">
          <a:schemeClr val="accent1"/>
        </a:lnRef>
        <a:fillRef idx="2">
          <a:schemeClr val="accent1"/>
        </a:fillRef>
        <a:effectRef idx="1">
          <a:schemeClr val="accent1"/>
        </a:effectRef>
        <a:fontRef idx="minor">
          <a:schemeClr val="dk1"/>
        </a:fontRef>
      </dsp:style>
      <dsp:txBody>
        <a:bodyPr spcFirstLastPara="0" vert="horz" wrap="square" lIns="11430" tIns="11430" rIns="11430" bIns="11430" numCol="1" spcCol="1270" anchor="ctr" anchorCtr="0">
          <a:no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800" b="0" i="0" u="none" strike="noStrike" kern="1200" cap="none" normalizeH="0" baseline="0">
              <a:ln>
                <a:noFill/>
              </a:ln>
              <a:solidFill>
                <a:schemeClr val="tx1"/>
              </a:solidFill>
              <a:effectLst/>
              <a:latin typeface="+mn-lt"/>
              <a:ea typeface="PMingLiU" pitchFamily="18" charset="-120"/>
              <a:cs typeface="Arial" charset="0"/>
            </a:rPr>
            <a:t>Bond Funds</a:t>
          </a:r>
        </a:p>
      </dsp:txBody>
      <dsp:txXfrm>
        <a:off x="4836568" y="1341391"/>
        <a:ext cx="2642877" cy="472139"/>
      </dsp:txXfrm>
    </dsp:sp>
    <dsp:sp modelId="{8E6307C7-C7DE-415F-AC95-8A62D5B119B2}">
      <dsp:nvSpPr>
        <dsp:cNvPr id="0" name=""/>
        <dsp:cNvSpPr/>
      </dsp:nvSpPr>
      <dsp:spPr>
        <a:xfrm>
          <a:off x="4836568" y="2011830"/>
          <a:ext cx="2642877" cy="472139"/>
        </a:xfrm>
        <a:prstGeom prst="rect">
          <a:avLst/>
        </a:prstGeom>
        <a:solidFill>
          <a:schemeClr val="accent1">
            <a:lumMod val="40000"/>
            <a:lumOff val="60000"/>
          </a:schemeClr>
        </a:solidFill>
        <a:ln w="9525" cap="flat" cmpd="sng" algn="ctr">
          <a:noFill/>
          <a:prstDash val="solid"/>
        </a:ln>
        <a:effectLst>
          <a:outerShdw blurRad="40000" dist="20000" dir="5400000" rotWithShape="0">
            <a:srgbClr val="000000">
              <a:alpha val="38000"/>
            </a:srgbClr>
          </a:outerShdw>
        </a:effectLst>
      </dsp:spPr>
      <dsp:style>
        <a:lnRef idx="1">
          <a:schemeClr val="accent1"/>
        </a:lnRef>
        <a:fillRef idx="2">
          <a:schemeClr val="accent1"/>
        </a:fillRef>
        <a:effectRef idx="1">
          <a:schemeClr val="accent1"/>
        </a:effectRef>
        <a:fontRef idx="minor">
          <a:schemeClr val="dk1"/>
        </a:fontRef>
      </dsp:style>
      <dsp:txBody>
        <a:bodyPr spcFirstLastPara="0" vert="horz" wrap="square" lIns="11430" tIns="11430" rIns="11430" bIns="11430" numCol="1" spcCol="1270" anchor="ctr" anchorCtr="0">
          <a:no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800" b="0" i="0" u="none" strike="noStrike" kern="1200" cap="none" normalizeH="0" baseline="0">
              <a:ln>
                <a:noFill/>
              </a:ln>
              <a:solidFill>
                <a:schemeClr val="tx1"/>
              </a:solidFill>
              <a:effectLst/>
              <a:latin typeface="+mn-lt"/>
              <a:ea typeface="PMingLiU" pitchFamily="18" charset="-120"/>
              <a:cs typeface="Arial" charset="0"/>
            </a:rPr>
            <a:t>Equity Funds</a:t>
          </a:r>
        </a:p>
      </dsp:txBody>
      <dsp:txXfrm>
        <a:off x="4836568" y="2011830"/>
        <a:ext cx="2642877" cy="472139"/>
      </dsp:txXfrm>
    </dsp:sp>
    <dsp:sp modelId="{F247D473-2BB3-4C5C-A2E0-6B1E049379BE}">
      <dsp:nvSpPr>
        <dsp:cNvPr id="0" name=""/>
        <dsp:cNvSpPr/>
      </dsp:nvSpPr>
      <dsp:spPr>
        <a:xfrm>
          <a:off x="4836568" y="2682268"/>
          <a:ext cx="2642877" cy="472139"/>
        </a:xfrm>
        <a:prstGeom prst="rect">
          <a:avLst/>
        </a:prstGeom>
        <a:solidFill>
          <a:schemeClr val="accent1">
            <a:lumMod val="40000"/>
            <a:lumOff val="60000"/>
          </a:schemeClr>
        </a:solidFill>
        <a:ln w="9525" cap="flat" cmpd="sng" algn="ctr">
          <a:noFill/>
          <a:prstDash val="solid"/>
        </a:ln>
        <a:effectLst>
          <a:outerShdw blurRad="40000" dist="20000" dir="5400000" rotWithShape="0">
            <a:srgbClr val="000000">
              <a:alpha val="38000"/>
            </a:srgbClr>
          </a:outerShdw>
        </a:effectLst>
      </dsp:spPr>
      <dsp:style>
        <a:lnRef idx="1">
          <a:schemeClr val="accent1"/>
        </a:lnRef>
        <a:fillRef idx="2">
          <a:schemeClr val="accent1"/>
        </a:fillRef>
        <a:effectRef idx="1">
          <a:schemeClr val="accent1"/>
        </a:effectRef>
        <a:fontRef idx="minor">
          <a:schemeClr val="dk1"/>
        </a:fontRef>
      </dsp:style>
      <dsp:txBody>
        <a:bodyPr spcFirstLastPara="0" vert="horz" wrap="square" lIns="11430" tIns="11430" rIns="11430" bIns="11430" numCol="1" spcCol="1270" anchor="ctr" anchorCtr="0">
          <a:no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800" b="0" i="0" u="none" strike="noStrike" kern="1200" cap="none" normalizeH="0" baseline="0">
              <a:ln>
                <a:noFill/>
              </a:ln>
              <a:solidFill>
                <a:schemeClr val="tx1"/>
              </a:solidFill>
              <a:effectLst/>
              <a:latin typeface="+mn-lt"/>
              <a:ea typeface="PMingLiU" pitchFamily="18" charset="-120"/>
              <a:cs typeface="Arial" charset="0"/>
            </a:rPr>
            <a:t>Index Funds</a:t>
          </a:r>
        </a:p>
      </dsp:txBody>
      <dsp:txXfrm>
        <a:off x="4836568" y="2682268"/>
        <a:ext cx="2642877" cy="472139"/>
      </dsp:txXfrm>
    </dsp:sp>
    <dsp:sp modelId="{FE33B9EF-58ED-4ED9-9305-1E2FB2552A07}">
      <dsp:nvSpPr>
        <dsp:cNvPr id="0" name=""/>
        <dsp:cNvSpPr/>
      </dsp:nvSpPr>
      <dsp:spPr>
        <a:xfrm>
          <a:off x="4836568" y="3352707"/>
          <a:ext cx="2642877" cy="472139"/>
        </a:xfrm>
        <a:prstGeom prst="rect">
          <a:avLst/>
        </a:prstGeom>
        <a:solidFill>
          <a:schemeClr val="accent1">
            <a:lumMod val="40000"/>
            <a:lumOff val="60000"/>
          </a:schemeClr>
        </a:solidFill>
        <a:ln w="9525" cap="flat" cmpd="sng" algn="ctr">
          <a:noFill/>
          <a:prstDash val="solid"/>
        </a:ln>
        <a:effectLst>
          <a:outerShdw blurRad="40000" dist="20000" dir="5400000" rotWithShape="0">
            <a:srgbClr val="000000">
              <a:alpha val="38000"/>
            </a:srgbClr>
          </a:outerShdw>
        </a:effectLst>
      </dsp:spPr>
      <dsp:style>
        <a:lnRef idx="1">
          <a:schemeClr val="accent1"/>
        </a:lnRef>
        <a:fillRef idx="2">
          <a:schemeClr val="accent1"/>
        </a:fillRef>
        <a:effectRef idx="1">
          <a:schemeClr val="accent1"/>
        </a:effectRef>
        <a:fontRef idx="minor">
          <a:schemeClr val="dk1"/>
        </a:fontRef>
      </dsp:style>
      <dsp:txBody>
        <a:bodyPr spcFirstLastPara="0" vert="horz" wrap="square" lIns="11430" tIns="11430" rIns="11430" bIns="11430" numCol="1" spcCol="1270" anchor="ctr" anchorCtr="0">
          <a:no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800" b="0" i="0" u="none" strike="noStrike" kern="1200" cap="none" normalizeH="0" baseline="0">
              <a:ln>
                <a:noFill/>
              </a:ln>
              <a:solidFill>
                <a:schemeClr val="tx1"/>
              </a:solidFill>
              <a:effectLst/>
              <a:latin typeface="+mn-lt"/>
              <a:ea typeface="PMingLiU" pitchFamily="18" charset="-120"/>
              <a:cs typeface="Arial" charset="0"/>
            </a:rPr>
            <a:t>Hybrid Funds</a:t>
          </a:r>
        </a:p>
      </dsp:txBody>
      <dsp:txXfrm>
        <a:off x="4836568" y="3352707"/>
        <a:ext cx="2642877" cy="472139"/>
      </dsp:txXfrm>
    </dsp:sp>
    <dsp:sp modelId="{F3495C96-AC77-42BF-9FD3-AC7125A846FD}">
      <dsp:nvSpPr>
        <dsp:cNvPr id="0" name=""/>
        <dsp:cNvSpPr/>
      </dsp:nvSpPr>
      <dsp:spPr>
        <a:xfrm>
          <a:off x="4836568" y="4023145"/>
          <a:ext cx="2642877" cy="472139"/>
        </a:xfrm>
        <a:prstGeom prst="rect">
          <a:avLst/>
        </a:prstGeom>
        <a:solidFill>
          <a:schemeClr val="accent1">
            <a:lumMod val="40000"/>
            <a:lumOff val="60000"/>
          </a:schemeClr>
        </a:solidFill>
        <a:ln w="9525" cap="flat" cmpd="sng" algn="ctr">
          <a:noFill/>
          <a:prstDash val="solid"/>
        </a:ln>
        <a:effectLst>
          <a:outerShdw blurRad="40000" dist="20000" dir="5400000" rotWithShape="0">
            <a:srgbClr val="000000">
              <a:alpha val="38000"/>
            </a:srgbClr>
          </a:outerShdw>
        </a:effectLst>
      </dsp:spPr>
      <dsp:style>
        <a:lnRef idx="1">
          <a:schemeClr val="accent1"/>
        </a:lnRef>
        <a:fillRef idx="2">
          <a:schemeClr val="accent1"/>
        </a:fillRef>
        <a:effectRef idx="1">
          <a:schemeClr val="accent1"/>
        </a:effectRef>
        <a:fontRef idx="minor">
          <a:schemeClr val="dk1"/>
        </a:fontRef>
      </dsp:style>
      <dsp:txBody>
        <a:bodyPr spcFirstLastPara="0" vert="horz" wrap="square" lIns="11430" tIns="11430" rIns="11430" bIns="11430" numCol="1" spcCol="1270" anchor="ctr" anchorCtr="0">
          <a:no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800" b="0" i="0" u="none" strike="noStrike" kern="1200" cap="none" normalizeH="0" baseline="0">
              <a:ln>
                <a:noFill/>
              </a:ln>
              <a:solidFill>
                <a:schemeClr val="tx1"/>
              </a:solidFill>
              <a:effectLst/>
              <a:latin typeface="+mn-lt"/>
              <a:ea typeface="PMingLiU" pitchFamily="18" charset="-120"/>
              <a:cs typeface="Arial" charset="0"/>
            </a:rPr>
            <a:t>Specialised funds</a:t>
          </a:r>
        </a:p>
      </dsp:txBody>
      <dsp:txXfrm>
        <a:off x="4836568" y="4023145"/>
        <a:ext cx="2642877" cy="472139"/>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2" y="1"/>
            <a:ext cx="4029513" cy="350020"/>
          </a:xfrm>
          <a:prstGeom prst="rect">
            <a:avLst/>
          </a:prstGeom>
        </p:spPr>
        <p:txBody>
          <a:bodyPr vert="horz" lIns="91440" tIns="45720" rIns="91440" bIns="45720" rtlCol="0"/>
          <a:lstStyle>
            <a:lvl1pPr algn="l">
              <a:defRPr sz="1200"/>
            </a:lvl1pPr>
          </a:lstStyle>
          <a:p>
            <a:endParaRPr lang="zh-TW" altLang="en-US"/>
          </a:p>
        </p:txBody>
      </p:sp>
      <p:sp>
        <p:nvSpPr>
          <p:cNvPr id="3" name="Date Placeholder 2"/>
          <p:cNvSpPr>
            <a:spLocks noGrp="1"/>
          </p:cNvSpPr>
          <p:nvPr>
            <p:ph type="dt" sz="quarter" idx="1"/>
          </p:nvPr>
        </p:nvSpPr>
        <p:spPr>
          <a:xfrm>
            <a:off x="5264744" y="1"/>
            <a:ext cx="4029512" cy="350020"/>
          </a:xfrm>
          <a:prstGeom prst="rect">
            <a:avLst/>
          </a:prstGeom>
        </p:spPr>
        <p:txBody>
          <a:bodyPr vert="horz" lIns="91440" tIns="45720" rIns="91440" bIns="45720" rtlCol="0"/>
          <a:lstStyle>
            <a:lvl1pPr algn="r">
              <a:defRPr sz="1200"/>
            </a:lvl1pPr>
          </a:lstStyle>
          <a:p>
            <a:fld id="{39C7F3DF-DE76-42EC-B3B6-CD8DC8E7902E}" type="datetimeFigureOut">
              <a:rPr lang="zh-TW" altLang="en-US" smtClean="0"/>
              <a:t>2021/4/5</a:t>
            </a:fld>
            <a:endParaRPr lang="zh-TW" altLang="en-US"/>
          </a:p>
        </p:txBody>
      </p:sp>
      <p:sp>
        <p:nvSpPr>
          <p:cNvPr id="4" name="Footer Placeholder 3"/>
          <p:cNvSpPr>
            <a:spLocks noGrp="1"/>
          </p:cNvSpPr>
          <p:nvPr>
            <p:ph type="ftr" sz="quarter" idx="2"/>
          </p:nvPr>
        </p:nvSpPr>
        <p:spPr>
          <a:xfrm>
            <a:off x="2" y="6658158"/>
            <a:ext cx="4029513" cy="351132"/>
          </a:xfrm>
          <a:prstGeom prst="rect">
            <a:avLst/>
          </a:prstGeom>
        </p:spPr>
        <p:txBody>
          <a:bodyPr vert="horz" lIns="91440" tIns="45720" rIns="91440" bIns="45720" rtlCol="0" anchor="b"/>
          <a:lstStyle>
            <a:lvl1pPr algn="l">
              <a:defRPr sz="1200"/>
            </a:lvl1pPr>
          </a:lstStyle>
          <a:p>
            <a:endParaRPr lang="zh-TW" altLang="en-US"/>
          </a:p>
        </p:txBody>
      </p:sp>
      <p:sp>
        <p:nvSpPr>
          <p:cNvPr id="5" name="Slide Number Placeholder 4"/>
          <p:cNvSpPr>
            <a:spLocks noGrp="1"/>
          </p:cNvSpPr>
          <p:nvPr>
            <p:ph type="sldNum" sz="quarter" idx="3"/>
          </p:nvPr>
        </p:nvSpPr>
        <p:spPr>
          <a:xfrm>
            <a:off x="5264744" y="6658158"/>
            <a:ext cx="4029512" cy="351132"/>
          </a:xfrm>
          <a:prstGeom prst="rect">
            <a:avLst/>
          </a:prstGeom>
        </p:spPr>
        <p:txBody>
          <a:bodyPr vert="horz" lIns="91440" tIns="45720" rIns="91440" bIns="45720" rtlCol="0" anchor="b"/>
          <a:lstStyle>
            <a:lvl1pPr algn="r">
              <a:defRPr sz="1200"/>
            </a:lvl1pPr>
          </a:lstStyle>
          <a:p>
            <a:fld id="{92B2A72F-AAA6-422A-A867-6977BF4B95B9}" type="slidenum">
              <a:rPr lang="zh-TW" altLang="en-US" smtClean="0"/>
              <a:t>‹#›</a:t>
            </a:fld>
            <a:endParaRPr lang="zh-TW" altLang="en-US"/>
          </a:p>
        </p:txBody>
      </p:sp>
    </p:spTree>
    <p:extLst>
      <p:ext uri="{BB962C8B-B14F-4D97-AF65-F5344CB8AC3E}">
        <p14:creationId xmlns:p14="http://schemas.microsoft.com/office/powerpoint/2010/main" val="363178027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hdr" sz="quarter"/>
          </p:nvPr>
        </p:nvSpPr>
        <p:spPr bwMode="auto">
          <a:xfrm>
            <a:off x="2" y="1"/>
            <a:ext cx="4027729" cy="349858"/>
          </a:xfrm>
          <a:prstGeom prst="rect">
            <a:avLst/>
          </a:prstGeom>
          <a:noFill/>
          <a:ln w="9525">
            <a:noFill/>
            <a:miter lim="800000"/>
            <a:headEnd/>
            <a:tailEnd/>
          </a:ln>
          <a:effectLst/>
        </p:spPr>
        <p:txBody>
          <a:bodyPr vert="horz" wrap="square" lIns="92498" tIns="46248" rIns="92498" bIns="46248" numCol="1" anchor="t" anchorCtr="0" compatLnSpc="1">
            <a:prstTxWarp prst="textNoShape">
              <a:avLst/>
            </a:prstTxWarp>
          </a:bodyPr>
          <a:lstStyle>
            <a:lvl1pPr defTabSz="924321">
              <a:defRPr sz="1200"/>
            </a:lvl1pPr>
          </a:lstStyle>
          <a:p>
            <a:endParaRPr lang="en-US" altLang="zh-TW"/>
          </a:p>
        </p:txBody>
      </p:sp>
      <p:sp>
        <p:nvSpPr>
          <p:cNvPr id="8195" name="Rectangle 3"/>
          <p:cNvSpPr>
            <a:spLocks noGrp="1" noChangeArrowheads="1"/>
          </p:cNvSpPr>
          <p:nvPr>
            <p:ph type="dt" idx="1"/>
          </p:nvPr>
        </p:nvSpPr>
        <p:spPr bwMode="auto">
          <a:xfrm>
            <a:off x="5266541" y="1"/>
            <a:ext cx="4027729" cy="349858"/>
          </a:xfrm>
          <a:prstGeom prst="rect">
            <a:avLst/>
          </a:prstGeom>
          <a:noFill/>
          <a:ln w="9525">
            <a:noFill/>
            <a:miter lim="800000"/>
            <a:headEnd/>
            <a:tailEnd/>
          </a:ln>
          <a:effectLst/>
        </p:spPr>
        <p:txBody>
          <a:bodyPr vert="horz" wrap="square" lIns="92498" tIns="46248" rIns="92498" bIns="46248" numCol="1" anchor="t" anchorCtr="0" compatLnSpc="1">
            <a:prstTxWarp prst="textNoShape">
              <a:avLst/>
            </a:prstTxWarp>
          </a:bodyPr>
          <a:lstStyle>
            <a:lvl1pPr algn="r" defTabSz="924321">
              <a:defRPr sz="1200"/>
            </a:lvl1pPr>
          </a:lstStyle>
          <a:p>
            <a:endParaRPr lang="en-US" altLang="zh-TW"/>
          </a:p>
        </p:txBody>
      </p:sp>
      <p:sp>
        <p:nvSpPr>
          <p:cNvPr id="173060" name="Rectangle 4"/>
          <p:cNvSpPr>
            <a:spLocks noGrp="1" noRot="1" noChangeAspect="1" noChangeArrowheads="1" noTextEdit="1"/>
          </p:cNvSpPr>
          <p:nvPr>
            <p:ph type="sldImg" idx="2"/>
          </p:nvPr>
        </p:nvSpPr>
        <p:spPr bwMode="auto">
          <a:xfrm>
            <a:off x="2736850" y="527050"/>
            <a:ext cx="3849688" cy="2889250"/>
          </a:xfrm>
          <a:prstGeom prst="rect">
            <a:avLst/>
          </a:prstGeom>
          <a:noFill/>
          <a:ln w="9525">
            <a:solidFill>
              <a:srgbClr val="000000"/>
            </a:solidFill>
            <a:miter lim="800000"/>
            <a:headEnd/>
            <a:tailEnd/>
          </a:ln>
        </p:spPr>
      </p:sp>
      <p:sp>
        <p:nvSpPr>
          <p:cNvPr id="8197" name="Rectangle 5"/>
          <p:cNvSpPr>
            <a:spLocks noGrp="1" noChangeArrowheads="1"/>
          </p:cNvSpPr>
          <p:nvPr>
            <p:ph type="body" sz="quarter" idx="3"/>
          </p:nvPr>
        </p:nvSpPr>
        <p:spPr bwMode="auto">
          <a:xfrm>
            <a:off x="929641" y="3611873"/>
            <a:ext cx="7437120" cy="2872086"/>
          </a:xfrm>
          <a:prstGeom prst="rect">
            <a:avLst/>
          </a:prstGeom>
          <a:noFill/>
          <a:ln w="9525">
            <a:noFill/>
            <a:miter lim="800000"/>
            <a:headEnd/>
            <a:tailEnd/>
          </a:ln>
          <a:effectLst/>
        </p:spPr>
        <p:txBody>
          <a:bodyPr vert="horz" wrap="square" lIns="92498" tIns="46248" rIns="92498" bIns="46248" numCol="1" anchor="t" anchorCtr="0" compatLnSpc="1">
            <a:prstTxWarp prst="textNoShape">
              <a:avLst/>
            </a:prstTxWarp>
          </a:bodyPr>
          <a:lstStyle/>
          <a:p>
            <a:pPr lvl="0"/>
            <a:r>
              <a:rPr lang="en-US" altLang="zh-TW" noProof="0" dirty="0"/>
              <a:t>Click to edit Master text styles</a:t>
            </a:r>
          </a:p>
          <a:p>
            <a:pPr lvl="1"/>
            <a:r>
              <a:rPr lang="en-US" altLang="zh-TW" noProof="0" dirty="0"/>
              <a:t>Second level</a:t>
            </a:r>
          </a:p>
          <a:p>
            <a:pPr lvl="2"/>
            <a:r>
              <a:rPr lang="en-US" altLang="zh-TW" noProof="0" dirty="0"/>
              <a:t>Third level</a:t>
            </a:r>
          </a:p>
          <a:p>
            <a:pPr lvl="3"/>
            <a:r>
              <a:rPr lang="en-US" altLang="zh-TW" noProof="0" dirty="0"/>
              <a:t>Fourth level</a:t>
            </a:r>
          </a:p>
          <a:p>
            <a:pPr lvl="4"/>
            <a:r>
              <a:rPr lang="en-US" altLang="zh-TW" noProof="0" dirty="0"/>
              <a:t>Fifth level</a:t>
            </a:r>
          </a:p>
        </p:txBody>
      </p:sp>
      <p:sp>
        <p:nvSpPr>
          <p:cNvPr id="8198" name="Rectangle 6"/>
          <p:cNvSpPr>
            <a:spLocks noGrp="1" noChangeArrowheads="1"/>
          </p:cNvSpPr>
          <p:nvPr>
            <p:ph type="ftr" sz="quarter" idx="4"/>
          </p:nvPr>
        </p:nvSpPr>
        <p:spPr bwMode="auto">
          <a:xfrm>
            <a:off x="2" y="6659440"/>
            <a:ext cx="4027729" cy="349858"/>
          </a:xfrm>
          <a:prstGeom prst="rect">
            <a:avLst/>
          </a:prstGeom>
          <a:noFill/>
          <a:ln w="9525">
            <a:noFill/>
            <a:miter lim="800000"/>
            <a:headEnd/>
            <a:tailEnd/>
          </a:ln>
          <a:effectLst/>
        </p:spPr>
        <p:txBody>
          <a:bodyPr vert="horz" wrap="square" lIns="92498" tIns="46248" rIns="92498" bIns="46248" numCol="1" anchor="b" anchorCtr="0" compatLnSpc="1">
            <a:prstTxWarp prst="textNoShape">
              <a:avLst/>
            </a:prstTxWarp>
          </a:bodyPr>
          <a:lstStyle>
            <a:lvl1pPr defTabSz="924321">
              <a:defRPr sz="1200"/>
            </a:lvl1pPr>
          </a:lstStyle>
          <a:p>
            <a:endParaRPr lang="en-US" altLang="zh-TW" dirty="0"/>
          </a:p>
        </p:txBody>
      </p:sp>
      <p:sp>
        <p:nvSpPr>
          <p:cNvPr id="8199" name="Rectangle 7"/>
          <p:cNvSpPr>
            <a:spLocks noGrp="1" noChangeArrowheads="1"/>
          </p:cNvSpPr>
          <p:nvPr>
            <p:ph type="sldNum" sz="quarter" idx="5"/>
          </p:nvPr>
        </p:nvSpPr>
        <p:spPr bwMode="auto">
          <a:xfrm>
            <a:off x="5266541" y="6659440"/>
            <a:ext cx="4027729" cy="349858"/>
          </a:xfrm>
          <a:prstGeom prst="rect">
            <a:avLst/>
          </a:prstGeom>
          <a:noFill/>
          <a:ln w="9525">
            <a:noFill/>
            <a:miter lim="800000"/>
            <a:headEnd/>
            <a:tailEnd/>
          </a:ln>
          <a:effectLst/>
        </p:spPr>
        <p:txBody>
          <a:bodyPr vert="horz" wrap="square" lIns="92498" tIns="46248" rIns="92498" bIns="46248" numCol="1" anchor="b" anchorCtr="0" compatLnSpc="1">
            <a:prstTxWarp prst="textNoShape">
              <a:avLst/>
            </a:prstTxWarp>
          </a:bodyPr>
          <a:lstStyle>
            <a:lvl1pPr algn="r" defTabSz="924321">
              <a:defRPr sz="1200"/>
            </a:lvl1pPr>
          </a:lstStyle>
          <a:p>
            <a:fld id="{2EFF1119-CEE4-4AAE-AB25-9004170B8831}" type="slidenum">
              <a:rPr lang="zh-TW" altLang="en-US"/>
              <a:pPr/>
              <a:t>‹#›</a:t>
            </a:fld>
            <a:endParaRPr lang="en-US" altLang="zh-TW" dirty="0"/>
          </a:p>
        </p:txBody>
      </p:sp>
    </p:spTree>
    <p:extLst>
      <p:ext uri="{BB962C8B-B14F-4D97-AF65-F5344CB8AC3E}">
        <p14:creationId xmlns:p14="http://schemas.microsoft.com/office/powerpoint/2010/main" val="124224983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en.wikipedia.org/wiki/Financial_reinsurance" TargetMode="External"/><Relationship Id="rId2" Type="http://schemas.openxmlformats.org/officeDocument/2006/relationships/slide" Target="../slides/slide6.xml"/><Relationship Id="rId1" Type="http://schemas.openxmlformats.org/officeDocument/2006/relationships/notesMaster" Target="../notesMasters/notesMaster1.xml"/><Relationship Id="rId4" Type="http://schemas.openxmlformats.org/officeDocument/2006/relationships/hyperlink" Target="http://en.wikipedia.org/wiki/US_GAAP" TargetMode="Externa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www.investopedia.com/terms/p/pay-as-you-go-pension-plan.asp" TargetMode="External"/><Relationship Id="rId2" Type="http://schemas.openxmlformats.org/officeDocument/2006/relationships/slide" Target="../slides/slide50.xml"/><Relationship Id="rId1" Type="http://schemas.openxmlformats.org/officeDocument/2006/relationships/notesMaster" Target="../notesMasters/notesMaster1.xml"/><Relationship Id="rId4" Type="http://schemas.openxmlformats.org/officeDocument/2006/relationships/hyperlink" Target="http://www.investopedia.com/terms/s/socialsecurity.asp"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3" Type="http://schemas.openxmlformats.org/officeDocument/2006/relationships/hyperlink" Target="https://www.wsj.com/articles/why-is-the-stock-market-rallying-when-the-economy-is-so-bad-11588974327" TargetMode="External"/><Relationship Id="rId2" Type="http://schemas.openxmlformats.org/officeDocument/2006/relationships/slide" Target="../slides/slide105.xml"/><Relationship Id="rId1" Type="http://schemas.openxmlformats.org/officeDocument/2006/relationships/notesMaster" Target="../notesMasters/notesMaster1.xml"/><Relationship Id="rId4" Type="http://schemas.openxmlformats.org/officeDocument/2006/relationships/hyperlink" Target="https://www.wsj.com/articles/investor-known-for-calling-market-bubbles-largely-sat-this-rally-out-1483876837" TargetMode="Externa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3" Type="http://schemas.openxmlformats.org/officeDocument/2006/relationships/hyperlink" Target="https://www.wsj.com/articles/bankrupt-in-just-two-weeksindividual-investors-get-burned-by-collapse-of-complex-securities-11591020059?mod=trending_now_1" TargetMode="External"/><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3" Type="http://schemas.openxmlformats.org/officeDocument/2006/relationships/hyperlink" Target="http://www.sec.gov/answers/mffees.htm" TargetMode="External"/><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32088" y="525463"/>
            <a:ext cx="3856037" cy="2894012"/>
          </a:xfrm>
        </p:spPr>
      </p:sp>
      <p:sp>
        <p:nvSpPr>
          <p:cNvPr id="3" name="Notes Placeholder 2"/>
          <p:cNvSpPr>
            <a:spLocks noGrp="1"/>
          </p:cNvSpPr>
          <p:nvPr>
            <p:ph type="body" idx="1"/>
          </p:nvPr>
        </p:nvSpPr>
        <p:spPr/>
        <p:txBody>
          <a:bodyPr>
            <a:normAutofit/>
          </a:bodyPr>
          <a:lstStyle/>
          <a:p>
            <a:endParaRPr lang="zh-TW" altLang="en-US" dirty="0"/>
          </a:p>
        </p:txBody>
      </p:sp>
      <p:sp>
        <p:nvSpPr>
          <p:cNvPr id="4" name="Slide Number Placeholder 3"/>
          <p:cNvSpPr>
            <a:spLocks noGrp="1"/>
          </p:cNvSpPr>
          <p:nvPr>
            <p:ph type="sldNum" sz="quarter" idx="10"/>
          </p:nvPr>
        </p:nvSpPr>
        <p:spPr/>
        <p:txBody>
          <a:bodyPr/>
          <a:lstStyle/>
          <a:p>
            <a:pPr>
              <a:defRPr/>
            </a:pPr>
            <a:fld id="{65A11C32-994B-4717-BE91-B1BC5B174454}" type="slidenum">
              <a:rPr lang="en-US" altLang="zh-TW" smtClean="0"/>
              <a:pPr>
                <a:defRPr/>
              </a:pPr>
              <a:t>2</a:t>
            </a:fld>
            <a:endParaRPr lang="en-US" altLang="zh-TW"/>
          </a:p>
        </p:txBody>
      </p:sp>
    </p:spTree>
    <p:extLst>
      <p:ext uri="{BB962C8B-B14F-4D97-AF65-F5344CB8AC3E}">
        <p14:creationId xmlns:p14="http://schemas.microsoft.com/office/powerpoint/2010/main" val="10082358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EFF1119-CEE4-4AAE-AB25-9004170B8831}" type="slidenum">
              <a:rPr lang="zh-TW" altLang="en-US" smtClean="0"/>
              <a:pPr/>
              <a:t>18</a:t>
            </a:fld>
            <a:endParaRPr lang="en-US" altLang="zh-TW" dirty="0"/>
          </a:p>
        </p:txBody>
      </p:sp>
    </p:spTree>
    <p:extLst>
      <p:ext uri="{BB962C8B-B14F-4D97-AF65-F5344CB8AC3E}">
        <p14:creationId xmlns:p14="http://schemas.microsoft.com/office/powerpoint/2010/main" val="2140000765"/>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Source: Morningstar https://fundselectorasia.com/hong-kongs-fund-fees-too-high/</a:t>
            </a:r>
          </a:p>
          <a:p>
            <a:endParaRPr lang="en-US" dirty="0"/>
          </a:p>
        </p:txBody>
      </p:sp>
      <p:sp>
        <p:nvSpPr>
          <p:cNvPr id="4" name="Slide Number Placeholder 3"/>
          <p:cNvSpPr>
            <a:spLocks noGrp="1"/>
          </p:cNvSpPr>
          <p:nvPr>
            <p:ph type="sldNum" sz="quarter" idx="10"/>
          </p:nvPr>
        </p:nvSpPr>
        <p:spPr/>
        <p:txBody>
          <a:bodyPr/>
          <a:lstStyle/>
          <a:p>
            <a:fld id="{8E7E7AF5-B9B0-4E4C-8E89-DC49777CB4BD}" type="slidenum">
              <a:rPr lang="en-US" smtClean="0"/>
              <a:t>156</a:t>
            </a:fld>
            <a:endParaRPr lang="en-US"/>
          </a:p>
        </p:txBody>
      </p:sp>
    </p:spTree>
    <p:extLst>
      <p:ext uri="{BB962C8B-B14F-4D97-AF65-F5344CB8AC3E}">
        <p14:creationId xmlns:p14="http://schemas.microsoft.com/office/powerpoint/2010/main" val="1815725804"/>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35263" y="527050"/>
            <a:ext cx="3851275" cy="2889250"/>
          </a:xfrm>
        </p:spPr>
      </p:sp>
      <p:sp>
        <p:nvSpPr>
          <p:cNvPr id="3" name="Notes Placeholder 2"/>
          <p:cNvSpPr>
            <a:spLocks noGrp="1"/>
          </p:cNvSpPr>
          <p:nvPr>
            <p:ph type="body" idx="1"/>
          </p:nvPr>
        </p:nvSpPr>
        <p:spPr/>
        <p:txBody>
          <a:bodyPr>
            <a:normAutofit/>
          </a:bodyPr>
          <a:lstStyle/>
          <a:p>
            <a:pPr defTabSz="965515" eaLnBrk="1" fontAlgn="auto" hangingPunct="1">
              <a:spcBef>
                <a:spcPts val="0"/>
              </a:spcBef>
              <a:spcAft>
                <a:spcPts val="0"/>
              </a:spcAft>
              <a:defRPr/>
            </a:pPr>
            <a:r>
              <a:rPr lang="en-US" altLang="zh-TW" dirty="0"/>
              <a:t>Source: FT 17 July 2016 “Actively failing” https://next.ft.com/content/f50852ea-4812-11e6-8d68-72e9211e86ab?ftcamp=crm/email//nbe/Analysis/product </a:t>
            </a:r>
            <a:endParaRPr lang="zh-TW" altLang="en-US" dirty="0"/>
          </a:p>
          <a:p>
            <a:endParaRPr lang="zh-TW" altLang="en-US" dirty="0"/>
          </a:p>
        </p:txBody>
      </p:sp>
      <p:sp>
        <p:nvSpPr>
          <p:cNvPr id="4" name="Slide Number Placeholder 3"/>
          <p:cNvSpPr>
            <a:spLocks noGrp="1"/>
          </p:cNvSpPr>
          <p:nvPr>
            <p:ph type="sldNum" sz="quarter" idx="10"/>
          </p:nvPr>
        </p:nvSpPr>
        <p:spPr/>
        <p:txBody>
          <a:bodyPr/>
          <a:lstStyle/>
          <a:p>
            <a:fld id="{84898056-D116-4EB4-8E72-63E38EA0822D}" type="slidenum">
              <a:rPr lang="zh-TW" altLang="en-US" smtClean="0"/>
              <a:pPr/>
              <a:t>158</a:t>
            </a:fld>
            <a:endParaRPr lang="zh-TW" altLang="en-US"/>
          </a:p>
        </p:txBody>
      </p:sp>
    </p:spTree>
    <p:extLst>
      <p:ext uri="{BB962C8B-B14F-4D97-AF65-F5344CB8AC3E}">
        <p14:creationId xmlns:p14="http://schemas.microsoft.com/office/powerpoint/2010/main" val="20832048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a:t>
            </a:r>
            <a:r>
              <a:rPr lang="en-US" baseline="0" dirty="0"/>
              <a:t> https://www.mckinsey.com/industries/financial-services/our-insights/2019-global-insurance-trends-and-forecasts</a:t>
            </a:r>
          </a:p>
          <a:p>
            <a:endParaRPr lang="en-US" dirty="0"/>
          </a:p>
        </p:txBody>
      </p:sp>
      <p:sp>
        <p:nvSpPr>
          <p:cNvPr id="4" name="Slide Number Placeholder 3"/>
          <p:cNvSpPr>
            <a:spLocks noGrp="1"/>
          </p:cNvSpPr>
          <p:nvPr>
            <p:ph type="sldNum" sz="quarter" idx="10"/>
          </p:nvPr>
        </p:nvSpPr>
        <p:spPr/>
        <p:txBody>
          <a:bodyPr/>
          <a:lstStyle/>
          <a:p>
            <a:fld id="{2EFF1119-CEE4-4AAE-AB25-9004170B8831}" type="slidenum">
              <a:rPr lang="zh-TW" altLang="en-US" smtClean="0"/>
              <a:pPr/>
              <a:t>19</a:t>
            </a:fld>
            <a:endParaRPr lang="en-US" altLang="zh-TW" dirty="0"/>
          </a:p>
        </p:txBody>
      </p:sp>
    </p:spTree>
    <p:extLst>
      <p:ext uri="{BB962C8B-B14F-4D97-AF65-F5344CB8AC3E}">
        <p14:creationId xmlns:p14="http://schemas.microsoft.com/office/powerpoint/2010/main" val="8095536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Rectangle 7"/>
          <p:cNvSpPr>
            <a:spLocks noGrp="1" noChangeArrowheads="1"/>
          </p:cNvSpPr>
          <p:nvPr>
            <p:ph type="sldNum" sz="quarter" idx="5"/>
          </p:nvPr>
        </p:nvSpPr>
        <p:spPr>
          <a:noFill/>
        </p:spPr>
        <p:txBody>
          <a:bodyPr/>
          <a:lstStyle/>
          <a:p>
            <a:fld id="{2AB935AA-3D71-4E20-889A-7BCC35D3811A}" type="slidenum">
              <a:rPr lang="zh-TW" altLang="en-US"/>
              <a:pPr/>
              <a:t>20</a:t>
            </a:fld>
            <a:endParaRPr lang="en-US" altLang="zh-TW"/>
          </a:p>
        </p:txBody>
      </p:sp>
      <p:sp>
        <p:nvSpPr>
          <p:cNvPr id="186371" name="Rectangle 2"/>
          <p:cNvSpPr>
            <a:spLocks noGrp="1" noRot="1" noChangeAspect="1" noChangeArrowheads="1" noTextEdit="1"/>
          </p:cNvSpPr>
          <p:nvPr>
            <p:ph type="sldImg"/>
          </p:nvPr>
        </p:nvSpPr>
        <p:spPr>
          <a:xfrm>
            <a:off x="2735263" y="527050"/>
            <a:ext cx="3851275" cy="2889250"/>
          </a:xfrm>
          <a:ln/>
        </p:spPr>
      </p:sp>
      <p:sp>
        <p:nvSpPr>
          <p:cNvPr id="186372" name="Rectangle 3"/>
          <p:cNvSpPr>
            <a:spLocks noGrp="1" noChangeArrowheads="1"/>
          </p:cNvSpPr>
          <p:nvPr>
            <p:ph type="body" idx="1"/>
          </p:nvPr>
        </p:nvSpPr>
        <p:spPr>
          <a:noFill/>
          <a:ln/>
        </p:spPr>
        <p:txBody>
          <a:bodyPr/>
          <a:lstStyle/>
          <a:p>
            <a:pPr eaLnBrk="1" hangingPunct="1">
              <a:lnSpc>
                <a:spcPct val="80000"/>
              </a:lnSpc>
            </a:pPr>
            <a:r>
              <a:rPr lang="en-US" altLang="zh-TW" sz="1200" dirty="0"/>
              <a:t>Life insurance companies can provide retirement benefits as well as life insurance: the premium combines the cost of the life insurance with a saving program</a:t>
            </a:r>
          </a:p>
          <a:p>
            <a:pPr eaLnBrk="1" hangingPunct="1">
              <a:lnSpc>
                <a:spcPct val="80000"/>
              </a:lnSpc>
            </a:pPr>
            <a:endParaRPr lang="en-US" altLang="zh-TW" sz="1200" dirty="0"/>
          </a:p>
          <a:p>
            <a:pPr eaLnBrk="1" hangingPunct="1">
              <a:lnSpc>
                <a:spcPct val="80000"/>
              </a:lnSpc>
            </a:pPr>
            <a:r>
              <a:rPr lang="en-US" altLang="zh-TW" sz="1200" b="1" dirty="0"/>
              <a:t>Annuity</a:t>
            </a:r>
            <a:r>
              <a:rPr lang="en-US" altLang="zh-TW" sz="1200" dirty="0"/>
              <a:t>: for an initial fixed sum or a stream of payments, the insurance company agrees to pay you a fixed amount for as long as you live =&gt; if you live very long, the insurance company pays out more than expected, but if you die early, it pays out less.</a:t>
            </a:r>
          </a:p>
          <a:p>
            <a:pPr eaLnBrk="1" hangingPunct="1">
              <a:lnSpc>
                <a:spcPct val="80000"/>
              </a:lnSpc>
            </a:pPr>
            <a:endParaRPr lang="en-US" altLang="zh-TW" sz="1200" i="0" dirty="0"/>
          </a:p>
          <a:p>
            <a:pPr eaLnBrk="1" hangingPunct="1">
              <a:lnSpc>
                <a:spcPct val="80000"/>
              </a:lnSpc>
            </a:pPr>
            <a:r>
              <a:rPr lang="en-US" altLang="zh-TW" sz="1200" b="1" i="0" dirty="0"/>
              <a:t>Term life</a:t>
            </a:r>
            <a:r>
              <a:rPr lang="en-US" altLang="zh-TW" sz="1200" i="0" dirty="0"/>
              <a:t>: as insured ages, cost of policy rises; decreasing term policies have a constant premium but the amount of insurance coverage declines every year. </a:t>
            </a:r>
            <a:r>
              <a:rPr lang="en-US" altLang="zh-TW" sz="1200" b="1" i="0" dirty="0"/>
              <a:t>The closest to pure life insurance</a:t>
            </a:r>
            <a:r>
              <a:rPr lang="en-US" altLang="zh-TW" sz="1200" i="0" dirty="0"/>
              <a:t>. </a:t>
            </a:r>
            <a:r>
              <a:rPr lang="en-US" altLang="zh-TW" sz="1200" dirty="0"/>
              <a:t>As long as premiums are up to date, beneficiary receives a payout at the time of the insured deaths during the coverage period. If insured lives beyond term of contract, policy expires along with any rights/benefits.</a:t>
            </a:r>
          </a:p>
          <a:p>
            <a:pPr eaLnBrk="1" hangingPunct="1">
              <a:lnSpc>
                <a:spcPct val="80000"/>
              </a:lnSpc>
            </a:pPr>
            <a:endParaRPr lang="en-US" altLang="zh-TW" sz="1200" dirty="0"/>
          </a:p>
          <a:p>
            <a:pPr eaLnBrk="1" hangingPunct="1">
              <a:lnSpc>
                <a:spcPct val="80000"/>
              </a:lnSpc>
            </a:pPr>
            <a:r>
              <a:rPr lang="en-US" altLang="zh-TW" sz="1200" b="1" dirty="0"/>
              <a:t>Whole life</a:t>
            </a:r>
            <a:r>
              <a:rPr lang="en-US" altLang="zh-TW" sz="1200" dirty="0"/>
              <a:t> policies usually require the insured to pay a level premium for the duration of the policy. Protects individual during an entire lifetime rather than for a specified coverage period. In the beginning the insured pays more than for a term policy; this overpayment accumulates as cash value that can be borrowed by the insured at reasonable rates. Survivorship benefits also contribute to the accumulated cash values. When members of the insured pool die, any remaining cash values are distributed among the survivors. If the policyholder lives until the policy matures, it can be surrendered for its cash value. This cash value can be used to purchase an annuity. In the late 70s whole life policies fell out of favor because the rates of return earned on the policy premiums were well below rates available on other investments. </a:t>
            </a:r>
          </a:p>
          <a:p>
            <a:pPr eaLnBrk="1" hangingPunct="1">
              <a:lnSpc>
                <a:spcPct val="80000"/>
              </a:lnSpc>
            </a:pPr>
            <a:endParaRPr lang="en-US" altLang="zh-TW" sz="1200" dirty="0"/>
          </a:p>
          <a:p>
            <a:pPr eaLnBrk="1" hangingPunct="1">
              <a:lnSpc>
                <a:spcPct val="80000"/>
              </a:lnSpc>
            </a:pPr>
            <a:r>
              <a:rPr lang="en-US" altLang="zh-TW" sz="1200" b="1" dirty="0"/>
              <a:t>Universal life</a:t>
            </a:r>
            <a:r>
              <a:rPr lang="en-US" altLang="zh-TW" sz="1200" dirty="0"/>
              <a:t> combine the benefits of the term policy with those of the whole life policy. Major benefit is that the cash value accumulates at a much higher rate. Structured to have 2 parts: one for the term life insurance and one for savings. Interest earned on the savings portion is tax-exempt until withdrawn. Cash value of the policy cannot exceed the death benefits. Universal life allows the insured to change both the premium amounts and the maturity of the life contract, unlike traditional policies that maintain premiums at a given level over a fixed contract period.</a:t>
            </a:r>
          </a:p>
          <a:p>
            <a:pPr eaLnBrk="1" hangingPunct="1">
              <a:lnSpc>
                <a:spcPct val="80000"/>
              </a:lnSpc>
            </a:pPr>
            <a:endParaRPr lang="en-US" altLang="zh-TW" sz="1200" dirty="0"/>
          </a:p>
          <a:p>
            <a:pPr eaLnBrk="1" hangingPunct="1">
              <a:lnSpc>
                <a:spcPct val="80000"/>
              </a:lnSpc>
            </a:pPr>
            <a:r>
              <a:rPr lang="en-US" altLang="zh-TW" sz="1200" b="1" dirty="0"/>
              <a:t>Endowment Life</a:t>
            </a:r>
            <a:r>
              <a:rPr lang="en-US" altLang="zh-TW" sz="1200" dirty="0"/>
              <a:t> guarantees a payout to the beneficiary of the policy if death occurs during some endowment period (e.g. prior to reaching retirement age). A person who lives to the endowment date receives the face value of the policy</a:t>
            </a:r>
          </a:p>
          <a:p>
            <a:pPr eaLnBrk="1" hangingPunct="1">
              <a:lnSpc>
                <a:spcPct val="80000"/>
              </a:lnSpc>
            </a:pPr>
            <a:endParaRPr lang="en-US" altLang="zh-TW" sz="1200" dirty="0"/>
          </a:p>
          <a:p>
            <a:pPr eaLnBrk="1" hangingPunct="1">
              <a:lnSpc>
                <a:spcPct val="80000"/>
              </a:lnSpc>
            </a:pPr>
            <a:r>
              <a:rPr lang="en-US" altLang="zh-TW" sz="1200" b="1" dirty="0"/>
              <a:t>Variable life</a:t>
            </a:r>
            <a:r>
              <a:rPr lang="en-US" altLang="zh-TW" sz="1200" dirty="0"/>
              <a:t> invests fixed premium payments in mutual funds of stocks, bonds and MM instruments. Policyholders can choose investments to reflect their risk profile. Variable life provides an alternative way to build savings compared to the more traditional policies such as whole life because the value of the policy increases/decreases with the asset returns of the funds in which premiums are invested.</a:t>
            </a:r>
          </a:p>
          <a:p>
            <a:pPr eaLnBrk="1" hangingPunct="1">
              <a:lnSpc>
                <a:spcPct val="80000"/>
              </a:lnSpc>
            </a:pPr>
            <a:endParaRPr lang="en-US" altLang="zh-TW" sz="1200" i="0" dirty="0"/>
          </a:p>
          <a:p>
            <a:pPr eaLnBrk="1" hangingPunct="1">
              <a:lnSpc>
                <a:spcPct val="80000"/>
              </a:lnSpc>
            </a:pPr>
            <a:r>
              <a:rPr lang="en-US" altLang="zh-TW" sz="1200" b="1" i="0" dirty="0"/>
              <a:t>Annuities</a:t>
            </a:r>
            <a:r>
              <a:rPr lang="en-US" altLang="zh-TW" sz="1200" i="0" dirty="0"/>
              <a:t> can be viewed as </a:t>
            </a:r>
            <a:r>
              <a:rPr lang="en-US" altLang="zh-TW" sz="1200" b="1" i="0" dirty="0"/>
              <a:t>insuring against life</a:t>
            </a:r>
            <a:r>
              <a:rPr lang="en-US" altLang="zh-TW" sz="1200" i="0" dirty="0"/>
              <a:t>, basically the risk of outliving the retirement funds. Purchasing annuities guarantees </a:t>
            </a:r>
            <a:r>
              <a:rPr lang="en-US" altLang="zh-TW" sz="1200" dirty="0"/>
              <a:t>payments as long as the beneficiary lives.  Most annuities are sold to members of large groups where all employees covered by a particular pension plan automatically receive their benefit distribution by purchasing an annuity from the insurance company.</a:t>
            </a:r>
          </a:p>
        </p:txBody>
      </p:sp>
    </p:spTree>
    <p:extLst>
      <p:ext uri="{BB962C8B-B14F-4D97-AF65-F5344CB8AC3E}">
        <p14:creationId xmlns:p14="http://schemas.microsoft.com/office/powerpoint/2010/main" val="37411782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Rectangle 7"/>
          <p:cNvSpPr>
            <a:spLocks noGrp="1" noChangeArrowheads="1"/>
          </p:cNvSpPr>
          <p:nvPr>
            <p:ph type="sldNum" sz="quarter" idx="5"/>
          </p:nvPr>
        </p:nvSpPr>
        <p:spPr>
          <a:noFill/>
        </p:spPr>
        <p:txBody>
          <a:bodyPr/>
          <a:lstStyle/>
          <a:p>
            <a:fld id="{F10D8B33-E59F-44CF-9325-8C23EBCC38FE}" type="slidenum">
              <a:rPr lang="zh-TW" altLang="en-US"/>
              <a:pPr/>
              <a:t>21</a:t>
            </a:fld>
            <a:endParaRPr lang="en-US" altLang="zh-TW"/>
          </a:p>
        </p:txBody>
      </p:sp>
      <p:sp>
        <p:nvSpPr>
          <p:cNvPr id="187395" name="Rectangle 2"/>
          <p:cNvSpPr>
            <a:spLocks noGrp="1" noRot="1" noChangeAspect="1" noChangeArrowheads="1" noTextEdit="1"/>
          </p:cNvSpPr>
          <p:nvPr>
            <p:ph type="sldImg"/>
          </p:nvPr>
        </p:nvSpPr>
        <p:spPr>
          <a:xfrm>
            <a:off x="2735263" y="527050"/>
            <a:ext cx="3851275" cy="2889250"/>
          </a:xfrm>
          <a:ln/>
        </p:spPr>
      </p:sp>
      <p:sp>
        <p:nvSpPr>
          <p:cNvPr id="187396" name="Rectangle 3"/>
          <p:cNvSpPr>
            <a:spLocks noGrp="1" noChangeArrowheads="1"/>
          </p:cNvSpPr>
          <p:nvPr>
            <p:ph type="body" idx="1"/>
          </p:nvPr>
        </p:nvSpPr>
        <p:spPr>
          <a:xfrm>
            <a:off x="1240943" y="3329720"/>
            <a:ext cx="6814517" cy="3154238"/>
          </a:xfrm>
          <a:noFill/>
          <a:ln/>
        </p:spPr>
        <p:txBody>
          <a:bodyPr/>
          <a:lstStyle/>
          <a:p>
            <a:pPr>
              <a:spcBef>
                <a:spcPct val="0"/>
              </a:spcBef>
            </a:pPr>
            <a:r>
              <a:rPr lang="en-US" altLang="zh-TW" b="1" dirty="0"/>
              <a:t>Annuities </a:t>
            </a:r>
            <a:r>
              <a:rPr lang="en-US" altLang="zh-TW" dirty="0"/>
              <a:t>represent the reverse of life insurance principles.</a:t>
            </a:r>
            <a:r>
              <a:rPr lang="en-US" altLang="zh-TW" i="1" dirty="0"/>
              <a:t> </a:t>
            </a:r>
            <a:r>
              <a:rPr lang="en-US" altLang="zh-TW" dirty="0"/>
              <a:t>While life insurance involves different contractual methods to build up a fund and the eventual payout of a lump sum to the beneficiary, annuities involve different methods of liquidating a fund over a long period of time, such as paying out a funds’ proceeds to the beneficiary. Different types of annuity contracts have been developed. They can be sold to an individual or a group and on either a fixed or variable basis by being linked to the return on some underlying investment portfolio. Individuals can purchase annuities with a single payment or payments spread over a number of years. Payments can be structured to begin immediately or they can be deferred (e.g. to start at retirement)</a:t>
            </a:r>
          </a:p>
          <a:p>
            <a:pPr>
              <a:spcBef>
                <a:spcPct val="0"/>
              </a:spcBef>
            </a:pPr>
            <a:endParaRPr lang="en-US" altLang="zh-TW" dirty="0"/>
          </a:p>
          <a:p>
            <a:pPr>
              <a:spcBef>
                <a:spcPct val="0"/>
              </a:spcBef>
            </a:pPr>
            <a:r>
              <a:rPr lang="en-US" altLang="zh-TW" b="1" i="0" dirty="0"/>
              <a:t>Fixed annuities</a:t>
            </a:r>
            <a:r>
              <a:rPr lang="en-US" altLang="zh-TW" dirty="0"/>
              <a:t> guarantee that a specific sum of money will be paid each period, generally on a monthly basis, regardless of fluctuations in the value of the annuity issuer’s underlying investments.</a:t>
            </a:r>
          </a:p>
          <a:p>
            <a:pPr>
              <a:spcBef>
                <a:spcPct val="0"/>
              </a:spcBef>
            </a:pPr>
            <a:endParaRPr lang="en-US" altLang="zh-TW" dirty="0"/>
          </a:p>
          <a:p>
            <a:pPr>
              <a:spcBef>
                <a:spcPct val="0"/>
              </a:spcBef>
            </a:pPr>
            <a:r>
              <a:rPr lang="en-US" altLang="zh-TW" b="1" i="0" dirty="0"/>
              <a:t>Variable </a:t>
            </a:r>
            <a:r>
              <a:rPr lang="en-US" altLang="zh-TW" dirty="0"/>
              <a:t>annuity payments are based on the portfolio of stocks in which the issuer invests; therefore the monthly payment may fluctuate, depending on whether the value of the investments goes up or down. </a:t>
            </a:r>
          </a:p>
          <a:p>
            <a:pPr>
              <a:spcBef>
                <a:spcPct val="0"/>
              </a:spcBef>
            </a:pPr>
            <a:endParaRPr lang="en-US" altLang="zh-TW" dirty="0"/>
          </a:p>
          <a:p>
            <a:pPr>
              <a:spcBef>
                <a:spcPct val="0"/>
              </a:spcBef>
            </a:pPr>
            <a:r>
              <a:rPr lang="en-US" altLang="zh-TW" dirty="0"/>
              <a:t>Annuities may also be classified as immediate, which begin to pay as soon as the premium is received, or deferred, which accumulate assets before payments begin, generally at retirement.</a:t>
            </a:r>
          </a:p>
          <a:p>
            <a:pPr>
              <a:spcBef>
                <a:spcPct val="0"/>
              </a:spcBef>
            </a:pPr>
            <a:endParaRPr lang="en-US" altLang="zh-TW" dirty="0"/>
          </a:p>
          <a:p>
            <a:pPr>
              <a:spcBef>
                <a:spcPct val="0"/>
              </a:spcBef>
            </a:pPr>
            <a:r>
              <a:rPr lang="en-US" altLang="zh-TW" dirty="0"/>
              <a:t>The </a:t>
            </a:r>
            <a:r>
              <a:rPr lang="en-US" altLang="zh-TW" b="1" i="0" dirty="0"/>
              <a:t>equity index annuity </a:t>
            </a:r>
            <a:r>
              <a:rPr lang="en-US" altLang="zh-TW" dirty="0"/>
              <a:t>is a hybrid annuity product. A specified rate of interest guarantees a fixed minimum rate of interest as with traditional fixed annuities. At the same time, additional interest may be credited to policy values based on positive changes, if any, in an established index such as the S&amp;P 500.The amount of additional interest depends on the particular design of the policy. Policies are sold by licensed insurance agents and regulated by state insurance departments. Sales of index annuities reached a record $27.3 Billion in 2005, up 19% from $23 billion in 20004.</a:t>
            </a:r>
          </a:p>
          <a:p>
            <a:pPr>
              <a:spcBef>
                <a:spcPct val="0"/>
              </a:spcBef>
            </a:pPr>
            <a:r>
              <a:rPr lang="en-US" altLang="zh-TW" dirty="0"/>
              <a:t>Annuities are very popular as savings/retirements tool because any interest earned on annuities is tax deferred, i.e. taxes are not paid until the annuity payments are actually paid to the beneficiary. In contrast to IRAs, the tax-deferred status of annual annuity contributions are not capped and are not affected by policyholders income level.</a:t>
            </a:r>
          </a:p>
          <a:p>
            <a:pPr>
              <a:spcBef>
                <a:spcPct val="0"/>
              </a:spcBef>
            </a:pPr>
            <a:endParaRPr lang="en-US" altLang="zh-TW" dirty="0"/>
          </a:p>
          <a:p>
            <a:pPr eaLnBrk="1" hangingPunct="1"/>
            <a:r>
              <a:rPr lang="en-US" altLang="zh-TW" b="1" dirty="0"/>
              <a:t>Group life</a:t>
            </a:r>
            <a:r>
              <a:rPr lang="en-US" altLang="zh-TW" dirty="0"/>
              <a:t> insurance covers a large number of insured persons under a single policy. The policies may be contributory (both employee and employer share the cost) or non-contributory.</a:t>
            </a:r>
          </a:p>
          <a:p>
            <a:pPr eaLnBrk="1" hangingPunct="1"/>
            <a:endParaRPr lang="en-US" altLang="zh-TW" dirty="0"/>
          </a:p>
          <a:p>
            <a:pPr eaLnBrk="1" hangingPunct="1"/>
            <a:r>
              <a:rPr lang="en-US" altLang="zh-TW" b="1" dirty="0"/>
              <a:t>Credit life</a:t>
            </a:r>
            <a:r>
              <a:rPr lang="en-US" altLang="zh-TW" dirty="0"/>
              <a:t> protects lenders against a borrower’s death prior to the repayment of a debt contract (e.g. mortgage). Usually the face amount of the policy reflects the outstanding principal and interest on the loan.</a:t>
            </a:r>
          </a:p>
          <a:p>
            <a:pPr eaLnBrk="1" hangingPunct="1"/>
            <a:endParaRPr lang="en-US" altLang="zh-TW" dirty="0"/>
          </a:p>
        </p:txBody>
      </p:sp>
    </p:spTree>
    <p:extLst>
      <p:ext uri="{BB962C8B-B14F-4D97-AF65-F5344CB8AC3E}">
        <p14:creationId xmlns:p14="http://schemas.microsoft.com/office/powerpoint/2010/main" val="10287935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Rectangle 7"/>
          <p:cNvSpPr>
            <a:spLocks noGrp="1" noChangeArrowheads="1"/>
          </p:cNvSpPr>
          <p:nvPr>
            <p:ph type="sldNum" sz="quarter" idx="5"/>
          </p:nvPr>
        </p:nvSpPr>
        <p:spPr>
          <a:noFill/>
        </p:spPr>
        <p:txBody>
          <a:bodyPr/>
          <a:lstStyle/>
          <a:p>
            <a:fld id="{B8C63352-BED3-4AA5-8FE3-6F3272C2DFD6}" type="slidenum">
              <a:rPr lang="zh-TW" altLang="en-US"/>
              <a:pPr/>
              <a:t>22</a:t>
            </a:fld>
            <a:endParaRPr lang="en-US" altLang="zh-TW"/>
          </a:p>
        </p:txBody>
      </p:sp>
      <p:sp>
        <p:nvSpPr>
          <p:cNvPr id="190467" name="Rectangle 2"/>
          <p:cNvSpPr>
            <a:spLocks noGrp="1" noRot="1" noChangeAspect="1" noChangeArrowheads="1" noTextEdit="1"/>
          </p:cNvSpPr>
          <p:nvPr>
            <p:ph type="sldImg"/>
          </p:nvPr>
        </p:nvSpPr>
        <p:spPr>
          <a:xfrm>
            <a:off x="2735263" y="527050"/>
            <a:ext cx="3851275" cy="2889250"/>
          </a:xfrm>
          <a:ln/>
        </p:spPr>
      </p:sp>
      <p:sp>
        <p:nvSpPr>
          <p:cNvPr id="190468" name="Rectangle 3"/>
          <p:cNvSpPr>
            <a:spLocks noGrp="1" noChangeArrowheads="1"/>
          </p:cNvSpPr>
          <p:nvPr>
            <p:ph type="body" idx="1"/>
          </p:nvPr>
        </p:nvSpPr>
        <p:spPr>
          <a:noFill/>
          <a:ln/>
        </p:spPr>
        <p:txBody>
          <a:bodyPr/>
          <a:lstStyle/>
          <a:p>
            <a:pPr eaLnBrk="1" hangingPunct="1"/>
            <a:r>
              <a:rPr lang="en-US" altLang="zh-TW" dirty="0"/>
              <a:t>Cost of healthcare has risen faster than the cost of living and real wages, One factor is the more sophisticated and expensive treatments constantly being offered. </a:t>
            </a:r>
          </a:p>
          <a:p>
            <a:pPr eaLnBrk="1" hangingPunct="1"/>
            <a:endParaRPr lang="en-US" altLang="zh-TW" dirty="0"/>
          </a:p>
          <a:p>
            <a:pPr eaLnBrk="1" hangingPunct="1"/>
            <a:r>
              <a:rPr lang="en-US" altLang="zh-TW" dirty="0"/>
              <a:t>Today the risk of most company-sponsored plans is borne by the company, with the insurance company administering the plan and covering catastrophic expenses. </a:t>
            </a:r>
          </a:p>
          <a:p>
            <a:pPr eaLnBrk="1" hangingPunct="1"/>
            <a:r>
              <a:rPr lang="en-US" altLang="zh-TW" dirty="0"/>
              <a:t>Insurance companies also attempt to control the increased medical costs by negotiating contracts with physician groups to provide services at reduced costs and through managed care, where approval is required before services are rendered. Health Maintenance Organizations shift the risk from the insurance company to the provider. The insurance company pays the HMO a fixed payment per person covered in exchange for medical services. The provider then has an incentive to limit medical services. </a:t>
            </a:r>
          </a:p>
          <a:p>
            <a:pPr eaLnBrk="1" hangingPunct="1"/>
            <a:endParaRPr lang="en-US" altLang="zh-TW" dirty="0"/>
          </a:p>
          <a:p>
            <a:pPr eaLnBrk="1" hangingPunct="1"/>
            <a:r>
              <a:rPr lang="en-US" altLang="zh-TW" dirty="0"/>
              <a:t>One out of six Americans has no health insurance. That's a staggering 46 million people in this country who are completely uninsured, an unfathomable statistic for our nation. Two million others have only high-deductible health insurance. </a:t>
            </a:r>
          </a:p>
        </p:txBody>
      </p:sp>
    </p:spTree>
    <p:extLst>
      <p:ext uri="{BB962C8B-B14F-4D97-AF65-F5344CB8AC3E}">
        <p14:creationId xmlns:p14="http://schemas.microsoft.com/office/powerpoint/2010/main" val="20742914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35263" y="527050"/>
            <a:ext cx="3851275" cy="2889250"/>
          </a:xfrm>
        </p:spPr>
      </p:sp>
      <p:sp>
        <p:nvSpPr>
          <p:cNvPr id="3" name="Notes Placeholder 2"/>
          <p:cNvSpPr>
            <a:spLocks noGrp="1"/>
          </p:cNvSpPr>
          <p:nvPr>
            <p:ph type="body" idx="1"/>
          </p:nvPr>
        </p:nvSpPr>
        <p:spPr/>
        <p:txBody>
          <a:bodyPr>
            <a:normAutofit/>
          </a:bodyPr>
          <a:lstStyle/>
          <a:p>
            <a:r>
              <a:rPr lang="en-US" altLang="zh-TW" dirty="0"/>
              <a:t>a majority of the states, and numerous organizations and individual persons, have filed actions in federal court challenging the constitutionality of PPACA.</a:t>
            </a:r>
            <a:r>
              <a:rPr lang="en-US" altLang="zh-TW" baseline="30000" dirty="0"/>
              <a:t> </a:t>
            </a:r>
            <a:r>
              <a:rPr lang="en-US" altLang="zh-TW" dirty="0"/>
              <a:t>As of January 2012, two of four federal appellate courts have upheld it; a third declared the individual mandate unconstitutional , while a fourth ruled the federal Anti-</a:t>
            </a:r>
            <a:r>
              <a:rPr lang="en-US" altLang="zh-TW" dirty="0" err="1"/>
              <a:t>Injuction</a:t>
            </a:r>
            <a:r>
              <a:rPr lang="en-US" altLang="zh-TW" dirty="0"/>
              <a:t> Act prevents the issue from being decided until taxpayers begin paying penalties in 2015. The Supreme Court has scheduled six hours for oral arguments March 26-28, 2012, and will issue its decision by the end of June</a:t>
            </a:r>
            <a:endParaRPr lang="zh-TW" altLang="en-US" dirty="0"/>
          </a:p>
        </p:txBody>
      </p:sp>
      <p:sp>
        <p:nvSpPr>
          <p:cNvPr id="4" name="Slide Number Placeholder 3"/>
          <p:cNvSpPr>
            <a:spLocks noGrp="1"/>
          </p:cNvSpPr>
          <p:nvPr>
            <p:ph type="sldNum" sz="quarter" idx="10"/>
          </p:nvPr>
        </p:nvSpPr>
        <p:spPr/>
        <p:txBody>
          <a:bodyPr/>
          <a:lstStyle/>
          <a:p>
            <a:fld id="{2EFF1119-CEE4-4AAE-AB25-9004170B8831}" type="slidenum">
              <a:rPr lang="zh-TW" altLang="en-US" smtClean="0"/>
              <a:pPr/>
              <a:t>23</a:t>
            </a:fld>
            <a:endParaRPr lang="en-US" altLang="zh-TW" dirty="0"/>
          </a:p>
        </p:txBody>
      </p:sp>
    </p:spTree>
    <p:extLst>
      <p:ext uri="{BB962C8B-B14F-4D97-AF65-F5344CB8AC3E}">
        <p14:creationId xmlns:p14="http://schemas.microsoft.com/office/powerpoint/2010/main" val="34315115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Source: https://www.cbpp.org/progress-on-health-coverage-is-eroding Sept 2020 https://www.cbpp.org/research/health/uninsured-rate-rose-again-in-2019-further-eroding-earlier-progress?campaign_id=9&amp;emc=edit_nn_20210128&amp;instance_id=26537&amp;nl=the-morning&amp;regi_id=120139650&amp;segment_id=50580&amp;te=1&amp;user_id=f8fda73b93abf2d282cd2859817a19cd#:~:text=Some%209.2%20percent%20of%20Americans,according%20to%20the%20ACS%20data </a:t>
            </a:r>
            <a:endParaRPr lang="en-US" dirty="0"/>
          </a:p>
        </p:txBody>
      </p:sp>
      <p:sp>
        <p:nvSpPr>
          <p:cNvPr id="4" name="Slide Number Placeholder 3"/>
          <p:cNvSpPr>
            <a:spLocks noGrp="1"/>
          </p:cNvSpPr>
          <p:nvPr>
            <p:ph type="sldNum" sz="quarter" idx="10"/>
          </p:nvPr>
        </p:nvSpPr>
        <p:spPr/>
        <p:txBody>
          <a:bodyPr/>
          <a:lstStyle/>
          <a:p>
            <a:fld id="{1348E5F9-B260-4303-8CBE-EDB646800D2E}" type="slidenum">
              <a:rPr lang="en-US" smtClean="0"/>
              <a:t>24</a:t>
            </a:fld>
            <a:endParaRPr lang="en-US"/>
          </a:p>
        </p:txBody>
      </p:sp>
    </p:spTree>
    <p:extLst>
      <p:ext uri="{BB962C8B-B14F-4D97-AF65-F5344CB8AC3E}">
        <p14:creationId xmlns:p14="http://schemas.microsoft.com/office/powerpoint/2010/main" val="10837737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7"/>
          <p:cNvSpPr>
            <a:spLocks noGrp="1" noChangeArrowheads="1"/>
          </p:cNvSpPr>
          <p:nvPr>
            <p:ph type="sldNum" sz="quarter" idx="5"/>
          </p:nvPr>
        </p:nvSpPr>
        <p:spPr>
          <a:noFill/>
        </p:spPr>
        <p:txBody>
          <a:bodyPr/>
          <a:lstStyle/>
          <a:p>
            <a:fld id="{466E4490-2CF1-4096-8716-ABA25B42B0B2}" type="slidenum">
              <a:rPr lang="zh-TW" altLang="en-US"/>
              <a:pPr/>
              <a:t>25</a:t>
            </a:fld>
            <a:endParaRPr lang="en-US" altLang="zh-TW"/>
          </a:p>
        </p:txBody>
      </p:sp>
      <p:sp>
        <p:nvSpPr>
          <p:cNvPr id="195587" name="Rectangle 2"/>
          <p:cNvSpPr>
            <a:spLocks noGrp="1" noRot="1" noChangeAspect="1" noChangeArrowheads="1" noTextEdit="1"/>
          </p:cNvSpPr>
          <p:nvPr>
            <p:ph type="sldImg"/>
          </p:nvPr>
        </p:nvSpPr>
        <p:spPr>
          <a:xfrm>
            <a:off x="2735263" y="527050"/>
            <a:ext cx="3851275" cy="2889250"/>
          </a:xfrm>
          <a:ln/>
        </p:spPr>
      </p:sp>
      <p:sp>
        <p:nvSpPr>
          <p:cNvPr id="195588" name="Rectangle 3"/>
          <p:cNvSpPr>
            <a:spLocks noGrp="1" noChangeArrowheads="1"/>
          </p:cNvSpPr>
          <p:nvPr>
            <p:ph type="body" idx="1"/>
          </p:nvPr>
        </p:nvSpPr>
        <p:spPr>
          <a:noFill/>
          <a:ln/>
        </p:spPr>
        <p:txBody>
          <a:bodyPr/>
          <a:lstStyle/>
          <a:p>
            <a:pPr eaLnBrk="1" hangingPunct="1"/>
            <a:r>
              <a:rPr lang="en-US" altLang="zh-TW" dirty="0"/>
              <a:t>Liability risk exposure is difficult to determine. It can have long lag times (“tails”): a liability claim can be filed long after the policy expires.</a:t>
            </a:r>
          </a:p>
        </p:txBody>
      </p:sp>
    </p:spTree>
    <p:extLst>
      <p:ext uri="{BB962C8B-B14F-4D97-AF65-F5344CB8AC3E}">
        <p14:creationId xmlns:p14="http://schemas.microsoft.com/office/powerpoint/2010/main" val="18744705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7"/>
          <p:cNvSpPr>
            <a:spLocks noGrp="1" noChangeArrowheads="1"/>
          </p:cNvSpPr>
          <p:nvPr>
            <p:ph type="sldNum" sz="quarter" idx="5"/>
          </p:nvPr>
        </p:nvSpPr>
        <p:spPr>
          <a:noFill/>
        </p:spPr>
        <p:txBody>
          <a:bodyPr/>
          <a:lstStyle/>
          <a:p>
            <a:fld id="{35CE1700-CB8C-43DD-AD3C-2816001BE262}" type="slidenum">
              <a:rPr lang="zh-TW" altLang="en-US"/>
              <a:pPr/>
              <a:t>28</a:t>
            </a:fld>
            <a:endParaRPr lang="en-US" altLang="zh-TW"/>
          </a:p>
        </p:txBody>
      </p:sp>
      <p:sp>
        <p:nvSpPr>
          <p:cNvPr id="197635" name="Rectangle 2"/>
          <p:cNvSpPr>
            <a:spLocks noGrp="1" noRot="1" noChangeAspect="1" noChangeArrowheads="1" noTextEdit="1"/>
          </p:cNvSpPr>
          <p:nvPr>
            <p:ph type="sldImg"/>
          </p:nvPr>
        </p:nvSpPr>
        <p:spPr>
          <a:xfrm>
            <a:off x="2735263" y="527050"/>
            <a:ext cx="3851275" cy="2889250"/>
          </a:xfrm>
          <a:ln/>
        </p:spPr>
      </p:sp>
      <p:sp>
        <p:nvSpPr>
          <p:cNvPr id="197636" name="Rectangle 3"/>
          <p:cNvSpPr>
            <a:spLocks noGrp="1" noChangeArrowheads="1"/>
          </p:cNvSpPr>
          <p:nvPr>
            <p:ph type="body" idx="1"/>
          </p:nvPr>
        </p:nvSpPr>
        <p:spPr>
          <a:noFill/>
          <a:ln/>
        </p:spPr>
        <p:txBody>
          <a:bodyPr/>
          <a:lstStyle/>
          <a:p>
            <a:pPr eaLnBrk="1" hangingPunct="1"/>
            <a:r>
              <a:rPr lang="en-US" altLang="zh-TW" dirty="0"/>
              <a:t>The Lloyd's Building was designed by Richard Rogers, the same architect that designed the Pompidou Centre in Paris. Opened in 1986, it is one of the most well known modern buildings in London.</a:t>
            </a:r>
          </a:p>
          <a:p>
            <a:pPr eaLnBrk="1" hangingPunct="1"/>
            <a:endParaRPr lang="en-US" altLang="zh-TW" dirty="0"/>
          </a:p>
          <a:p>
            <a:pPr eaLnBrk="1" hangingPunct="1"/>
            <a:r>
              <a:rPr lang="en-US" altLang="zh-CN" dirty="0"/>
              <a:t>In the over-the-counter market, investment banks are acting as intermediaries to structure tailor-made longevity hedging strategies for sellers, which include pension funds and insurance companies Buyers of longevity risks include reinsurance companies and hedge funds, many of which already trade in other insurance-based securities such as mortality bonds. Mortality bonds are short-term coupons linked to occurrences such as natural disasters or disease outbreaks that cause people to die earlier than actuarially predicted. </a:t>
            </a:r>
          </a:p>
          <a:p>
            <a:pPr eaLnBrk="1" hangingPunct="1"/>
            <a:r>
              <a:rPr lang="en-US" altLang="zh-TW" dirty="0"/>
              <a:t>David Blake, director of the Pensions Institute at Cass Business School in London who helped JPMorgan develop </a:t>
            </a:r>
            <a:r>
              <a:rPr lang="en-US" altLang="zh-TW" dirty="0" err="1"/>
              <a:t>LifeMetrics</a:t>
            </a:r>
            <a:r>
              <a:rPr lang="en-US" altLang="zh-TW" dirty="0"/>
              <a:t>. “We want this market to get started.” a platform, dubbed </a:t>
            </a:r>
            <a:r>
              <a:rPr lang="en-US" altLang="zh-TW" dirty="0" err="1"/>
              <a:t>LifeMetrics</a:t>
            </a:r>
            <a:r>
              <a:rPr lang="en-US" altLang="zh-TW" dirty="0"/>
              <a:t>, that has three components — the longevity index, different forecasting models that can be used to adapt to the population of a particular pension fund and hedging tools including derivatives and structured products. JPMorgan plans to expand it to other European countries and Canada. </a:t>
            </a:r>
          </a:p>
          <a:p>
            <a:pPr eaLnBrk="1" hangingPunct="1"/>
            <a:endParaRPr lang="en-US" altLang="zh-TW" dirty="0"/>
          </a:p>
          <a:p>
            <a:pPr eaLnBrk="1" hangingPunct="1"/>
            <a:r>
              <a:rPr lang="en-US" altLang="zh-TW" dirty="0"/>
              <a:t>Mr. Blake has been lobbying the U.K. government to issue longevity bonds to seed a capital market in longevity derivatives. The idea is similar to inflation-linked bonds, but following a longevity index. Payments would therefore rise as longevity increases, Mr. Blake said. </a:t>
            </a:r>
          </a:p>
          <a:p>
            <a:pPr eaLnBrk="1" hangingPunct="1"/>
            <a:endParaRPr lang="en-US" altLang="zh-TW" dirty="0"/>
          </a:p>
          <a:p>
            <a:pPr eaLnBrk="1" hangingPunct="1"/>
            <a:r>
              <a:rPr lang="en-US" altLang="zh-TW" dirty="0"/>
              <a:t>“Government-issued longevity bonds would help to set the risk-free term structure for longevity risks,” he said. “The government already does this in the inflation risk market as well as the fixed-income market.” </a:t>
            </a:r>
          </a:p>
          <a:p>
            <a:pPr eaLnBrk="1" hangingPunct="1"/>
            <a:endParaRPr lang="en-US" altLang="zh-TW" dirty="0"/>
          </a:p>
          <a:p>
            <a:pPr eaLnBrk="1" hangingPunct="1"/>
            <a:r>
              <a:rPr lang="en-US" altLang="zh-TW" b="1" dirty="0"/>
              <a:t>Reinsurance</a:t>
            </a:r>
            <a:r>
              <a:rPr lang="en-US" altLang="zh-TW" dirty="0"/>
              <a:t/>
            </a:r>
            <a:br>
              <a:rPr lang="en-US" altLang="zh-TW" dirty="0"/>
            </a:br>
            <a:r>
              <a:rPr lang="en-US" altLang="zh-TW" dirty="0" err="1"/>
              <a:t>Reinsurance</a:t>
            </a:r>
            <a:r>
              <a:rPr lang="en-US" altLang="zh-TW" dirty="0"/>
              <a:t> is essentially insurance for insurance companies. It is a way for primary insurers to protect against unforeseen or extraordinary losses. Reinsurance also serves to limit liability on specific risks, to increase individual insurers’ capacity to write business and to help insurers stabilize their business in the face of the wide swings in profit and loss margins that are inherent in the insurance business.</a:t>
            </a:r>
          </a:p>
          <a:p>
            <a:pPr eaLnBrk="1" hangingPunct="1"/>
            <a:r>
              <a:rPr lang="en-US" altLang="zh-TW" dirty="0"/>
              <a:t/>
            </a:r>
            <a:br>
              <a:rPr lang="en-US" altLang="zh-TW" dirty="0"/>
            </a:br>
            <a:r>
              <a:rPr lang="en-US" altLang="zh-TW" dirty="0"/>
              <a:t>Reinsurance is an international business. According to the Reinsurance Association of America, 53.1 percent of the reinsurance purchased by U.S insurance companies was written by foreign reinsurance companies in 2006. If the domicile of the reinsurance company's parent is taken into account, foreign (or foreign-owned) reinsurance companies accounted for 84.5 percent of the market. This is because many U.S. reinsurance companies are owned by foreign firms.</a:t>
            </a:r>
          </a:p>
        </p:txBody>
      </p:sp>
    </p:spTree>
    <p:extLst>
      <p:ext uri="{BB962C8B-B14F-4D97-AF65-F5344CB8AC3E}">
        <p14:creationId xmlns:p14="http://schemas.microsoft.com/office/powerpoint/2010/main" val="15399585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Source: Swiss Re https://www.swissre.com/media/news-releases/nr-20191219-global-catastrophes-estimate.html </a:t>
            </a:r>
          </a:p>
          <a:p>
            <a:r>
              <a:rPr lang="en-US" dirty="0" smtClean="0"/>
              <a:t>https://www.swissre.com/media/news-releases/2018/nr20180410_sigma_global_insured_loses_highest_ever.html</a:t>
            </a:r>
          </a:p>
          <a:p>
            <a:endParaRPr lang="en-US" dirty="0" smtClean="0"/>
          </a:p>
          <a:p>
            <a:r>
              <a:rPr lang="en-US" sz="1200" b="0" i="0" kern="1200" dirty="0" smtClean="0">
                <a:solidFill>
                  <a:schemeClr val="tx1"/>
                </a:solidFill>
                <a:effectLst/>
                <a:latin typeface="+mn-lt"/>
                <a:ea typeface="+mn-ea"/>
                <a:cs typeface="+mn-cs"/>
              </a:rPr>
              <a:t>Total global economic losses from natural disasters and man-made catastrophes were USD 337 billion in 2017</a:t>
            </a:r>
          </a:p>
          <a:p>
            <a:r>
              <a:rPr lang="en-US" sz="1200" b="0" i="0" kern="1200" dirty="0" smtClean="0">
                <a:solidFill>
                  <a:schemeClr val="tx1"/>
                </a:solidFill>
                <a:effectLst/>
                <a:latin typeface="+mn-lt"/>
                <a:ea typeface="+mn-ea"/>
                <a:cs typeface="+mn-cs"/>
              </a:rPr>
              <a:t>Global insured losses from disaster events in 2017 were USD 144 billion, the highest ever on </a:t>
            </a:r>
            <a:r>
              <a:rPr lang="en-US" sz="1200" b="0" i="1" kern="1200" dirty="0" smtClean="0">
                <a:solidFill>
                  <a:schemeClr val="tx1"/>
                </a:solidFill>
                <a:effectLst/>
                <a:latin typeface="+mn-lt"/>
                <a:ea typeface="+mn-ea"/>
                <a:cs typeface="+mn-cs"/>
              </a:rPr>
              <a:t>sigma</a:t>
            </a:r>
            <a:r>
              <a:rPr lang="en-US" sz="1200" b="0" i="0" kern="1200" dirty="0" smtClean="0">
                <a:solidFill>
                  <a:schemeClr val="tx1"/>
                </a:solidFill>
                <a:effectLst/>
                <a:latin typeface="+mn-lt"/>
                <a:ea typeface="+mn-ea"/>
                <a:cs typeface="+mn-cs"/>
              </a:rPr>
              <a:t> records</a:t>
            </a:r>
          </a:p>
          <a:p>
            <a:r>
              <a:rPr lang="en-US" sz="1200" b="0" i="0" kern="1200" dirty="0" smtClean="0">
                <a:solidFill>
                  <a:schemeClr val="tx1"/>
                </a:solidFill>
                <a:effectLst/>
                <a:latin typeface="+mn-lt"/>
                <a:ea typeface="+mn-ea"/>
                <a:cs typeface="+mn-cs"/>
              </a:rPr>
              <a:t>Hurricanes Harvey, Irma and Maria resulted in combined insured losses of USD 92 billion, equal to 0.5% of US GDP</a:t>
            </a:r>
          </a:p>
          <a:p>
            <a:r>
              <a:rPr lang="en-US" sz="1200" b="0" i="0" kern="1200" dirty="0" smtClean="0">
                <a:solidFill>
                  <a:schemeClr val="tx1"/>
                </a:solidFill>
                <a:effectLst/>
                <a:latin typeface="+mn-lt"/>
                <a:ea typeface="+mn-ea"/>
                <a:cs typeface="+mn-cs"/>
              </a:rPr>
              <a:t>Insured losses from all wildfires in the world </a:t>
            </a:r>
            <a:r>
              <a:rPr lang="en-US" sz="1200" b="0" i="0" kern="1200" dirty="0" err="1" smtClean="0">
                <a:solidFill>
                  <a:schemeClr val="tx1"/>
                </a:solidFill>
                <a:effectLst/>
                <a:latin typeface="+mn-lt"/>
                <a:ea typeface="+mn-ea"/>
                <a:cs typeface="+mn-cs"/>
              </a:rPr>
              <a:t>totalled</a:t>
            </a:r>
            <a:r>
              <a:rPr lang="en-US" sz="1200" b="0" i="0" kern="1200" dirty="0" smtClean="0">
                <a:solidFill>
                  <a:schemeClr val="tx1"/>
                </a:solidFill>
                <a:effectLst/>
                <a:latin typeface="+mn-lt"/>
                <a:ea typeface="+mn-ea"/>
                <a:cs typeface="+mn-cs"/>
              </a:rPr>
              <a:t> USD 14 billion in 2017, the highest ever in a single year</a:t>
            </a:r>
          </a:p>
          <a:p>
            <a:r>
              <a:rPr lang="en-US" sz="1200" b="0" i="0" kern="1200" dirty="0" smtClean="0">
                <a:solidFill>
                  <a:schemeClr val="tx1"/>
                </a:solidFill>
                <a:effectLst/>
                <a:latin typeface="+mn-lt"/>
                <a:ea typeface="+mn-ea"/>
                <a:cs typeface="+mn-cs"/>
              </a:rPr>
              <a:t>More than 11 000 people died or went missing in disaster events in 2017</a:t>
            </a:r>
          </a:p>
          <a:p>
            <a:endParaRPr lang="en-US" dirty="0"/>
          </a:p>
        </p:txBody>
      </p:sp>
      <p:sp>
        <p:nvSpPr>
          <p:cNvPr id="4" name="Slide Number Placeholder 3"/>
          <p:cNvSpPr>
            <a:spLocks noGrp="1"/>
          </p:cNvSpPr>
          <p:nvPr>
            <p:ph type="sldNum" sz="quarter" idx="10"/>
          </p:nvPr>
        </p:nvSpPr>
        <p:spPr/>
        <p:txBody>
          <a:bodyPr/>
          <a:lstStyle/>
          <a:p>
            <a:fld id="{2EFF1119-CEE4-4AAE-AB25-9004170B8831}" type="slidenum">
              <a:rPr lang="zh-TW" altLang="en-US" smtClean="0"/>
              <a:pPr/>
              <a:t>29</a:t>
            </a:fld>
            <a:endParaRPr lang="en-US" altLang="zh-TW" dirty="0"/>
          </a:p>
        </p:txBody>
      </p:sp>
    </p:spTree>
    <p:extLst>
      <p:ext uri="{BB962C8B-B14F-4D97-AF65-F5344CB8AC3E}">
        <p14:creationId xmlns:p14="http://schemas.microsoft.com/office/powerpoint/2010/main" val="41029345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7"/>
          <p:cNvSpPr>
            <a:spLocks noGrp="1" noChangeArrowheads="1"/>
          </p:cNvSpPr>
          <p:nvPr>
            <p:ph type="sldNum" sz="quarter" idx="5"/>
          </p:nvPr>
        </p:nvSpPr>
        <p:spPr>
          <a:noFill/>
        </p:spPr>
        <p:txBody>
          <a:bodyPr/>
          <a:lstStyle/>
          <a:p>
            <a:fld id="{76A52F3B-1439-427A-A431-A3974CD142F4}" type="slidenum">
              <a:rPr lang="zh-TW" altLang="en-US"/>
              <a:pPr/>
              <a:t>6</a:t>
            </a:fld>
            <a:endParaRPr lang="en-US" altLang="zh-TW"/>
          </a:p>
        </p:txBody>
      </p:sp>
      <p:sp>
        <p:nvSpPr>
          <p:cNvPr id="177155" name="Rectangle 2"/>
          <p:cNvSpPr>
            <a:spLocks noGrp="1" noRot="1" noChangeAspect="1" noChangeArrowheads="1" noTextEdit="1"/>
          </p:cNvSpPr>
          <p:nvPr>
            <p:ph type="sldImg"/>
          </p:nvPr>
        </p:nvSpPr>
        <p:spPr>
          <a:xfrm>
            <a:off x="2735263" y="527050"/>
            <a:ext cx="3851275" cy="2889250"/>
          </a:xfrm>
          <a:ln/>
        </p:spPr>
      </p:sp>
      <p:sp>
        <p:nvSpPr>
          <p:cNvPr id="177156" name="Rectangle 3"/>
          <p:cNvSpPr>
            <a:spLocks noGrp="1" noChangeArrowheads="1"/>
          </p:cNvSpPr>
          <p:nvPr>
            <p:ph type="body" idx="1"/>
          </p:nvPr>
        </p:nvSpPr>
        <p:spPr>
          <a:noFill/>
          <a:ln/>
        </p:spPr>
        <p:txBody>
          <a:bodyPr/>
          <a:lstStyle/>
          <a:p>
            <a:pPr marL="171450" indent="-171450" eaLnBrk="1" hangingPunct="1">
              <a:buFont typeface="Arial" pitchFamily="34" charset="0"/>
              <a:buChar char="•"/>
            </a:pPr>
            <a:r>
              <a:rPr lang="en-US" altLang="zh-TW" sz="1200" dirty="0">
                <a:latin typeface="+mn-lt"/>
              </a:rPr>
              <a:t>Insurance companies assume the risk of their clients in return for a fee, called the premium</a:t>
            </a:r>
          </a:p>
          <a:p>
            <a:pPr marL="171450" indent="-171450" eaLnBrk="1" hangingPunct="1">
              <a:buFont typeface="Arial" pitchFamily="34" charset="0"/>
              <a:buChar char="•"/>
            </a:pPr>
            <a:r>
              <a:rPr lang="en-US" altLang="zh-TW" sz="1200" dirty="0">
                <a:latin typeface="+mn-lt"/>
              </a:rPr>
              <a:t>Primary function is to compensate individuals and corporations (policyholders) if a pre-specified adverse event occurs </a:t>
            </a:r>
          </a:p>
          <a:p>
            <a:pPr marL="171450" indent="-171450" eaLnBrk="1" hangingPunct="1">
              <a:buFont typeface="Arial" pitchFamily="34" charset="0"/>
              <a:buChar char="•"/>
            </a:pPr>
            <a:r>
              <a:rPr lang="en-US" altLang="zh-TW" sz="1200" dirty="0">
                <a:latin typeface="+mn-lt"/>
              </a:rPr>
              <a:t>Most people purchase insurance because they are risk-averse</a:t>
            </a:r>
            <a:r>
              <a:rPr lang="en-US" altLang="zh-TW" sz="1200" baseline="0" dirty="0">
                <a:latin typeface="+mn-lt"/>
              </a:rPr>
              <a:t> - </a:t>
            </a:r>
            <a:r>
              <a:rPr lang="en-US" altLang="zh-TW" sz="1200" dirty="0">
                <a:latin typeface="+mn-lt"/>
              </a:rPr>
              <a:t>they would rather pay a certainty equivalent (the premium) than accept a gamble</a:t>
            </a:r>
          </a:p>
          <a:p>
            <a:pPr eaLnBrk="1" hangingPunct="1"/>
            <a:endParaRPr lang="en-US" altLang="zh-TW" sz="1200" dirty="0">
              <a:latin typeface="+mn-lt"/>
            </a:endParaRPr>
          </a:p>
          <a:p>
            <a:pPr eaLnBrk="1" hangingPunct="1"/>
            <a:r>
              <a:rPr lang="zh-TW" altLang="zh-TW" sz="1200" dirty="0">
                <a:latin typeface="+mn-lt"/>
              </a:rPr>
              <a:t>How much risk a contract actually transfers proved to be at the heart of the controversy.</a:t>
            </a:r>
          </a:p>
          <a:p>
            <a:pPr eaLnBrk="1" hangingPunct="1"/>
            <a:r>
              <a:rPr lang="zh-TW" altLang="zh-TW" sz="1200" dirty="0">
                <a:latin typeface="+mn-lt"/>
              </a:rPr>
              <a:t>This issue arose most clearly in reinsurance, where the use of </a:t>
            </a:r>
            <a:r>
              <a:rPr lang="zh-TW" altLang="zh-TW" sz="1200" dirty="0">
                <a:latin typeface="+mn-lt"/>
                <a:hlinkClick r:id="rId3" tooltip="Financial reinsurance"/>
              </a:rPr>
              <a:t>Financial Reinsurance</a:t>
            </a:r>
            <a:r>
              <a:rPr lang="zh-TW" altLang="zh-TW" sz="1200" dirty="0">
                <a:latin typeface="+mn-lt"/>
              </a:rPr>
              <a:t> to reengineer insurer balance sheets under </a:t>
            </a:r>
            <a:r>
              <a:rPr lang="zh-TW" altLang="zh-TW" sz="1200" dirty="0">
                <a:latin typeface="+mn-lt"/>
                <a:hlinkClick r:id="rId4" tooltip="US GAAP"/>
              </a:rPr>
              <a:t>US GAAP</a:t>
            </a:r>
            <a:r>
              <a:rPr lang="zh-TW" altLang="zh-TW" sz="1200" dirty="0">
                <a:latin typeface="+mn-lt"/>
              </a:rPr>
              <a:t> became fashionable during the 1980's. The accounting profession raised serious concerns about the use of reinsurance in which little if any actual risk was transferred, and went on to address the issue in FAS 113, cited above. While on tis face, FAS 113 is limited to accounting for reinsurance transactions, the guidance it contains is generally conceded to be equally applicable to US GAAP accounting for insurance transactions executed by commercial enterprises</a:t>
            </a:r>
            <a:r>
              <a:rPr lang="en-US" altLang="zh-TW" sz="1200" dirty="0">
                <a:latin typeface="+mn-lt"/>
              </a:rPr>
              <a:t> </a:t>
            </a:r>
          </a:p>
        </p:txBody>
      </p:sp>
    </p:spTree>
    <p:extLst>
      <p:ext uri="{BB962C8B-B14F-4D97-AF65-F5344CB8AC3E}">
        <p14:creationId xmlns:p14="http://schemas.microsoft.com/office/powerpoint/2010/main" val="33561288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Source: S&amp;P Global reinsurance Report 2020</a:t>
            </a:r>
            <a:endParaRPr lang="en-US" dirty="0"/>
          </a:p>
        </p:txBody>
      </p:sp>
      <p:sp>
        <p:nvSpPr>
          <p:cNvPr id="4" name="Slide Number Placeholder 3"/>
          <p:cNvSpPr>
            <a:spLocks noGrp="1"/>
          </p:cNvSpPr>
          <p:nvPr>
            <p:ph type="sldNum" sz="quarter" idx="10"/>
          </p:nvPr>
        </p:nvSpPr>
        <p:spPr/>
        <p:txBody>
          <a:bodyPr/>
          <a:lstStyle/>
          <a:p>
            <a:fld id="{1AD5C897-8C3A-43E8-AA9E-3018337F523D}" type="slidenum">
              <a:rPr lang="en-US" smtClean="0"/>
              <a:t>31</a:t>
            </a:fld>
            <a:endParaRPr lang="en-US"/>
          </a:p>
        </p:txBody>
      </p:sp>
    </p:spTree>
    <p:extLst>
      <p:ext uri="{BB962C8B-B14F-4D97-AF65-F5344CB8AC3E}">
        <p14:creationId xmlns:p14="http://schemas.microsoft.com/office/powerpoint/2010/main" val="14042779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Bloomberg 27 Feb 19 https://www.bloomberg.com/news/articles/2019-02-26/first-terror-bond-sale-opens-new-high-yield-catastrophe-market</a:t>
            </a:r>
          </a:p>
          <a:p>
            <a:endParaRPr lang="en-US" dirty="0"/>
          </a:p>
        </p:txBody>
      </p:sp>
      <p:sp>
        <p:nvSpPr>
          <p:cNvPr id="4" name="Slide Number Placeholder 3"/>
          <p:cNvSpPr>
            <a:spLocks noGrp="1"/>
          </p:cNvSpPr>
          <p:nvPr>
            <p:ph type="sldNum" sz="quarter" idx="10"/>
          </p:nvPr>
        </p:nvSpPr>
        <p:spPr/>
        <p:txBody>
          <a:bodyPr/>
          <a:lstStyle/>
          <a:p>
            <a:fld id="{44240F56-3484-4C35-BD4B-F83EE6F9FD89}" type="slidenum">
              <a:rPr lang="en-US" smtClean="0"/>
              <a:t>32</a:t>
            </a:fld>
            <a:endParaRPr lang="en-US"/>
          </a:p>
        </p:txBody>
      </p:sp>
    </p:spTree>
    <p:extLst>
      <p:ext uri="{BB962C8B-B14F-4D97-AF65-F5344CB8AC3E}">
        <p14:creationId xmlns:p14="http://schemas.microsoft.com/office/powerpoint/2010/main" val="27924206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Source: IA annual</a:t>
            </a:r>
            <a:r>
              <a:rPr lang="en-US" baseline="0" dirty="0" smtClean="0"/>
              <a:t> report 2019-2020 https://www.ia.org.hk/en/infocenter/files/IA_Annual_Report_2019_20_Eng.pdf</a:t>
            </a:r>
          </a:p>
          <a:p>
            <a:endParaRPr lang="en-US" dirty="0"/>
          </a:p>
        </p:txBody>
      </p:sp>
      <p:sp>
        <p:nvSpPr>
          <p:cNvPr id="4" name="Slide Number Placeholder 3"/>
          <p:cNvSpPr>
            <a:spLocks noGrp="1"/>
          </p:cNvSpPr>
          <p:nvPr>
            <p:ph type="sldNum" sz="quarter" idx="10"/>
          </p:nvPr>
        </p:nvSpPr>
        <p:spPr/>
        <p:txBody>
          <a:bodyPr/>
          <a:lstStyle/>
          <a:p>
            <a:fld id="{2EFF1119-CEE4-4AAE-AB25-9004170B8831}" type="slidenum">
              <a:rPr lang="zh-TW" altLang="en-US" smtClean="0"/>
              <a:pPr/>
              <a:t>35</a:t>
            </a:fld>
            <a:endParaRPr lang="en-US" altLang="zh-TW" dirty="0"/>
          </a:p>
        </p:txBody>
      </p:sp>
    </p:spTree>
    <p:extLst>
      <p:ext uri="{BB962C8B-B14F-4D97-AF65-F5344CB8AC3E}">
        <p14:creationId xmlns:p14="http://schemas.microsoft.com/office/powerpoint/2010/main" val="295269979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35263" y="527050"/>
            <a:ext cx="3851275" cy="2889250"/>
          </a:xfrm>
        </p:spPr>
      </p:sp>
      <p:sp>
        <p:nvSpPr>
          <p:cNvPr id="3" name="Notes Placeholder 2"/>
          <p:cNvSpPr>
            <a:spLocks noGrp="1"/>
          </p:cNvSpPr>
          <p:nvPr>
            <p:ph type="body" idx="1"/>
          </p:nvPr>
        </p:nvSpPr>
        <p:spPr/>
        <p:txBody>
          <a:bodyPr>
            <a:normAutofit/>
          </a:bodyPr>
          <a:lstStyle/>
          <a:p>
            <a:r>
              <a:rPr lang="en-US" altLang="zh-TW" dirty="0"/>
              <a:t>Source:  http://www.oci.gov.hk/download/sp_20140918.pdf </a:t>
            </a:r>
            <a:endParaRPr lang="zh-TW" altLang="en-US" dirty="0"/>
          </a:p>
        </p:txBody>
      </p:sp>
      <p:sp>
        <p:nvSpPr>
          <p:cNvPr id="4" name="Slide Number Placeholder 3"/>
          <p:cNvSpPr>
            <a:spLocks noGrp="1"/>
          </p:cNvSpPr>
          <p:nvPr>
            <p:ph type="sldNum" sz="quarter" idx="10"/>
          </p:nvPr>
        </p:nvSpPr>
        <p:spPr/>
        <p:txBody>
          <a:bodyPr/>
          <a:lstStyle/>
          <a:p>
            <a:fld id="{2EFF1119-CEE4-4AAE-AB25-9004170B8831}" type="slidenum">
              <a:rPr lang="zh-TW" altLang="en-US" smtClean="0"/>
              <a:pPr/>
              <a:t>36</a:t>
            </a:fld>
            <a:endParaRPr lang="en-US" altLang="zh-TW" dirty="0"/>
          </a:p>
        </p:txBody>
      </p:sp>
    </p:spTree>
    <p:extLst>
      <p:ext uri="{BB962C8B-B14F-4D97-AF65-F5344CB8AC3E}">
        <p14:creationId xmlns:p14="http://schemas.microsoft.com/office/powerpoint/2010/main" val="192203823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35263" y="527050"/>
            <a:ext cx="3851275" cy="2889250"/>
          </a:xfrm>
        </p:spPr>
      </p:sp>
      <p:sp>
        <p:nvSpPr>
          <p:cNvPr id="3" name="Notes Placeholder 2"/>
          <p:cNvSpPr>
            <a:spLocks noGrp="1"/>
          </p:cNvSpPr>
          <p:nvPr>
            <p:ph type="body" idx="1"/>
          </p:nvPr>
        </p:nvSpPr>
        <p:spPr/>
        <p:txBody>
          <a:bodyPr>
            <a:normAutofit/>
          </a:bodyPr>
          <a:lstStyle/>
          <a:p>
            <a:r>
              <a:rPr lang="en-US" altLang="zh-TW" dirty="0"/>
              <a:t>Source:  http://www.info.gov.hk/gia/general/201512/28/P201512280307.htm</a:t>
            </a:r>
          </a:p>
          <a:p>
            <a:endParaRPr lang="zh-TW" altLang="en-US" dirty="0"/>
          </a:p>
        </p:txBody>
      </p:sp>
      <p:sp>
        <p:nvSpPr>
          <p:cNvPr id="4" name="Slide Number Placeholder 3"/>
          <p:cNvSpPr>
            <a:spLocks noGrp="1"/>
          </p:cNvSpPr>
          <p:nvPr>
            <p:ph type="sldNum" sz="quarter" idx="10"/>
          </p:nvPr>
        </p:nvSpPr>
        <p:spPr/>
        <p:txBody>
          <a:bodyPr/>
          <a:lstStyle/>
          <a:p>
            <a:fld id="{2EFF1119-CEE4-4AAE-AB25-9004170B8831}" type="slidenum">
              <a:rPr lang="zh-TW" altLang="en-US" smtClean="0"/>
              <a:pPr/>
              <a:t>37</a:t>
            </a:fld>
            <a:endParaRPr lang="en-US" altLang="zh-TW" dirty="0"/>
          </a:p>
        </p:txBody>
      </p:sp>
    </p:spTree>
    <p:extLst>
      <p:ext uri="{BB962C8B-B14F-4D97-AF65-F5344CB8AC3E}">
        <p14:creationId xmlns:p14="http://schemas.microsoft.com/office/powerpoint/2010/main" val="227427101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35263" y="527050"/>
            <a:ext cx="3851275" cy="2889250"/>
          </a:xfrm>
        </p:spPr>
      </p:sp>
      <p:sp>
        <p:nvSpPr>
          <p:cNvPr id="3" name="Notes Placeholder 2"/>
          <p:cNvSpPr>
            <a:spLocks noGrp="1"/>
          </p:cNvSpPr>
          <p:nvPr>
            <p:ph type="body" idx="1"/>
          </p:nvPr>
        </p:nvSpPr>
        <p:spPr/>
        <p:txBody>
          <a:bodyPr>
            <a:normAutofit/>
          </a:bodyPr>
          <a:lstStyle/>
          <a:p>
            <a:endParaRPr lang="zh-TW" altLang="en-US" dirty="0"/>
          </a:p>
        </p:txBody>
      </p:sp>
      <p:sp>
        <p:nvSpPr>
          <p:cNvPr id="4" name="Slide Number Placeholder 3"/>
          <p:cNvSpPr>
            <a:spLocks noGrp="1"/>
          </p:cNvSpPr>
          <p:nvPr>
            <p:ph type="sldNum" sz="quarter" idx="10"/>
          </p:nvPr>
        </p:nvSpPr>
        <p:spPr/>
        <p:txBody>
          <a:bodyPr/>
          <a:lstStyle/>
          <a:p>
            <a:fld id="{2EFF1119-CEE4-4AAE-AB25-9004170B8831}" type="slidenum">
              <a:rPr lang="zh-TW" altLang="en-US" smtClean="0"/>
              <a:pPr/>
              <a:t>44</a:t>
            </a:fld>
            <a:endParaRPr lang="en-US" altLang="zh-TW" dirty="0"/>
          </a:p>
        </p:txBody>
      </p:sp>
    </p:spTree>
    <p:extLst>
      <p:ext uri="{BB962C8B-B14F-4D97-AF65-F5344CB8AC3E}">
        <p14:creationId xmlns:p14="http://schemas.microsoft.com/office/powerpoint/2010/main" val="373886756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35263" y="527050"/>
            <a:ext cx="3851275" cy="2889250"/>
          </a:xfrm>
        </p:spPr>
      </p:sp>
      <p:sp>
        <p:nvSpPr>
          <p:cNvPr id="3" name="Notes Placeholder 2"/>
          <p:cNvSpPr>
            <a:spLocks noGrp="1"/>
          </p:cNvSpPr>
          <p:nvPr>
            <p:ph type="body" idx="1"/>
          </p:nvPr>
        </p:nvSpPr>
        <p:spPr/>
        <p:txBody>
          <a:bodyPr>
            <a:normAutofit fontScale="55000" lnSpcReduction="20000"/>
          </a:bodyPr>
          <a:lstStyle/>
          <a:p>
            <a:r>
              <a:rPr lang="en-US" altLang="zh-TW" b="1" dirty="0"/>
              <a:t>Source: ICI </a:t>
            </a:r>
            <a:r>
              <a:rPr lang="en-US" altLang="zh-TW" b="1" dirty="0" err="1"/>
              <a:t>Factbook</a:t>
            </a:r>
            <a:r>
              <a:rPr lang="en-US" altLang="zh-TW" b="1" dirty="0"/>
              <a:t> 2019 Retirement Resource Pyramid </a:t>
            </a:r>
          </a:p>
          <a:p>
            <a:r>
              <a:rPr lang="en-US" altLang="zh-TW" dirty="0"/>
              <a:t>The retirement resource pyramid has five layers, which draw from government programs, compensation deferred until retirement, and other savings and assets (Figure 7.1):</a:t>
            </a:r>
          </a:p>
          <a:p>
            <a:r>
              <a:rPr lang="en-US" altLang="zh-TW" dirty="0"/>
              <a:t>Social Security</a:t>
            </a:r>
          </a:p>
          <a:p>
            <a:r>
              <a:rPr lang="en-US" altLang="zh-TW" dirty="0"/>
              <a:t>homeownership</a:t>
            </a:r>
          </a:p>
          <a:p>
            <a:r>
              <a:rPr lang="en-US" altLang="zh-TW" dirty="0"/>
              <a:t>employer-sponsored retirement plans (private-sector and government employer plans, including both defined benefit [DB] and defined contribution [DC] plans)</a:t>
            </a:r>
          </a:p>
          <a:p>
            <a:r>
              <a:rPr lang="en-US" altLang="zh-TW" dirty="0"/>
              <a:t>individual retirement accounts (IRAs), including rollovers</a:t>
            </a:r>
          </a:p>
          <a:p>
            <a:r>
              <a:rPr lang="en-US" altLang="zh-TW" dirty="0"/>
              <a:t>other assets</a:t>
            </a:r>
          </a:p>
          <a:p>
            <a:r>
              <a:rPr lang="en-US" altLang="zh-TW" dirty="0"/>
              <a:t>While the importance of each layer differs by household, together they have enabled recent generations of retirees, on average, to maintain their standard of living in retirement.</a:t>
            </a:r>
          </a:p>
          <a:p>
            <a:r>
              <a:rPr lang="en-US" altLang="zh-TW" dirty="0"/>
              <a:t>The construction of each household’s pyramid varies with age and income. Younger households are more likely to save primarily for reasons other than retirement, such as a home purchase, family needs, or education (Figure 7.2). By contrast, older households are more likely to save primarily for retirement, as many already have reached their other savings goals. The tendency of younger workers to focus less on saving for retirement is consistent with economic models of life-cycle consumption predicting that most workers delay saving for retirement until later in their careers. Lower-income households also focus less on saving for retirement, reflecting the fact that Social Security benefits replace a higher share of pre-retirement earnings for workers with lower lifetime earnings.</a:t>
            </a:r>
          </a:p>
          <a:p>
            <a:r>
              <a:rPr lang="en-US" altLang="zh-TW" b="1" dirty="0"/>
              <a:t>Social Security</a:t>
            </a:r>
            <a:r>
              <a:rPr lang="en-US" altLang="zh-TW" dirty="0"/>
              <a:t>, the base of the U.S. retirement resource pyramid, is the largest component of retiree income and the primary source of income for lower-income retirees. </a:t>
            </a:r>
            <a:r>
              <a:rPr lang="en-US" altLang="zh-TW" b="1" dirty="0"/>
              <a:t>Social Security benefits are funded through </a:t>
            </a:r>
            <a:r>
              <a:rPr lang="en-US" altLang="zh-TW" dirty="0"/>
              <a:t>a </a:t>
            </a:r>
            <a:r>
              <a:rPr lang="en-US" altLang="zh-TW" b="1" dirty="0"/>
              <a:t>payroll tax equal to 12.4 percent of earnings of covered workers </a:t>
            </a:r>
            <a:r>
              <a:rPr lang="en-US" altLang="zh-TW" dirty="0"/>
              <a:t>(</a:t>
            </a:r>
            <a:r>
              <a:rPr lang="en-US" altLang="zh-TW" b="1" dirty="0"/>
              <a:t>6.2 percent paid by employees and 6.2 percent paid by employers</a:t>
            </a:r>
            <a:r>
              <a:rPr lang="en-US" altLang="zh-TW" dirty="0"/>
              <a:t>) up to </a:t>
            </a:r>
            <a:r>
              <a:rPr lang="en-US" altLang="zh-TW" b="1" dirty="0"/>
              <a:t>a maximum taxable earnings amount ($117,000 in 2014</a:t>
            </a:r>
            <a:r>
              <a:rPr lang="en-US" altLang="zh-TW" dirty="0"/>
              <a:t>). The benefit formula is highly progressive, with benefits representing a much higher percentage of earnings for workers with lower lifetime earnings. By design, Social Security is the primary means of support for retirees with low lifetime earnings and a substantial source of income for all retired workers. For individuals born in the 1950s, the Congressional Budget Office (CBO) projects that mean first-year Social Security benefits will replace 85 percent of average inflation-indexed lifetime earnings for the bottom 20 percent of retired workers ranked by lifetime household earnings (Figure 7.3). The mean replacement rate drops to 64 percent for the second quintile of households, and then declines more slowly as lifetime household earnings increase. For even the top 20 percent of lifetime earners, Social Security benefits are projected to replace a considerable portion (34 percent) of earnings. </a:t>
            </a:r>
          </a:p>
          <a:p>
            <a:r>
              <a:rPr lang="en-US" altLang="zh-TW" dirty="0"/>
              <a:t>For many near-retiree households, homeownership is the second most important retirement resource after Social Security. Older households are more likely to own their homes; more likely to own their homes without mortgage debt; and, if they still have mortgages, more likely to have small mortgages relative to the value of their homes. Retired households typically access this resource simply by living in their homes rent-free.</a:t>
            </a:r>
          </a:p>
          <a:p>
            <a:r>
              <a:rPr lang="en-US" altLang="zh-TW" dirty="0"/>
              <a:t>Employer-sponsored retirement plans and IRAs, which complement Social Security benefits and are important resources for households regardless of income or wealth, increase in importance for households for whom Social Security replaces a smaller share of earnings</a:t>
            </a:r>
            <a:r>
              <a:rPr lang="en-US" altLang="zh-TW" b="1" dirty="0"/>
              <a:t>. In 2013, about eight out of 10 near-retiree households had accrued benefits in employer-sponsored retirement plans</a:t>
            </a:r>
            <a:r>
              <a:rPr lang="en-US" altLang="zh-TW" dirty="0"/>
              <a:t>—DB and DC plans sponsored by private-sector and government employers—</a:t>
            </a:r>
            <a:r>
              <a:rPr lang="en-US" altLang="zh-TW" baseline="0" dirty="0"/>
              <a:t> </a:t>
            </a:r>
            <a:r>
              <a:rPr lang="en-US" altLang="zh-TW" b="1" dirty="0"/>
              <a:t>or IRAs </a:t>
            </a:r>
          </a:p>
          <a:p>
            <a:endParaRPr lang="en-US" altLang="zh-TW" dirty="0"/>
          </a:p>
          <a:p>
            <a:endParaRPr lang="zh-TW" altLang="en-US" dirty="0"/>
          </a:p>
        </p:txBody>
      </p:sp>
      <p:sp>
        <p:nvSpPr>
          <p:cNvPr id="4" name="Slide Number Placeholder 3"/>
          <p:cNvSpPr>
            <a:spLocks noGrp="1"/>
          </p:cNvSpPr>
          <p:nvPr>
            <p:ph type="sldNum" sz="quarter" idx="10"/>
          </p:nvPr>
        </p:nvSpPr>
        <p:spPr/>
        <p:txBody>
          <a:bodyPr/>
          <a:lstStyle/>
          <a:p>
            <a:fld id="{2EFF1119-CEE4-4AAE-AB25-9004170B8831}" type="slidenum">
              <a:rPr lang="zh-TW" altLang="en-US" smtClean="0"/>
              <a:pPr/>
              <a:t>45</a:t>
            </a:fld>
            <a:endParaRPr lang="en-US" altLang="zh-TW" dirty="0"/>
          </a:p>
        </p:txBody>
      </p:sp>
    </p:spTree>
    <p:extLst>
      <p:ext uri="{BB962C8B-B14F-4D97-AF65-F5344CB8AC3E}">
        <p14:creationId xmlns:p14="http://schemas.microsoft.com/office/powerpoint/2010/main" val="384219713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2" name="Slide Image Placeholder 1"/>
          <p:cNvSpPr>
            <a:spLocks noGrp="1" noRot="1" noChangeAspect="1" noTextEdit="1"/>
          </p:cNvSpPr>
          <p:nvPr>
            <p:ph type="sldImg"/>
          </p:nvPr>
        </p:nvSpPr>
        <p:spPr>
          <a:xfrm>
            <a:off x="2735263" y="527050"/>
            <a:ext cx="3851275" cy="2889250"/>
          </a:xfrm>
          <a:ln/>
        </p:spPr>
      </p:sp>
      <p:sp>
        <p:nvSpPr>
          <p:cNvPr id="204803" name="Notes Placeholder 2"/>
          <p:cNvSpPr>
            <a:spLocks noGrp="1"/>
          </p:cNvSpPr>
          <p:nvPr>
            <p:ph type="body" idx="1"/>
          </p:nvPr>
        </p:nvSpPr>
        <p:spPr>
          <a:noFill/>
          <a:ln/>
        </p:spPr>
        <p:txBody>
          <a:bodyPr/>
          <a:lstStyle/>
          <a:p>
            <a:pPr eaLnBrk="1" hangingPunct="1"/>
            <a:r>
              <a:rPr lang="en-US" altLang="zh-TW" b="1" dirty="0"/>
              <a:t>Source: http://www2.iii.org/financial-services-fact-book/retirement-assets/retirement-funds-iras-and-401ks.html </a:t>
            </a:r>
          </a:p>
          <a:p>
            <a:pPr eaLnBrk="1" hangingPunct="1"/>
            <a:endParaRPr lang="en-US" altLang="zh-TW" dirty="0"/>
          </a:p>
          <a:p>
            <a:pPr eaLnBrk="1" hangingPunct="1"/>
            <a:r>
              <a:rPr lang="en-US" altLang="zh-TW" dirty="0"/>
              <a:t>68 percent of all U.S. households had retirement plans through work or individual retirement accounts (IRAs) in 2009.  </a:t>
            </a:r>
          </a:p>
          <a:p>
            <a:pPr eaLnBrk="1" hangingPunct="1"/>
            <a:r>
              <a:rPr lang="en-US" altLang="zh-TW" dirty="0"/>
              <a:t/>
            </a:r>
            <a:br>
              <a:rPr lang="en-US" altLang="zh-TW" dirty="0"/>
            </a:br>
            <a:r>
              <a:rPr lang="en-US" altLang="zh-TW" dirty="0"/>
              <a:t>In 2009 nearly two-thirds of retirement assets (64.8 percent) were in an employer-sponsored retirement plan (including government and private plans). About one-quarter (26.4 percent) of such assets were in individual retirement accounts and 8.8 percent were in annuities.</a:t>
            </a:r>
            <a:endParaRPr lang="zh-TW" altLang="en-US" dirty="0"/>
          </a:p>
        </p:txBody>
      </p:sp>
      <p:sp>
        <p:nvSpPr>
          <p:cNvPr id="204804" name="Slide Number Placeholder 3"/>
          <p:cNvSpPr>
            <a:spLocks noGrp="1"/>
          </p:cNvSpPr>
          <p:nvPr>
            <p:ph type="sldNum" sz="quarter" idx="5"/>
          </p:nvPr>
        </p:nvSpPr>
        <p:spPr>
          <a:noFill/>
        </p:spPr>
        <p:txBody>
          <a:bodyPr/>
          <a:lstStyle/>
          <a:p>
            <a:fld id="{507ACE93-8A6A-42B2-B910-D4AE8A30A960}" type="slidenum">
              <a:rPr lang="zh-TW" altLang="en-US"/>
              <a:pPr/>
              <a:t>47</a:t>
            </a:fld>
            <a:endParaRPr lang="en-US" altLang="zh-TW"/>
          </a:p>
        </p:txBody>
      </p:sp>
    </p:spTree>
    <p:extLst>
      <p:ext uri="{BB962C8B-B14F-4D97-AF65-F5344CB8AC3E}">
        <p14:creationId xmlns:p14="http://schemas.microsoft.com/office/powerpoint/2010/main" val="87588818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Rectangle 7"/>
          <p:cNvSpPr>
            <a:spLocks noGrp="1" noChangeArrowheads="1"/>
          </p:cNvSpPr>
          <p:nvPr>
            <p:ph type="sldNum" sz="quarter" idx="5"/>
          </p:nvPr>
        </p:nvSpPr>
        <p:spPr>
          <a:noFill/>
        </p:spPr>
        <p:txBody>
          <a:bodyPr/>
          <a:lstStyle/>
          <a:p>
            <a:fld id="{D1016479-77A9-4121-A063-FA947D22E52D}" type="slidenum">
              <a:rPr lang="zh-TW" altLang="en-US"/>
              <a:pPr/>
              <a:t>48</a:t>
            </a:fld>
            <a:endParaRPr lang="en-US" altLang="zh-TW"/>
          </a:p>
        </p:txBody>
      </p:sp>
      <p:sp>
        <p:nvSpPr>
          <p:cNvPr id="206851" name="Rectangle 2"/>
          <p:cNvSpPr>
            <a:spLocks noGrp="1" noRot="1" noChangeAspect="1" noChangeArrowheads="1" noTextEdit="1"/>
          </p:cNvSpPr>
          <p:nvPr>
            <p:ph type="sldImg"/>
          </p:nvPr>
        </p:nvSpPr>
        <p:spPr>
          <a:xfrm>
            <a:off x="2735263" y="527050"/>
            <a:ext cx="3851275" cy="2889250"/>
          </a:xfrm>
          <a:ln/>
        </p:spPr>
      </p:sp>
      <p:sp>
        <p:nvSpPr>
          <p:cNvPr id="206852" name="Rectangle 3"/>
          <p:cNvSpPr>
            <a:spLocks noGrp="1" noChangeArrowheads="1"/>
          </p:cNvSpPr>
          <p:nvPr>
            <p:ph type="body" idx="1"/>
          </p:nvPr>
        </p:nvSpPr>
        <p:spPr>
          <a:xfrm>
            <a:off x="1240943" y="3329720"/>
            <a:ext cx="6814517" cy="3154238"/>
          </a:xfrm>
          <a:noFill/>
          <a:ln/>
        </p:spPr>
        <p:txBody>
          <a:bodyPr/>
          <a:lstStyle/>
          <a:p>
            <a:pPr eaLnBrk="1" hangingPunct="1"/>
            <a:r>
              <a:rPr lang="en-US" altLang="zh-TW" b="1" dirty="0"/>
              <a:t>Types</a:t>
            </a:r>
            <a:r>
              <a:rPr lang="en-US" altLang="zh-TW" b="1" baseline="0" dirty="0"/>
              <a:t> of Retirement Plans</a:t>
            </a:r>
          </a:p>
          <a:p>
            <a:pPr eaLnBrk="1" hangingPunct="1"/>
            <a:r>
              <a:rPr lang="en-US" altLang="zh-TW" b="1" dirty="0"/>
              <a:t>(Source: http://www.iii.org/financial2/asset/assets/)</a:t>
            </a:r>
          </a:p>
          <a:p>
            <a:pPr eaLnBrk="1" hangingPunct="1"/>
            <a:endParaRPr lang="en-US" altLang="zh-TW" dirty="0"/>
          </a:p>
          <a:p>
            <a:pPr eaLnBrk="1" hangingPunct="1"/>
            <a:r>
              <a:rPr lang="en-US" altLang="zh-TW" dirty="0"/>
              <a:t>There are two basic types of pension funds: </a:t>
            </a:r>
            <a:r>
              <a:rPr lang="en-US" altLang="zh-TW" b="1" dirty="0"/>
              <a:t>Defined benefit and defined contribution plans</a:t>
            </a:r>
            <a:r>
              <a:rPr lang="en-US" altLang="zh-TW" dirty="0"/>
              <a:t>. </a:t>
            </a:r>
          </a:p>
          <a:p>
            <a:pPr eaLnBrk="1" hangingPunct="1"/>
            <a:endParaRPr lang="en-US" altLang="zh-TW" dirty="0"/>
          </a:p>
          <a:p>
            <a:pPr eaLnBrk="1" hangingPunct="1"/>
            <a:r>
              <a:rPr lang="en-US" altLang="zh-TW" dirty="0"/>
              <a:t>In a defined </a:t>
            </a:r>
            <a:r>
              <a:rPr lang="en-US" altLang="zh-TW" b="1" dirty="0"/>
              <a:t>benefit</a:t>
            </a:r>
            <a:r>
              <a:rPr lang="en-US" altLang="zh-TW" dirty="0"/>
              <a:t> plan, the income the employee receives in retirement is guaranteed, based on predetermined benefits formulas. Typically, benefits are based on a percentage of the participant’s “terminal earnings,” i.e., earnings at retirement. </a:t>
            </a:r>
          </a:p>
          <a:p>
            <a:pPr eaLnBrk="1" hangingPunct="1"/>
            <a:endParaRPr lang="en-US" altLang="zh-TW" dirty="0"/>
          </a:p>
          <a:p>
            <a:pPr eaLnBrk="1" hangingPunct="1"/>
            <a:r>
              <a:rPr lang="en-US" altLang="zh-TW" dirty="0"/>
              <a:t>In a defined </a:t>
            </a:r>
            <a:r>
              <a:rPr lang="en-US" altLang="zh-TW" b="1" dirty="0"/>
              <a:t>contribution </a:t>
            </a:r>
            <a:r>
              <a:rPr lang="en-US" altLang="zh-TW" dirty="0"/>
              <a:t>plan, a type of savings plan in which taxes on earnings are deferred until funds are withdrawn, the amount of retirement income depends on the contributions made and the earnings generated by the securities purchased. The employer generally matches the employee contribution up to a certain level and the employee selects investments from among the options the employer’s plan offers. 401(k) plans fall into this category, as do 403(b) plans for nonprofit organizations.</a:t>
            </a:r>
          </a:p>
          <a:p>
            <a:pPr eaLnBrk="1" hangingPunct="1"/>
            <a:endParaRPr lang="en-US" altLang="zh-TW" dirty="0"/>
          </a:p>
          <a:p>
            <a:pPr eaLnBrk="1" hangingPunct="1"/>
            <a:r>
              <a:rPr lang="en-US" altLang="zh-TW" dirty="0"/>
              <a:t>Other types of retirement funds include profit sharing plans, in which employers contribute to accounts based on their profits, and Keogh plans for the self-employed and employees of small businesses. Some workers who do not fall into these categories may make limited contributions to an individual retirement account (IRA). IRAs allow individuals to save money without paying taxes until they withdraw it. With the Roth IRA, a plan created in 1998 for individuals earning below specified income levels, individuals pay taxes on the money before it is saved and withdraw funds without paying federal taxes. Beginning in 2010 people with traditional IRAs will be able to convert them to </a:t>
            </a:r>
            <a:r>
              <a:rPr lang="en-US" altLang="zh-TW" dirty="0" err="1"/>
              <a:t>Roths</a:t>
            </a:r>
            <a:r>
              <a:rPr lang="en-US" altLang="zh-TW" dirty="0"/>
              <a:t>. Roth 401(k)s were introduced in 2001 and made permanent by federal law in 2007</a:t>
            </a:r>
          </a:p>
        </p:txBody>
      </p:sp>
    </p:spTree>
    <p:extLst>
      <p:ext uri="{BB962C8B-B14F-4D97-AF65-F5344CB8AC3E}">
        <p14:creationId xmlns:p14="http://schemas.microsoft.com/office/powerpoint/2010/main" val="7342170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7"/>
          <p:cNvSpPr>
            <a:spLocks noGrp="1" noChangeArrowheads="1"/>
          </p:cNvSpPr>
          <p:nvPr>
            <p:ph type="sldNum" sz="quarter" idx="5"/>
          </p:nvPr>
        </p:nvSpPr>
        <p:spPr>
          <a:noFill/>
        </p:spPr>
        <p:txBody>
          <a:bodyPr/>
          <a:lstStyle/>
          <a:p>
            <a:fld id="{D09ADD36-AF66-4EBF-8D69-746832E3F7BF}" type="slidenum">
              <a:rPr lang="zh-TW" altLang="en-US"/>
              <a:pPr/>
              <a:t>50</a:t>
            </a:fld>
            <a:endParaRPr lang="en-US" altLang="zh-TW"/>
          </a:p>
        </p:txBody>
      </p:sp>
      <p:sp>
        <p:nvSpPr>
          <p:cNvPr id="208899" name="Rectangle 2"/>
          <p:cNvSpPr>
            <a:spLocks noGrp="1" noRot="1" noChangeAspect="1" noChangeArrowheads="1" noTextEdit="1"/>
          </p:cNvSpPr>
          <p:nvPr>
            <p:ph type="sldImg"/>
          </p:nvPr>
        </p:nvSpPr>
        <p:spPr>
          <a:xfrm>
            <a:off x="2735263" y="527050"/>
            <a:ext cx="3851275" cy="2889250"/>
          </a:xfrm>
          <a:ln/>
        </p:spPr>
      </p:sp>
      <p:sp>
        <p:nvSpPr>
          <p:cNvPr id="208900" name="Rectangle 3"/>
          <p:cNvSpPr>
            <a:spLocks noGrp="1" noChangeArrowheads="1"/>
          </p:cNvSpPr>
          <p:nvPr>
            <p:ph type="body" idx="1"/>
          </p:nvPr>
        </p:nvSpPr>
        <p:spPr>
          <a:noFill/>
          <a:ln/>
        </p:spPr>
        <p:txBody>
          <a:bodyPr/>
          <a:lstStyle/>
          <a:p>
            <a:pPr lvl="0" eaLnBrk="1" hangingPunct="1"/>
            <a:r>
              <a:rPr lang="en-US" altLang="zh-TW" sz="1200" dirty="0"/>
              <a:t>“Pay as you go” basis, where current funding is used (partially) to pay current benefits</a:t>
            </a:r>
          </a:p>
          <a:p>
            <a:pPr lvl="0" eaLnBrk="1" hangingPunct="1"/>
            <a:r>
              <a:rPr lang="en-US" altLang="zh-TW" sz="1200" dirty="0"/>
              <a:t>Solutions to SS problems: increase retirement age (from 65 to 67 for example: measure passed in mid 90s), increase contributions (from 6.2% in 98 to 7.65% in 05); public funding to supplement resources; diversification of assets to higher yielding instruments (e.g. alternative investments)</a:t>
            </a:r>
          </a:p>
          <a:p>
            <a:r>
              <a:rPr lang="en-US" altLang="zh-TW" sz="1200" b="1" u="none" strike="noStrike" kern="1200" dirty="0">
                <a:solidFill>
                  <a:schemeClr val="tx1"/>
                </a:solidFill>
                <a:latin typeface="+mn-lt"/>
                <a:ea typeface="+mn-ea"/>
                <a:cs typeface="+mn-cs"/>
              </a:rPr>
              <a:t>Definition of 'Pay As You Go Pension Plan'</a:t>
            </a:r>
          </a:p>
          <a:p>
            <a:r>
              <a:rPr lang="en-US" altLang="zh-TW" sz="1200" u="none" strike="noStrike" kern="1200" dirty="0">
                <a:solidFill>
                  <a:schemeClr val="tx1"/>
                </a:solidFill>
                <a:latin typeface="+mn-lt"/>
                <a:ea typeface="+mn-ea"/>
                <a:cs typeface="+mn-cs"/>
              </a:rPr>
              <a:t>A retirement scheme where the plan beneficiaries decide how much they want to contribute either by having the specified amount regularly deducted from their paycheck or by contributing the desired amount in a lump sum. A pay as you go pension plan is similar to a 401k. The employee can choose among the various investment options and decide on whether they want a higher return by investing in a more risky fund or a safer fund which provides steady returns</a:t>
            </a:r>
            <a:br>
              <a:rPr lang="en-US" altLang="zh-TW" sz="1200" u="none" strike="noStrike" kern="1200" dirty="0">
                <a:solidFill>
                  <a:schemeClr val="tx1"/>
                </a:solidFill>
                <a:latin typeface="+mn-lt"/>
                <a:ea typeface="+mn-ea"/>
                <a:cs typeface="+mn-cs"/>
              </a:rPr>
            </a:br>
            <a:r>
              <a:rPr lang="en-US" altLang="zh-TW" sz="1200" u="none" strike="noStrike" kern="1200" dirty="0">
                <a:solidFill>
                  <a:schemeClr val="tx1"/>
                </a:solidFill>
                <a:latin typeface="+mn-lt"/>
                <a:ea typeface="+mn-ea"/>
                <a:cs typeface="+mn-cs"/>
              </a:rPr>
              <a:t>Read more: </a:t>
            </a:r>
            <a:r>
              <a:rPr lang="en-US" altLang="zh-TW" sz="1200" u="none" strike="noStrike" kern="1200" dirty="0">
                <a:solidFill>
                  <a:schemeClr val="tx1"/>
                </a:solidFill>
                <a:latin typeface="+mn-lt"/>
                <a:ea typeface="+mn-ea"/>
                <a:cs typeface="+mn-cs"/>
                <a:hlinkClick r:id="rId3"/>
              </a:rPr>
              <a:t>http://www.investopedia.com/terms/p/pay-as-you-go-pension-plan.asp#ixzz1oxoh0ZoI</a:t>
            </a:r>
            <a:endParaRPr lang="en-US" altLang="zh-TW" sz="1200" u="none" strike="noStrike" kern="1200" dirty="0">
              <a:solidFill>
                <a:schemeClr val="tx1"/>
              </a:solidFill>
              <a:latin typeface="+mn-lt"/>
              <a:ea typeface="+mn-ea"/>
              <a:cs typeface="+mn-cs"/>
            </a:endParaRPr>
          </a:p>
          <a:p>
            <a:r>
              <a:rPr lang="en-US" altLang="zh-TW" sz="1200" b="1" u="none" strike="noStrike" kern="1200" dirty="0" err="1">
                <a:solidFill>
                  <a:schemeClr val="tx1"/>
                </a:solidFill>
                <a:latin typeface="+mn-lt"/>
                <a:ea typeface="+mn-ea"/>
                <a:cs typeface="+mn-cs"/>
              </a:rPr>
              <a:t>Investopedia</a:t>
            </a:r>
            <a:r>
              <a:rPr lang="en-US" altLang="zh-TW" sz="1200" b="1" u="none" strike="noStrike" kern="1200" dirty="0">
                <a:solidFill>
                  <a:schemeClr val="tx1"/>
                </a:solidFill>
                <a:latin typeface="+mn-lt"/>
                <a:ea typeface="+mn-ea"/>
                <a:cs typeface="+mn-cs"/>
              </a:rPr>
              <a:t> explains 'Pay As You Go Pension Plan'</a:t>
            </a:r>
          </a:p>
          <a:p>
            <a:r>
              <a:rPr lang="en-US" altLang="zh-TW" sz="1200" u="none" strike="noStrike" kern="1200" dirty="0">
                <a:solidFill>
                  <a:schemeClr val="tx1"/>
                </a:solidFill>
                <a:latin typeface="+mn-lt"/>
                <a:ea typeface="+mn-ea"/>
                <a:cs typeface="+mn-cs"/>
              </a:rPr>
              <a:t>When retirement age comes along, the beneficiary can choose to either receive the benefits in a lump sum or as a lifetime annuity where the benefits are spread in monthly payments throughout the beneficiary's lifetime. This is different from a fully funded pension where the company fully funds, manages and distributes the benefits at retirement.   </a:t>
            </a:r>
            <a:br>
              <a:rPr lang="en-US" altLang="zh-TW" sz="1200" u="none" strike="noStrike" kern="1200" dirty="0">
                <a:solidFill>
                  <a:schemeClr val="tx1"/>
                </a:solidFill>
                <a:latin typeface="+mn-lt"/>
                <a:ea typeface="+mn-ea"/>
                <a:cs typeface="+mn-cs"/>
              </a:rPr>
            </a:br>
            <a:r>
              <a:rPr lang="en-US" altLang="zh-TW" sz="1200" u="none" strike="noStrike" kern="1200" dirty="0">
                <a:solidFill>
                  <a:schemeClr val="tx1"/>
                </a:solidFill>
                <a:latin typeface="+mn-lt"/>
                <a:ea typeface="+mn-ea"/>
                <a:cs typeface="+mn-cs"/>
              </a:rPr>
              <a:t>Read more: </a:t>
            </a:r>
            <a:r>
              <a:rPr lang="en-US" altLang="zh-TW" sz="1200" u="none" strike="noStrike" kern="1200" dirty="0">
                <a:solidFill>
                  <a:schemeClr val="tx1"/>
                </a:solidFill>
                <a:latin typeface="+mn-lt"/>
                <a:ea typeface="+mn-ea"/>
                <a:cs typeface="+mn-cs"/>
                <a:hlinkClick r:id="rId3"/>
              </a:rPr>
              <a:t>http://www.investopedia.com/terms/p/pay-as-you-go-pension-plan.asp#ixzz1oxorlLvb</a:t>
            </a:r>
            <a:endParaRPr lang="en-US" altLang="zh-TW" sz="1200" u="none" strike="noStrike" kern="1200" dirty="0">
              <a:solidFill>
                <a:schemeClr val="tx1"/>
              </a:solidFill>
              <a:latin typeface="+mn-lt"/>
              <a:ea typeface="+mn-ea"/>
              <a:cs typeface="+mn-cs"/>
            </a:endParaRPr>
          </a:p>
          <a:p>
            <a:r>
              <a:rPr lang="en-US" altLang="zh-TW" sz="1200" b="1" u="none" strike="noStrike" kern="1200" dirty="0">
                <a:solidFill>
                  <a:schemeClr val="tx1"/>
                </a:solidFill>
                <a:latin typeface="+mn-lt"/>
                <a:ea typeface="+mn-ea"/>
                <a:cs typeface="+mn-cs"/>
              </a:rPr>
              <a:t>DEFINITION of 'Social Security‘</a:t>
            </a:r>
            <a:r>
              <a:rPr lang="en-US" altLang="zh-TW" sz="1200" u="none" strike="noStrike" kern="1200" dirty="0">
                <a:solidFill>
                  <a:schemeClr val="tx1"/>
                </a:solidFill>
                <a:latin typeface="+mn-lt"/>
                <a:ea typeface="+mn-ea"/>
                <a:cs typeface="+mn-cs"/>
              </a:rPr>
              <a:t>: </a:t>
            </a:r>
            <a:r>
              <a:rPr lang="en-US" altLang="zh-TW" sz="1200" u="none" strike="noStrike" kern="1200" dirty="0">
                <a:solidFill>
                  <a:schemeClr val="tx1"/>
                </a:solidFill>
                <a:latin typeface="+mn-lt"/>
                <a:ea typeface="+mn-ea"/>
                <a:cs typeface="+mn-cs"/>
                <a:hlinkClick r:id="rId4"/>
              </a:rPr>
              <a:t>http://www.investopedia.com/terms/s/socialsecurity.asp#ixzz3XMaNjJar</a:t>
            </a:r>
            <a:r>
              <a:rPr lang="en-US" altLang="zh-TW" sz="1200" u="none" strike="noStrike" kern="1200" dirty="0">
                <a:solidFill>
                  <a:schemeClr val="tx1"/>
                </a:solidFill>
                <a:latin typeface="+mn-lt"/>
                <a:ea typeface="+mn-ea"/>
                <a:cs typeface="+mn-cs"/>
              </a:rPr>
              <a:t> </a:t>
            </a:r>
            <a:endParaRPr lang="en-US" altLang="zh-TW" sz="1200" b="1" u="none" strike="noStrike" kern="1200" dirty="0">
              <a:solidFill>
                <a:schemeClr val="tx1"/>
              </a:solidFill>
              <a:latin typeface="+mn-lt"/>
              <a:ea typeface="+mn-ea"/>
              <a:cs typeface="+mn-cs"/>
            </a:endParaRPr>
          </a:p>
          <a:p>
            <a:r>
              <a:rPr lang="en-US" altLang="zh-TW" sz="1200" u="none" strike="noStrike" kern="1200" dirty="0">
                <a:solidFill>
                  <a:schemeClr val="tx1"/>
                </a:solidFill>
                <a:latin typeface="+mn-lt"/>
                <a:ea typeface="+mn-ea"/>
                <a:cs typeface="+mn-cs"/>
              </a:rPr>
              <a:t>A United States federal program of social insurance and benefits developed in 1935. The Social Security program's benefits include retirement income, disability income, Medicare and Medicaid, and death and survivorship benefits. Social Security is one of the largest government programs in the world, paying out hundreds of billions of dollars per year.</a:t>
            </a:r>
          </a:p>
          <a:p>
            <a:r>
              <a:rPr lang="en-US" altLang="zh-TW" sz="1200" u="none" strike="noStrike" kern="1200" dirty="0">
                <a:solidFill>
                  <a:schemeClr val="tx1"/>
                </a:solidFill>
                <a:latin typeface="+mn-lt"/>
                <a:ea typeface="+mn-ea"/>
                <a:cs typeface="+mn-cs"/>
              </a:rPr>
              <a:t>Based on the year someone was born, retirement benefits may begin as early as age 62 and as late as age 67. The amount of income received is based on the average wages earned over the worker's lifetime, with a maximum calculable amount of $102,000 as of 2008. Spouses are also eligible to receive Social Security benefits, even if they have limited or non-existent work histories.</a:t>
            </a:r>
          </a:p>
          <a:p>
            <a:r>
              <a:rPr lang="en-US" altLang="zh-TW" sz="1200" u="none" strike="noStrike" kern="1200" dirty="0">
                <a:solidFill>
                  <a:schemeClr val="tx1"/>
                </a:solidFill>
                <a:latin typeface="+mn-lt"/>
                <a:ea typeface="+mn-ea"/>
                <a:cs typeface="+mn-cs"/>
              </a:rPr>
              <a:t>The original program was part of President Franklin D. Roosevelt's New Deal plan to lift the U.S. out of the Great Depression. Today, the program is funded through payroll taxes collected by employees and companies; monies are placed into the Social Security Trust Fund and payments are managed by the government along with the Federal Reserve Board.</a:t>
            </a:r>
          </a:p>
          <a:p>
            <a:r>
              <a:rPr lang="en-US" altLang="zh-TW" sz="1200" u="none" strike="noStrike" kern="1200" dirty="0">
                <a:solidFill>
                  <a:schemeClr val="tx1"/>
                </a:solidFill>
                <a:latin typeface="+mn-lt"/>
                <a:ea typeface="+mn-ea"/>
                <a:cs typeface="+mn-cs"/>
              </a:rPr>
              <a:t>Social Security has faced serious solvency issues for many decades; today's payments are made from current payroll contributions by workers who may not have money available for them when they retire. Social security reform, whether through legislation, tax law changes, or privatization, has been a major political issue that draws strong opinions from different demographic segments.</a:t>
            </a:r>
          </a:p>
          <a:p>
            <a:r>
              <a:rPr lang="en-US" altLang="zh-TW" sz="1200" u="none" strike="noStrike" kern="1200" dirty="0">
                <a:solidFill>
                  <a:schemeClr val="tx1"/>
                </a:solidFill>
                <a:latin typeface="+mn-lt"/>
                <a:ea typeface="+mn-ea"/>
                <a:cs typeface="+mn-cs"/>
              </a:rPr>
              <a:t>Social Security faces the real threat of becoming insolvent because of factors such as longer life expectancies, a large baby boomer population currently entering retirement age, and inflation.</a:t>
            </a:r>
          </a:p>
          <a:p>
            <a:r>
              <a:rPr lang="en-US" altLang="zh-TW" sz="1200" u="none" strike="noStrike" kern="1200">
                <a:solidFill>
                  <a:schemeClr val="tx1"/>
                </a:solidFill>
                <a:latin typeface="+mn-lt"/>
                <a:ea typeface="+mn-ea"/>
                <a:cs typeface="+mn-cs"/>
              </a:rPr>
              <a:t/>
            </a:r>
            <a:br>
              <a:rPr lang="en-US" altLang="zh-TW" sz="1200" u="none" strike="noStrike" kern="1200">
                <a:solidFill>
                  <a:schemeClr val="tx1"/>
                </a:solidFill>
                <a:latin typeface="+mn-lt"/>
                <a:ea typeface="+mn-ea"/>
                <a:cs typeface="+mn-cs"/>
              </a:rPr>
            </a:br>
            <a:endParaRPr lang="zh-TW" altLang="en-US" dirty="0"/>
          </a:p>
        </p:txBody>
      </p:sp>
    </p:spTree>
    <p:extLst>
      <p:ext uri="{BB962C8B-B14F-4D97-AF65-F5344CB8AC3E}">
        <p14:creationId xmlns:p14="http://schemas.microsoft.com/office/powerpoint/2010/main" val="38400131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Rectangle 7"/>
          <p:cNvSpPr>
            <a:spLocks noGrp="1" noChangeArrowheads="1"/>
          </p:cNvSpPr>
          <p:nvPr>
            <p:ph type="sldNum" sz="quarter" idx="5"/>
          </p:nvPr>
        </p:nvSpPr>
        <p:spPr>
          <a:noFill/>
        </p:spPr>
        <p:txBody>
          <a:bodyPr/>
          <a:lstStyle/>
          <a:p>
            <a:fld id="{1D4F2831-22CE-4BAA-9D14-FFD6C6A9E817}" type="slidenum">
              <a:rPr lang="zh-TW" altLang="en-US"/>
              <a:pPr/>
              <a:t>7</a:t>
            </a:fld>
            <a:endParaRPr lang="en-US" altLang="zh-TW"/>
          </a:p>
        </p:txBody>
      </p:sp>
      <p:sp>
        <p:nvSpPr>
          <p:cNvPr id="178179" name="Rectangle 2"/>
          <p:cNvSpPr>
            <a:spLocks noGrp="1" noRot="1" noChangeAspect="1" noChangeArrowheads="1" noTextEdit="1"/>
          </p:cNvSpPr>
          <p:nvPr>
            <p:ph type="sldImg"/>
          </p:nvPr>
        </p:nvSpPr>
        <p:spPr>
          <a:xfrm>
            <a:off x="2735263" y="527050"/>
            <a:ext cx="3851275" cy="2889250"/>
          </a:xfrm>
          <a:ln/>
        </p:spPr>
      </p:sp>
      <p:sp>
        <p:nvSpPr>
          <p:cNvPr id="178180" name="Rectangle 3"/>
          <p:cNvSpPr>
            <a:spLocks noGrp="1" noChangeArrowheads="1"/>
          </p:cNvSpPr>
          <p:nvPr>
            <p:ph type="body" idx="1"/>
          </p:nvPr>
        </p:nvSpPr>
        <p:spPr>
          <a:noFill/>
          <a:ln/>
        </p:spPr>
        <p:txBody>
          <a:bodyPr/>
          <a:lstStyle/>
          <a:p>
            <a:pPr eaLnBrk="1" hangingPunct="1"/>
            <a:r>
              <a:rPr lang="en-US" altLang="zh-TW" b="1" dirty="0"/>
              <a:t>What is Insurance? </a:t>
            </a:r>
          </a:p>
          <a:p>
            <a:pPr eaLnBrk="1" hangingPunct="1"/>
            <a:r>
              <a:rPr lang="en-US" altLang="zh-TW" b="1" dirty="0"/>
              <a:t>(Source: http://www.hkfi.org.hk/en_tips.htm)</a:t>
            </a:r>
          </a:p>
          <a:p>
            <a:pPr eaLnBrk="1" hangingPunct="1"/>
            <a:endParaRPr lang="en-US" altLang="zh-TW" dirty="0"/>
          </a:p>
          <a:p>
            <a:pPr eaLnBrk="1" hangingPunct="1"/>
            <a:r>
              <a:rPr lang="en-US" altLang="zh-TW" dirty="0"/>
              <a:t>The idea of insurance is that if a large number of people each pays some money into a pool, then sizeable sums of money can be drawn from the pool to ease the hardship of those who might suffer losses. In short, insurance is the science of spreading risks. </a:t>
            </a:r>
          </a:p>
          <a:p>
            <a:pPr eaLnBrk="1" hangingPunct="1"/>
            <a:endParaRPr lang="en-US" altLang="zh-TW" dirty="0"/>
          </a:p>
          <a:p>
            <a:pPr eaLnBrk="1" hangingPunct="1"/>
            <a:r>
              <a:rPr lang="en-US" altLang="zh-TW" dirty="0"/>
              <a:t>In practice, insurers manage the money (called 'premium') paid by policyholders. In good years when claims are few, insurers are able to build up substantial reserves of money to cater for bad years when claims are heavy. Insurers are responsible for managing their business carefully so that they remain financially sound to pay out claims at all times. </a:t>
            </a:r>
          </a:p>
        </p:txBody>
      </p:sp>
    </p:spTree>
    <p:extLst>
      <p:ext uri="{BB962C8B-B14F-4D97-AF65-F5344CB8AC3E}">
        <p14:creationId xmlns:p14="http://schemas.microsoft.com/office/powerpoint/2010/main" val="50736040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35263" y="527050"/>
            <a:ext cx="3851275" cy="2889250"/>
          </a:xfrm>
        </p:spPr>
      </p:sp>
      <p:sp>
        <p:nvSpPr>
          <p:cNvPr id="3" name="Notes Placeholder 2"/>
          <p:cNvSpPr>
            <a:spLocks noGrp="1"/>
          </p:cNvSpPr>
          <p:nvPr>
            <p:ph type="body" idx="1"/>
          </p:nvPr>
        </p:nvSpPr>
        <p:spPr/>
        <p:txBody>
          <a:bodyPr>
            <a:normAutofit/>
          </a:bodyPr>
          <a:lstStyle/>
          <a:p>
            <a:r>
              <a:rPr lang="en-US" altLang="zh-TW" dirty="0"/>
              <a:t>Source:</a:t>
            </a:r>
            <a:r>
              <a:rPr lang="en-US" altLang="zh-TW" baseline="0" dirty="0"/>
              <a:t> Wikipedia http://upload.wikimedia.org/wikipedia/en/e/e1/Social_Security_Worker_to_Beneficiary_Ratio.png </a:t>
            </a:r>
            <a:endParaRPr lang="zh-TW" altLang="en-US" dirty="0"/>
          </a:p>
        </p:txBody>
      </p:sp>
      <p:sp>
        <p:nvSpPr>
          <p:cNvPr id="4" name="Slide Number Placeholder 3"/>
          <p:cNvSpPr>
            <a:spLocks noGrp="1"/>
          </p:cNvSpPr>
          <p:nvPr>
            <p:ph type="sldNum" sz="quarter" idx="10"/>
          </p:nvPr>
        </p:nvSpPr>
        <p:spPr/>
        <p:txBody>
          <a:bodyPr/>
          <a:lstStyle/>
          <a:p>
            <a:fld id="{2EFF1119-CEE4-4AAE-AB25-9004170B8831}" type="slidenum">
              <a:rPr lang="zh-TW" altLang="en-US" smtClean="0"/>
              <a:pPr/>
              <a:t>51</a:t>
            </a:fld>
            <a:endParaRPr lang="en-US" altLang="zh-TW" dirty="0"/>
          </a:p>
        </p:txBody>
      </p:sp>
    </p:spTree>
    <p:extLst>
      <p:ext uri="{BB962C8B-B14F-4D97-AF65-F5344CB8AC3E}">
        <p14:creationId xmlns:p14="http://schemas.microsoft.com/office/powerpoint/2010/main" val="95429647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0" name="Rectangle 7"/>
          <p:cNvSpPr>
            <a:spLocks noGrp="1" noChangeArrowheads="1"/>
          </p:cNvSpPr>
          <p:nvPr>
            <p:ph type="sldNum" sz="quarter" idx="5"/>
          </p:nvPr>
        </p:nvSpPr>
        <p:spPr>
          <a:noFill/>
        </p:spPr>
        <p:txBody>
          <a:bodyPr/>
          <a:lstStyle/>
          <a:p>
            <a:fld id="{11E8CEFC-658E-4C77-997A-855792AA5A4B}" type="slidenum">
              <a:rPr lang="zh-TW" altLang="en-US"/>
              <a:pPr/>
              <a:t>52</a:t>
            </a:fld>
            <a:endParaRPr lang="en-US" altLang="zh-TW"/>
          </a:p>
        </p:txBody>
      </p:sp>
      <p:sp>
        <p:nvSpPr>
          <p:cNvPr id="211971" name="Rectangle 2"/>
          <p:cNvSpPr>
            <a:spLocks noGrp="1" noRot="1" noChangeAspect="1" noChangeArrowheads="1" noTextEdit="1"/>
          </p:cNvSpPr>
          <p:nvPr>
            <p:ph type="sldImg"/>
          </p:nvPr>
        </p:nvSpPr>
        <p:spPr>
          <a:xfrm>
            <a:off x="2735263" y="527050"/>
            <a:ext cx="3851275" cy="2889250"/>
          </a:xfrm>
          <a:ln/>
        </p:spPr>
      </p:sp>
      <p:sp>
        <p:nvSpPr>
          <p:cNvPr id="211972" name="Rectangle 3"/>
          <p:cNvSpPr>
            <a:spLocks noGrp="1" noChangeArrowheads="1"/>
          </p:cNvSpPr>
          <p:nvPr>
            <p:ph type="body" idx="1"/>
          </p:nvPr>
        </p:nvSpPr>
        <p:spPr>
          <a:xfrm>
            <a:off x="1240943" y="3329720"/>
            <a:ext cx="6814517" cy="3154238"/>
          </a:xfrm>
          <a:noFill/>
          <a:ln/>
        </p:spPr>
        <p:txBody>
          <a:bodyPr/>
          <a:lstStyle/>
          <a:p>
            <a:pPr marL="0" indent="0" eaLnBrk="1" hangingPunct="1">
              <a:buFont typeface="Arial" pitchFamily="34" charset="0"/>
              <a:buNone/>
            </a:pPr>
            <a:r>
              <a:rPr lang="en-US" altLang="zh-TW" dirty="0"/>
              <a:t>401(k) and 403(b): employer sponsored plans that supplement a firm’s basic retirement plan, allowing for both employee and employer contributions. 401(k) plans are offered to employees of taxable firms while 403(b) plans are for employees of certain tax-exempt employers (e.g. hospitals and educational institutions). Contributions to these plans are taken on a pretax basis and thus reduce the employee’s taxable salary. Both the contributions and earnings then grow tax deferred until they are withdrawn. Most of these plans are movable to another 401(k) or 403(b) or an IRA if the employee changes jobs. Participants in 401(k) and 403(b) generally make their own choice of the allocation of assets from both employee and employer contributions</a:t>
            </a:r>
          </a:p>
          <a:p>
            <a:pPr marL="0" indent="0" eaLnBrk="1" hangingPunct="1">
              <a:buFont typeface="Arial" pitchFamily="34" charset="0"/>
              <a:buNone/>
            </a:pPr>
            <a:endParaRPr lang="en-US" altLang="zh-TW" dirty="0"/>
          </a:p>
          <a:p>
            <a:pPr marL="0" indent="0" eaLnBrk="1" hangingPunct="1">
              <a:buFont typeface="Arial" pitchFamily="34" charset="0"/>
              <a:buNone/>
            </a:pPr>
            <a:r>
              <a:rPr lang="en-US" altLang="zh-TW" b="1" dirty="0"/>
              <a:t>The IRA </a:t>
            </a:r>
            <a:r>
              <a:rPr lang="en-US" altLang="zh-TW" dirty="0"/>
              <a:t>is a </a:t>
            </a:r>
            <a:r>
              <a:rPr lang="en-US" altLang="zh-TW" b="1" dirty="0"/>
              <a:t>tax-deductible savings plan </a:t>
            </a:r>
            <a:r>
              <a:rPr lang="en-US" altLang="zh-TW" dirty="0"/>
              <a:t>for those who are self-employed, or whose earnings are below a certain level or whose employers do not offer retirement plans. They are self-directed retirement accounts set up by employees who may also be covered by employer-sponsored pension plans as well as self-employed individuals. Contributions to the IRA are made strictly by the employee. IRAs were first allowed in </a:t>
            </a:r>
            <a:r>
              <a:rPr lang="en-US" altLang="zh-TW" b="1" dirty="0"/>
              <a:t>1981</a:t>
            </a:r>
            <a:r>
              <a:rPr lang="en-US" altLang="zh-TW" dirty="0"/>
              <a:t> as a method of creating a </a:t>
            </a:r>
            <a:r>
              <a:rPr lang="en-US" altLang="zh-TW" b="1" dirty="0"/>
              <a:t>tax-deferred retirement account </a:t>
            </a:r>
            <a:r>
              <a:rPr lang="en-US" altLang="zh-TW" dirty="0"/>
              <a:t>to supplement an employer-sponsored plan. As of 2004 a maximum of US$4,000- may be contributed to an IRA per year; non-working couples can contribute an additional $4,000- if couple’s adjusted gross income is less than $150,000- and neither is covered by an employer-sponsored plan. IRAs may also be used by employees changing jobs: any funds held by an employee in the old employer’s pension fund may be invested in a tax-qualified IRA to maintain the tax deferred status.</a:t>
            </a:r>
          </a:p>
          <a:p>
            <a:pPr marL="0" indent="0" eaLnBrk="1" hangingPunct="1">
              <a:buFont typeface="Arial" pitchFamily="34" charset="0"/>
              <a:buNone/>
            </a:pPr>
            <a:endParaRPr lang="en-US" altLang="zh-TW" dirty="0"/>
          </a:p>
          <a:p>
            <a:pPr marL="0" indent="0" eaLnBrk="1" hangingPunct="1">
              <a:buFont typeface="Arial" pitchFamily="34" charset="0"/>
              <a:buNone/>
            </a:pPr>
            <a:r>
              <a:rPr lang="en-US" altLang="zh-TW" dirty="0"/>
              <a:t>Other types of retirement funds include profit-sharing and Keogh plans for the self-employed and employees of small businesses. Some people not in those categories may make limited IRA contributions on a tax-deferred basis. </a:t>
            </a:r>
            <a:r>
              <a:rPr lang="en-US" altLang="zh-TW" b="1" dirty="0"/>
              <a:t>The Roth IRA</a:t>
            </a:r>
            <a:r>
              <a:rPr lang="en-US" altLang="zh-TW" dirty="0"/>
              <a:t>, a special kind of retirement account created in 1997, may offer greater tax benefits to certain individuals</a:t>
            </a:r>
            <a:r>
              <a:rPr lang="en-US" altLang="zh-TW" b="1" dirty="0"/>
              <a:t>. Unlike a regular IRA, the Roth IRA contributions are taxed in the year of contribution and withdrawals are tax free (as long as account holder is at least 59 ½ and funds have been invested &gt;5Y).</a:t>
            </a:r>
          </a:p>
          <a:p>
            <a:pPr marL="0" indent="0" eaLnBrk="1" hangingPunct="1">
              <a:buFont typeface="Arial" pitchFamily="34" charset="0"/>
              <a:buNone/>
            </a:pPr>
            <a:endParaRPr lang="en-US" altLang="zh-TW" dirty="0"/>
          </a:p>
          <a:p>
            <a:pPr marL="0" indent="0" eaLnBrk="1" hangingPunct="1">
              <a:buFont typeface="Arial" pitchFamily="34" charset="0"/>
              <a:buNone/>
            </a:pPr>
            <a:r>
              <a:rPr lang="en-US" altLang="zh-TW" dirty="0"/>
              <a:t>An increasing number of retirement plans give participants the option of opening up an account with a brokerage firm of their choice through the plan. These self directed accounts can afford access to a wide variety of investment options. Most IRA contributions are invested in mutual funds purchased through brokers or a mutual fund company.</a:t>
            </a:r>
          </a:p>
          <a:p>
            <a:pPr marL="0" indent="0" eaLnBrk="1" hangingPunct="1">
              <a:buFont typeface="Arial" pitchFamily="34" charset="0"/>
              <a:buNone/>
            </a:pPr>
            <a:r>
              <a:rPr lang="en-US" altLang="zh-TW" dirty="0"/>
              <a:t>Keogh account is a retirement account available to self-employed individuals. Contributions may be deposited in a tax-deferred account administered by a life insurance company, bank of other FIs. As with 401(k), participants are given some discretion as to how the funds are to be invested.</a:t>
            </a:r>
          </a:p>
          <a:p>
            <a:pPr marL="0" indent="0" eaLnBrk="1" hangingPunct="1">
              <a:buFont typeface="Arial" pitchFamily="34" charset="0"/>
              <a:buNone/>
            </a:pPr>
            <a:endParaRPr lang="en-US" altLang="zh-TW" dirty="0"/>
          </a:p>
          <a:p>
            <a:pPr marL="0" indent="0" eaLnBrk="1" hangingPunct="1">
              <a:buFont typeface="Arial" pitchFamily="34" charset="0"/>
              <a:buNone/>
            </a:pPr>
            <a:r>
              <a:rPr lang="en-US" altLang="zh-TW" b="1" dirty="0"/>
              <a:t>2 types of Keogh accounts are </a:t>
            </a:r>
          </a:p>
          <a:p>
            <a:pPr marL="0" indent="0" eaLnBrk="1" hangingPunct="1">
              <a:buFont typeface="Arial" pitchFamily="34" charset="0"/>
              <a:buNone/>
            </a:pPr>
            <a:r>
              <a:rPr lang="en-US" altLang="zh-TW" b="1" dirty="0"/>
              <a:t>Profit sharing Keogh</a:t>
            </a:r>
            <a:r>
              <a:rPr lang="en-US" altLang="zh-TW" dirty="0"/>
              <a:t>: contributions can vary by year</a:t>
            </a:r>
          </a:p>
          <a:p>
            <a:pPr marL="0" indent="0" eaLnBrk="1" hangingPunct="1">
              <a:buFont typeface="Arial" pitchFamily="34" charset="0"/>
              <a:buNone/>
            </a:pPr>
            <a:r>
              <a:rPr lang="en-US" altLang="zh-TW" dirty="0"/>
              <a:t>Money sharing plans require a mandatory contribution at a constant % of the employee’s income per year whether the individual has profits or not</a:t>
            </a:r>
          </a:p>
          <a:p>
            <a:pPr marL="0" indent="0" eaLnBrk="1" hangingPunct="1">
              <a:buFont typeface="Arial" pitchFamily="34" charset="0"/>
              <a:buNone/>
            </a:pPr>
            <a:r>
              <a:rPr lang="en-US" altLang="zh-TW" dirty="0"/>
              <a:t>Major advantage of Keogh plans is high level of max contributions: money sharing plans: the lesser of $41,000- or 25% of self-employment income; profit-sharing up to $41K and 20% of income.</a:t>
            </a:r>
          </a:p>
          <a:p>
            <a:pPr marL="0" indent="0" eaLnBrk="1" hangingPunct="1">
              <a:buFont typeface="Arial" pitchFamily="34" charset="0"/>
              <a:buNone/>
            </a:pPr>
            <a:endParaRPr lang="en-US" altLang="zh-TW" dirty="0"/>
          </a:p>
          <a:p>
            <a:pPr marL="0" indent="0" eaLnBrk="1" hangingPunct="1">
              <a:buFont typeface="Arial" pitchFamily="34" charset="0"/>
              <a:buNone/>
            </a:pPr>
            <a:endParaRPr lang="en-US" altLang="zh-TW" b="1" dirty="0"/>
          </a:p>
          <a:p>
            <a:pPr marL="0" indent="0" eaLnBrk="1" hangingPunct="1">
              <a:buFont typeface="Arial" pitchFamily="34" charset="0"/>
              <a:buNone/>
            </a:pPr>
            <a:r>
              <a:rPr lang="en-US" altLang="zh-TW" b="1" dirty="0"/>
              <a:t>Types of Retirement</a:t>
            </a:r>
            <a:r>
              <a:rPr lang="en-US" altLang="zh-TW" b="1" baseline="0" dirty="0"/>
              <a:t> Plans</a:t>
            </a:r>
            <a:endParaRPr lang="en-US" altLang="zh-TW" b="1" dirty="0"/>
          </a:p>
          <a:p>
            <a:pPr marL="0" indent="0" eaLnBrk="1" hangingPunct="1">
              <a:buFont typeface="Arial" pitchFamily="34" charset="0"/>
              <a:buNone/>
            </a:pPr>
            <a:endParaRPr lang="en-US" altLang="zh-TW" dirty="0"/>
          </a:p>
          <a:p>
            <a:pPr marL="0" indent="0" eaLnBrk="1" hangingPunct="1">
              <a:buFont typeface="Arial" pitchFamily="34" charset="0"/>
              <a:buNone/>
            </a:pPr>
            <a:r>
              <a:rPr lang="en-US" altLang="zh-TW" dirty="0"/>
              <a:t>There are two basic types of pension funds: </a:t>
            </a:r>
            <a:r>
              <a:rPr lang="en-US" altLang="zh-TW" b="1" dirty="0"/>
              <a:t>defined benefit </a:t>
            </a:r>
            <a:r>
              <a:rPr lang="en-US" altLang="zh-TW" dirty="0"/>
              <a:t>and </a:t>
            </a:r>
            <a:r>
              <a:rPr lang="en-US" altLang="zh-TW" b="1" dirty="0"/>
              <a:t>defined contribution plans</a:t>
            </a:r>
            <a:r>
              <a:rPr lang="en-US" altLang="zh-TW" dirty="0"/>
              <a:t>. </a:t>
            </a:r>
          </a:p>
          <a:p>
            <a:pPr marL="0" indent="0" eaLnBrk="1" hangingPunct="1">
              <a:buFont typeface="Arial" pitchFamily="34" charset="0"/>
              <a:buNone/>
            </a:pPr>
            <a:endParaRPr lang="en-US" altLang="zh-TW" dirty="0"/>
          </a:p>
          <a:p>
            <a:pPr marL="0" indent="0" eaLnBrk="1" hangingPunct="1">
              <a:buFont typeface="Arial" pitchFamily="34" charset="0"/>
              <a:buNone/>
            </a:pPr>
            <a:r>
              <a:rPr lang="en-US" altLang="zh-TW" dirty="0"/>
              <a:t>In a </a:t>
            </a:r>
            <a:r>
              <a:rPr lang="en-US" altLang="zh-TW" b="1" dirty="0"/>
              <a:t>defined benefit plan</a:t>
            </a:r>
            <a:r>
              <a:rPr lang="en-US" altLang="zh-TW" dirty="0"/>
              <a:t>, the income the employee receives in retirement is guaranteed, based on predetermined benefits formulas. Typically, benefits are based on a percentage of the participant’s “terminal earnings,” i.e., earnings at retirement. Several other options have also been developed.</a:t>
            </a:r>
          </a:p>
          <a:p>
            <a:pPr marL="0" indent="0" eaLnBrk="1" hangingPunct="1">
              <a:buFont typeface="Arial" pitchFamily="34" charset="0"/>
              <a:buNone/>
            </a:pPr>
            <a:endParaRPr lang="en-US" altLang="zh-TW" dirty="0"/>
          </a:p>
          <a:p>
            <a:pPr marL="0" indent="0" eaLnBrk="1" hangingPunct="1">
              <a:buFont typeface="Arial" pitchFamily="34" charset="0"/>
              <a:buNone/>
            </a:pPr>
            <a:r>
              <a:rPr lang="en-US" altLang="zh-TW" dirty="0"/>
              <a:t>In a </a:t>
            </a:r>
            <a:r>
              <a:rPr lang="en-US" altLang="zh-TW" b="1" dirty="0"/>
              <a:t>defined contribution plan</a:t>
            </a:r>
            <a:r>
              <a:rPr lang="en-US" altLang="zh-TW" dirty="0"/>
              <a:t>, a type of savings plan in which taxes on earnings are deferred until funds are withdrawn, the amount of retirement income depends on the contributions made and the earnings generated by the securities purchased. The employer generally matches the employee contribution up to a certain level and the employee selects investments from among the options the employer’s plan offers. 401(k) plans fall into this category, as do 403(b) plans for nonprofit organizations.</a:t>
            </a:r>
            <a:br>
              <a:rPr lang="en-US" altLang="zh-TW" dirty="0"/>
            </a:br>
            <a:r>
              <a:rPr lang="en-US" altLang="zh-TW" dirty="0"/>
              <a:t/>
            </a:r>
            <a:br>
              <a:rPr lang="en-US" altLang="zh-TW" dirty="0"/>
            </a:br>
            <a:r>
              <a:rPr lang="en-US" altLang="zh-TW" dirty="0"/>
              <a:t>Other types of retirement funds include profit sharing plans, in which employers contribute to accounts based on their profits, and Keogh plans for the self-employed and employees of small businesses. Some workers who do not fall into these categories may make limited contributions to an individual retirement account (IRA). IRAs allow individuals to save money without paying taxes until they withdraw it. With Roth IRAs, a plan created in 1998 for individuals earning below specified income levels, individuals pay taxes on the money before it is saved and withdraw funds without paying federal taxes. Beginning in 2010 people with traditional IRAs will be able to convert them to </a:t>
            </a:r>
            <a:r>
              <a:rPr lang="en-US" altLang="zh-TW" dirty="0" err="1"/>
              <a:t>Roths</a:t>
            </a:r>
            <a:r>
              <a:rPr lang="en-US" altLang="zh-TW" dirty="0"/>
              <a:t>. Roth 401(k)s were introduced in 2001 and made permanent by federal law in 2007. Unlike traditional 401(k) plans, Roth 401(k)s are funded with after tax dollars. </a:t>
            </a:r>
          </a:p>
        </p:txBody>
      </p:sp>
    </p:spTree>
    <p:extLst>
      <p:ext uri="{BB962C8B-B14F-4D97-AF65-F5344CB8AC3E}">
        <p14:creationId xmlns:p14="http://schemas.microsoft.com/office/powerpoint/2010/main" val="391730127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Source: ICI </a:t>
            </a:r>
            <a:r>
              <a:rPr lang="en-US" dirty="0" err="1" smtClean="0"/>
              <a:t>Factbook</a:t>
            </a:r>
            <a:r>
              <a:rPr lang="en-US" dirty="0" smtClean="0"/>
              <a:t> 2020</a:t>
            </a:r>
            <a:endParaRPr lang="en-US" dirty="0"/>
          </a:p>
        </p:txBody>
      </p:sp>
      <p:sp>
        <p:nvSpPr>
          <p:cNvPr id="4" name="Slide Number Placeholder 3"/>
          <p:cNvSpPr>
            <a:spLocks noGrp="1"/>
          </p:cNvSpPr>
          <p:nvPr>
            <p:ph type="sldNum" sz="quarter" idx="10"/>
          </p:nvPr>
        </p:nvSpPr>
        <p:spPr/>
        <p:txBody>
          <a:bodyPr/>
          <a:lstStyle/>
          <a:p>
            <a:fld id="{2EFF1119-CEE4-4AAE-AB25-9004170B8831}" type="slidenum">
              <a:rPr lang="zh-TW" altLang="en-US" smtClean="0"/>
              <a:pPr/>
              <a:t>54</a:t>
            </a:fld>
            <a:endParaRPr lang="en-US" altLang="zh-TW" dirty="0"/>
          </a:p>
        </p:txBody>
      </p:sp>
    </p:spTree>
    <p:extLst>
      <p:ext uri="{BB962C8B-B14F-4D97-AF65-F5344CB8AC3E}">
        <p14:creationId xmlns:p14="http://schemas.microsoft.com/office/powerpoint/2010/main" val="316624135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Rectangle 7"/>
          <p:cNvSpPr>
            <a:spLocks noGrp="1" noChangeArrowheads="1"/>
          </p:cNvSpPr>
          <p:nvPr>
            <p:ph type="sldNum" sz="quarter" idx="5"/>
          </p:nvPr>
        </p:nvSpPr>
        <p:spPr>
          <a:noFill/>
        </p:spPr>
        <p:txBody>
          <a:bodyPr/>
          <a:lstStyle/>
          <a:p>
            <a:fld id="{8BC7ED0D-14F4-434E-A5FF-B2A3F503BC63}" type="slidenum">
              <a:rPr lang="zh-TW" altLang="en-US"/>
              <a:pPr/>
              <a:t>57</a:t>
            </a:fld>
            <a:endParaRPr lang="en-US" altLang="zh-TW"/>
          </a:p>
        </p:txBody>
      </p:sp>
      <p:sp>
        <p:nvSpPr>
          <p:cNvPr id="218115" name="Rectangle 2"/>
          <p:cNvSpPr>
            <a:spLocks noGrp="1" noRot="1" noChangeAspect="1" noChangeArrowheads="1" noTextEdit="1"/>
          </p:cNvSpPr>
          <p:nvPr>
            <p:ph type="sldImg"/>
          </p:nvPr>
        </p:nvSpPr>
        <p:spPr>
          <a:xfrm>
            <a:off x="2735263" y="527050"/>
            <a:ext cx="3851275" cy="2889250"/>
          </a:xfrm>
          <a:ln/>
        </p:spPr>
      </p:sp>
      <p:sp>
        <p:nvSpPr>
          <p:cNvPr id="218116" name="Rectangle 3"/>
          <p:cNvSpPr>
            <a:spLocks noGrp="1" noChangeArrowheads="1"/>
          </p:cNvSpPr>
          <p:nvPr>
            <p:ph type="body" idx="1"/>
          </p:nvPr>
        </p:nvSpPr>
        <p:spPr>
          <a:noFill/>
          <a:ln/>
        </p:spPr>
        <p:txBody>
          <a:bodyPr/>
          <a:lstStyle/>
          <a:p>
            <a:pPr eaLnBrk="1" hangingPunct="1"/>
            <a:r>
              <a:rPr lang="en-US" altLang="zh-TW" dirty="0"/>
              <a:t>Prior to ERISA there were no statutory requirement forcing defined benefits fund administrators to adequately fund their pension funds.</a:t>
            </a:r>
          </a:p>
        </p:txBody>
      </p:sp>
    </p:spTree>
    <p:extLst>
      <p:ext uri="{BB962C8B-B14F-4D97-AF65-F5344CB8AC3E}">
        <p14:creationId xmlns:p14="http://schemas.microsoft.com/office/powerpoint/2010/main" val="141788127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35263" y="527050"/>
            <a:ext cx="3851275" cy="2889250"/>
          </a:xfrm>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10"/>
          </p:nvPr>
        </p:nvSpPr>
        <p:spPr/>
        <p:txBody>
          <a:bodyPr/>
          <a:lstStyle/>
          <a:p>
            <a:fld id="{2EFF1119-CEE4-4AAE-AB25-9004170B8831}" type="slidenum">
              <a:rPr lang="zh-TW" altLang="en-US" smtClean="0"/>
              <a:pPr/>
              <a:t>58</a:t>
            </a:fld>
            <a:endParaRPr lang="en-US" altLang="zh-TW" dirty="0"/>
          </a:p>
        </p:txBody>
      </p:sp>
    </p:spTree>
    <p:extLst>
      <p:ext uri="{BB962C8B-B14F-4D97-AF65-F5344CB8AC3E}">
        <p14:creationId xmlns:p14="http://schemas.microsoft.com/office/powerpoint/2010/main" val="180828746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2" name="Rectangle 7"/>
          <p:cNvSpPr>
            <a:spLocks noGrp="1" noChangeArrowheads="1"/>
          </p:cNvSpPr>
          <p:nvPr>
            <p:ph type="sldNum" sz="quarter" idx="5"/>
          </p:nvPr>
        </p:nvSpPr>
        <p:spPr>
          <a:noFill/>
        </p:spPr>
        <p:txBody>
          <a:bodyPr/>
          <a:lstStyle/>
          <a:p>
            <a:fld id="{2B8A9D67-61B3-46FD-8A04-42C3B669F192}" type="slidenum">
              <a:rPr lang="zh-TW" altLang="en-US"/>
              <a:pPr/>
              <a:t>59</a:t>
            </a:fld>
            <a:endParaRPr lang="en-US" altLang="zh-TW"/>
          </a:p>
        </p:txBody>
      </p:sp>
      <p:sp>
        <p:nvSpPr>
          <p:cNvPr id="220163" name="Rectangle 2"/>
          <p:cNvSpPr>
            <a:spLocks noGrp="1" noRot="1" noChangeAspect="1" noChangeArrowheads="1" noTextEdit="1"/>
          </p:cNvSpPr>
          <p:nvPr>
            <p:ph type="sldImg"/>
          </p:nvPr>
        </p:nvSpPr>
        <p:spPr>
          <a:xfrm>
            <a:off x="2735263" y="527050"/>
            <a:ext cx="3851275" cy="2889250"/>
          </a:xfrm>
          <a:ln/>
        </p:spPr>
      </p:sp>
      <p:sp>
        <p:nvSpPr>
          <p:cNvPr id="220164" name="Rectangle 3"/>
          <p:cNvSpPr>
            <a:spLocks noGrp="1" noChangeArrowheads="1"/>
          </p:cNvSpPr>
          <p:nvPr>
            <p:ph type="body" idx="1"/>
          </p:nvPr>
        </p:nvSpPr>
        <p:spPr>
          <a:noFill/>
          <a:ln/>
        </p:spPr>
        <p:txBody>
          <a:bodyPr/>
          <a:lstStyle/>
          <a:p>
            <a:pPr eaLnBrk="1" hangingPunct="1">
              <a:lnSpc>
                <a:spcPct val="80000"/>
              </a:lnSpc>
            </a:pPr>
            <a:r>
              <a:rPr lang="en-US" altLang="zh-TW" sz="1200" dirty="0"/>
              <a:t>In 2006 Congress passed the Pension Protection Act, landmark pension reform legislation enacted to close shortfalls in employers’ funding of defined benefit pension plans. The act gave employers seven years to fully fund their plans but gave some airlines in bankruptcy proceedings an extra 10 years to meet their obligations.</a:t>
            </a:r>
          </a:p>
          <a:p>
            <a:pPr eaLnBrk="1" hangingPunct="1">
              <a:lnSpc>
                <a:spcPct val="80000"/>
              </a:lnSpc>
            </a:pPr>
            <a:endParaRPr lang="en-US" altLang="zh-TW" sz="1200" dirty="0"/>
          </a:p>
          <a:p>
            <a:pPr eaLnBrk="1" hangingPunct="1">
              <a:lnSpc>
                <a:spcPct val="80000"/>
              </a:lnSpc>
            </a:pPr>
            <a:r>
              <a:rPr lang="en-US" altLang="zh-TW" sz="1200" b="1" dirty="0"/>
              <a:t>The Pension Protection Act of 2006 makes it easier for workers to start and contribute to a retirement savings plan in these ways:</a:t>
            </a:r>
          </a:p>
          <a:p>
            <a:pPr eaLnBrk="1" hangingPunct="1">
              <a:lnSpc>
                <a:spcPct val="80000"/>
              </a:lnSpc>
            </a:pPr>
            <a:endParaRPr lang="en-US" altLang="zh-TW" sz="1200" dirty="0"/>
          </a:p>
          <a:p>
            <a:pPr eaLnBrk="1" hangingPunct="1">
              <a:lnSpc>
                <a:spcPct val="80000"/>
              </a:lnSpc>
            </a:pPr>
            <a:r>
              <a:rPr lang="en-US" altLang="zh-TW" sz="1200" dirty="0"/>
              <a:t>Encouraging employers to enroll workers automatically in 401(k) or 403(b) savings plans. It's estimated that at least 12 million workers eligible for such plans haven't signed up. Until now, workers have had to proactively start retirement plans; now more will have to go out of their way to opt out of one. The law allows employers to earmark 3 percent of a worker's salary into a 401(k) and as much as 6 percent over time to help workers save more. </a:t>
            </a:r>
          </a:p>
          <a:p>
            <a:pPr eaLnBrk="1" hangingPunct="1">
              <a:lnSpc>
                <a:spcPct val="80000"/>
              </a:lnSpc>
            </a:pPr>
            <a:endParaRPr lang="en-US" altLang="zh-TW" sz="1200" dirty="0"/>
          </a:p>
          <a:p>
            <a:pPr eaLnBrk="1" hangingPunct="1">
              <a:lnSpc>
                <a:spcPct val="80000"/>
              </a:lnSpc>
            </a:pPr>
            <a:r>
              <a:rPr lang="en-US" altLang="zh-TW" sz="1200" dirty="0"/>
              <a:t>Giving taxpayers the option of depositing portions of their federal tax refund directly into an IRA. "It's really a painless way to make a contribution to an IRA," says Sallie Olson, a CPA and retirement plan specialist with Aldrich </a:t>
            </a:r>
            <a:r>
              <a:rPr lang="en-US" altLang="zh-TW" sz="1200" dirty="0" err="1"/>
              <a:t>Kilbride</a:t>
            </a:r>
            <a:r>
              <a:rPr lang="en-US" altLang="zh-TW" sz="1200" dirty="0"/>
              <a:t> &amp; </a:t>
            </a:r>
            <a:r>
              <a:rPr lang="en-US" altLang="zh-TW" sz="1200" dirty="0" err="1"/>
              <a:t>Tatone</a:t>
            </a:r>
            <a:r>
              <a:rPr lang="en-US" altLang="zh-TW" sz="1200" dirty="0"/>
              <a:t> of Portland, Ore. </a:t>
            </a:r>
          </a:p>
          <a:p>
            <a:pPr eaLnBrk="1" hangingPunct="1">
              <a:lnSpc>
                <a:spcPct val="80000"/>
              </a:lnSpc>
            </a:pPr>
            <a:r>
              <a:rPr lang="en-US" altLang="zh-TW" sz="1200" dirty="0"/>
              <a:t>Permitting 401(k) and other similar plan providers to offer face-to-face, personally tailored investment advice to help workers manage their retirement savings plans. The goal is to ease anxiety for workers not used to making investment decisions. The law takes several steps to prevent adviser conflicts-of-interest. </a:t>
            </a:r>
          </a:p>
          <a:p>
            <a:pPr eaLnBrk="1" hangingPunct="1">
              <a:lnSpc>
                <a:spcPct val="80000"/>
              </a:lnSpc>
            </a:pPr>
            <a:endParaRPr lang="en-US" altLang="zh-TW" sz="1200" dirty="0"/>
          </a:p>
          <a:p>
            <a:pPr eaLnBrk="1" hangingPunct="1">
              <a:lnSpc>
                <a:spcPct val="80000"/>
              </a:lnSpc>
            </a:pPr>
            <a:r>
              <a:rPr lang="en-US" altLang="zh-TW" sz="1200" b="1" dirty="0"/>
              <a:t>As a result of the new law, several retirement savings incentives</a:t>
            </a:r>
            <a:r>
              <a:rPr lang="en-US" altLang="zh-TW" sz="1200" b="1" baseline="0" dirty="0"/>
              <a:t> - </a:t>
            </a:r>
            <a:r>
              <a:rPr lang="en-US" altLang="zh-TW" sz="1200" b="1" dirty="0"/>
              <a:t>originally passed by Congress in 2001 but set to disappear after 2010</a:t>
            </a:r>
            <a:r>
              <a:rPr lang="en-US" altLang="zh-TW" sz="1200" b="1" baseline="0" dirty="0"/>
              <a:t> - </a:t>
            </a:r>
            <a:r>
              <a:rPr lang="en-US" altLang="zh-TW" sz="1200" b="1" dirty="0"/>
              <a:t>now become permanent. Retirement specialists expect the changes to make long-range retirement planning more predictable and provide older workers enhanced options to beef up their nest eggs. These changes include the following:</a:t>
            </a:r>
            <a:endParaRPr lang="en-US" altLang="zh-TW" sz="1200" dirty="0"/>
          </a:p>
          <a:p>
            <a:pPr eaLnBrk="1" hangingPunct="1">
              <a:lnSpc>
                <a:spcPct val="80000"/>
              </a:lnSpc>
            </a:pPr>
            <a:r>
              <a:rPr lang="en-US" altLang="zh-TW" sz="1200" dirty="0"/>
              <a:t>Allowing workers in employer-sponsored 401(k), 403(b) and other similar plans to put up to $15,000 this year in pretax income in 2006, and higher amounts each year -</a:t>
            </a:r>
            <a:r>
              <a:rPr lang="en-US" altLang="zh-TW" sz="1200" baseline="0" dirty="0"/>
              <a:t> </a:t>
            </a:r>
            <a:r>
              <a:rPr lang="en-US" altLang="zh-TW" sz="1200" dirty="0"/>
              <a:t>based on inflation</a:t>
            </a:r>
            <a:r>
              <a:rPr lang="en-US" altLang="zh-TW" sz="1200" baseline="0" dirty="0"/>
              <a:t> - </a:t>
            </a:r>
            <a:r>
              <a:rPr lang="en-US" altLang="zh-TW" sz="1200" dirty="0"/>
              <a:t>beginning in 2007. Individuals with a regular IRA or Roth IRA - plans funded with after-tax money allowed to grow tax-free</a:t>
            </a:r>
            <a:r>
              <a:rPr lang="en-US" altLang="zh-TW" sz="1200" baseline="0" dirty="0"/>
              <a:t> - </a:t>
            </a:r>
            <a:r>
              <a:rPr lang="en-US" altLang="zh-TW" sz="1200" dirty="0"/>
              <a:t>can contribute up to $4,000 in 2006 and 2007, $5,000 in 2008, and even more in later years to reflect inflation. If you are 50 or older, you may increase these amounts by $1,000 each year. </a:t>
            </a:r>
          </a:p>
          <a:p>
            <a:pPr eaLnBrk="1" hangingPunct="1">
              <a:lnSpc>
                <a:spcPct val="80000"/>
              </a:lnSpc>
            </a:pPr>
            <a:endParaRPr lang="en-US" altLang="zh-TW" sz="1200" dirty="0"/>
          </a:p>
          <a:p>
            <a:pPr eaLnBrk="1" hangingPunct="1">
              <a:lnSpc>
                <a:spcPct val="80000"/>
              </a:lnSpc>
            </a:pPr>
            <a:r>
              <a:rPr lang="en-US" altLang="zh-TW" sz="1200" dirty="0"/>
              <a:t>Continuing to let workers 50 and older in 401(k) and similar retirement plans sock away, on a tax-deferred basis, an additional $5,000 this year and more in following years, based on inflation. That's $20,000 that an older worker can set aside pre-tax for retirement. "This especially helps those who have finally finished paying for college," says Alice </a:t>
            </a:r>
            <a:r>
              <a:rPr lang="en-US" altLang="zh-TW" sz="1200" dirty="0" err="1"/>
              <a:t>Orzechowski</a:t>
            </a:r>
            <a:r>
              <a:rPr lang="en-US" altLang="zh-TW" sz="1200" dirty="0"/>
              <a:t>, a Frederick, Md., CPA. "They now have a few years to beef up their own retirement accounts." </a:t>
            </a:r>
          </a:p>
          <a:p>
            <a:pPr eaLnBrk="1" hangingPunct="1">
              <a:lnSpc>
                <a:spcPct val="80000"/>
              </a:lnSpc>
            </a:pPr>
            <a:endParaRPr lang="en-US" altLang="zh-TW" sz="1200" dirty="0"/>
          </a:p>
          <a:p>
            <a:pPr eaLnBrk="1" hangingPunct="1">
              <a:lnSpc>
                <a:spcPct val="80000"/>
              </a:lnSpc>
            </a:pPr>
            <a:r>
              <a:rPr lang="en-US" altLang="zh-TW" sz="1200" dirty="0"/>
              <a:t>Making permanent the so-called Saver's Credit - which would have disappeared after Dec. 31 - which provides up to a 50 percent tax credit for low- and moderate-income families that contribute up to $2,000 a year to a retirement plan. "The Saver's Credit, if you ask me, is the equivalent of a government match" to your retirement savings, Yeager says. "Credits are much better than deductions; that's money in your pocket." </a:t>
            </a:r>
          </a:p>
          <a:p>
            <a:pPr eaLnBrk="1" hangingPunct="1">
              <a:lnSpc>
                <a:spcPct val="80000"/>
              </a:lnSpc>
            </a:pPr>
            <a:endParaRPr lang="en-US" altLang="zh-TW" sz="1200" dirty="0"/>
          </a:p>
          <a:p>
            <a:pPr eaLnBrk="1" hangingPunct="1">
              <a:lnSpc>
                <a:spcPct val="80000"/>
              </a:lnSpc>
            </a:pPr>
            <a:r>
              <a:rPr lang="en-US" altLang="zh-TW" sz="1200" dirty="0"/>
              <a:t>Increasing the ease of transferring money between plans, including portability of after-tax contributions. For example, starting in 2008 it becomes easier to roll money from an IRA to a Roth IRA, and the new law gives employers enhanced options to offer Roth 401(k) retirement plans. </a:t>
            </a:r>
          </a:p>
          <a:p>
            <a:pPr eaLnBrk="1" hangingPunct="1">
              <a:lnSpc>
                <a:spcPct val="80000"/>
              </a:lnSpc>
            </a:pPr>
            <a:endParaRPr lang="en-US" altLang="zh-TW" sz="1200" dirty="0"/>
          </a:p>
          <a:p>
            <a:pPr eaLnBrk="1" hangingPunct="1">
              <a:lnSpc>
                <a:spcPct val="80000"/>
              </a:lnSpc>
            </a:pPr>
            <a:endParaRPr lang="en-US" altLang="zh-TW" sz="1200" dirty="0"/>
          </a:p>
          <a:p>
            <a:pPr eaLnBrk="1" hangingPunct="1">
              <a:lnSpc>
                <a:spcPct val="80000"/>
              </a:lnSpc>
            </a:pPr>
            <a:r>
              <a:rPr lang="en-US" altLang="zh-TW" sz="1200" b="1" dirty="0"/>
              <a:t>Changes for Giving, Saving, Planning</a:t>
            </a:r>
          </a:p>
          <a:p>
            <a:pPr eaLnBrk="1" hangingPunct="1">
              <a:lnSpc>
                <a:spcPct val="80000"/>
              </a:lnSpc>
            </a:pPr>
            <a:r>
              <a:rPr lang="en-US" altLang="zh-TW" sz="1200" b="1" dirty="0"/>
              <a:t>The reform law also contains several nonretirement changes.</a:t>
            </a:r>
          </a:p>
          <a:p>
            <a:pPr eaLnBrk="1" hangingPunct="1">
              <a:lnSpc>
                <a:spcPct val="80000"/>
              </a:lnSpc>
            </a:pPr>
            <a:endParaRPr lang="en-US" altLang="zh-TW" sz="1200" dirty="0"/>
          </a:p>
          <a:p>
            <a:pPr eaLnBrk="1" hangingPunct="1">
              <a:lnSpc>
                <a:spcPct val="80000"/>
              </a:lnSpc>
            </a:pPr>
            <a:r>
              <a:rPr lang="en-US" altLang="zh-TW" sz="1200" dirty="0"/>
              <a:t>Donating to charities: "The law dramatically changes certain rules," </a:t>
            </a:r>
            <a:r>
              <a:rPr lang="en-US" altLang="zh-TW" sz="1200" dirty="0" err="1"/>
              <a:t>Orzechowski</a:t>
            </a:r>
            <a:r>
              <a:rPr lang="en-US" altLang="zh-TW" sz="1200" dirty="0"/>
              <a:t> says. "No deduction is allowed for cash, check or other monetary donations unless the taxpayer has a bank record or written acknowledgement from the charity." No deduction either for clothing and household donations, unless they are in "good" condition, a term Congress did not define.</a:t>
            </a:r>
            <a:br>
              <a:rPr lang="en-US" altLang="zh-TW" sz="1200" dirty="0"/>
            </a:br>
            <a:r>
              <a:rPr lang="en-US" altLang="zh-TW" sz="1200" dirty="0"/>
              <a:t/>
            </a:r>
            <a:br>
              <a:rPr lang="en-US" altLang="zh-TW" sz="1200" dirty="0"/>
            </a:br>
            <a:r>
              <a:rPr lang="en-US" altLang="zh-TW" sz="1200" dirty="0"/>
              <a:t>A good change: Those 70½ and older in 2006 and 2007 can make tax-free distributions from their IRA directly to a charity. "This new rule benefits taxpayers who do not itemize, as well as those who would be adversely affected by the normal restrictions and limitations on charitable contributions," </a:t>
            </a:r>
            <a:r>
              <a:rPr lang="en-US" altLang="zh-TW" sz="1200" dirty="0" err="1"/>
              <a:t>Orzechowski</a:t>
            </a:r>
            <a:r>
              <a:rPr lang="en-US" altLang="zh-TW" sz="1200" dirty="0"/>
              <a:t> adds. </a:t>
            </a:r>
          </a:p>
          <a:p>
            <a:pPr eaLnBrk="1" hangingPunct="1">
              <a:lnSpc>
                <a:spcPct val="80000"/>
              </a:lnSpc>
            </a:pPr>
            <a:endParaRPr lang="en-US" altLang="zh-TW" sz="1200" dirty="0"/>
          </a:p>
          <a:p>
            <a:pPr eaLnBrk="1" hangingPunct="1">
              <a:lnSpc>
                <a:spcPct val="80000"/>
              </a:lnSpc>
            </a:pPr>
            <a:r>
              <a:rPr lang="en-US" altLang="zh-TW" sz="1200" dirty="0"/>
              <a:t>Saving for college: The law permanently extends the rules and tax benefits of the Section 529 college-savings plans popular with those saving for their children's and grandkids' educations. </a:t>
            </a:r>
          </a:p>
          <a:p>
            <a:pPr eaLnBrk="1" hangingPunct="1">
              <a:lnSpc>
                <a:spcPct val="80000"/>
              </a:lnSpc>
            </a:pPr>
            <a:endParaRPr lang="en-US" altLang="zh-TW" sz="1200" dirty="0"/>
          </a:p>
          <a:p>
            <a:pPr eaLnBrk="1" hangingPunct="1">
              <a:lnSpc>
                <a:spcPct val="80000"/>
              </a:lnSpc>
            </a:pPr>
            <a:r>
              <a:rPr lang="en-US" altLang="zh-TW" sz="1200" dirty="0"/>
              <a:t>Planning for long-term care: Beginning in 2010, the law allows individuals who have built up cash value in an annuity or life insurance policy to buy long-term-care insurance coverage without declaring the premium payments from the policy as income for tax purposes, and receive long-term-care benefits tax-free. </a:t>
            </a:r>
          </a:p>
          <a:p>
            <a:pPr eaLnBrk="1" hangingPunct="1">
              <a:lnSpc>
                <a:spcPct val="80000"/>
              </a:lnSpc>
            </a:pPr>
            <a:endParaRPr lang="en-US" altLang="zh-TW" sz="1200" dirty="0"/>
          </a:p>
          <a:p>
            <a:pPr eaLnBrk="1" hangingPunct="1">
              <a:lnSpc>
                <a:spcPct val="80000"/>
              </a:lnSpc>
            </a:pPr>
            <a:r>
              <a:rPr lang="en-US" altLang="zh-TW" sz="1200" b="1" dirty="0"/>
              <a:t>The Pension Protection Act Strengthens The Federal Pension Insurance System.</a:t>
            </a:r>
            <a:r>
              <a:rPr lang="en-US" altLang="zh-TW" sz="1200" dirty="0"/>
              <a:t> The legislation: </a:t>
            </a:r>
          </a:p>
          <a:p>
            <a:pPr marL="171450" indent="-171450" eaLnBrk="1" hangingPunct="1">
              <a:lnSpc>
                <a:spcPct val="80000"/>
              </a:lnSpc>
              <a:buFont typeface="Arial" pitchFamily="34" charset="0"/>
              <a:buChar char="•"/>
            </a:pPr>
            <a:r>
              <a:rPr lang="en-US" altLang="zh-TW" sz="1200" dirty="0"/>
              <a:t>Requires companies that under-fund their pension plans to pay additional premiums; </a:t>
            </a:r>
          </a:p>
          <a:p>
            <a:pPr marL="171450" indent="-171450" eaLnBrk="1" hangingPunct="1">
              <a:lnSpc>
                <a:spcPct val="80000"/>
              </a:lnSpc>
              <a:buFont typeface="Arial" pitchFamily="34" charset="0"/>
              <a:buChar char="•"/>
            </a:pPr>
            <a:r>
              <a:rPr lang="en-US" altLang="zh-TW" sz="1200" dirty="0"/>
              <a:t>Extends a requirement that companies that terminate their pensions provide extra funding for the pension insurance system; </a:t>
            </a:r>
          </a:p>
          <a:p>
            <a:pPr marL="171450" indent="-171450" eaLnBrk="1" hangingPunct="1">
              <a:lnSpc>
                <a:spcPct val="80000"/>
              </a:lnSpc>
              <a:buFont typeface="Arial" pitchFamily="34" charset="0"/>
              <a:buChar char="•"/>
            </a:pPr>
            <a:r>
              <a:rPr lang="en-US" altLang="zh-TW" sz="1200" dirty="0"/>
              <a:t>Requires that companies measure the obligations of their pension plans more accurately; </a:t>
            </a:r>
          </a:p>
          <a:p>
            <a:pPr marL="171450" indent="-171450" eaLnBrk="1" hangingPunct="1">
              <a:lnSpc>
                <a:spcPct val="80000"/>
              </a:lnSpc>
              <a:buFont typeface="Arial" pitchFamily="34" charset="0"/>
              <a:buChar char="•"/>
            </a:pPr>
            <a:r>
              <a:rPr lang="en-US" altLang="zh-TW" sz="1200" dirty="0"/>
              <a:t>Closes loopholes that allow under-funded plans to skip pension payments; </a:t>
            </a:r>
          </a:p>
          <a:p>
            <a:pPr marL="171450" indent="-171450" eaLnBrk="1" hangingPunct="1">
              <a:lnSpc>
                <a:spcPct val="80000"/>
              </a:lnSpc>
              <a:buFont typeface="Arial" pitchFamily="34" charset="0"/>
              <a:buChar char="•"/>
            </a:pPr>
            <a:r>
              <a:rPr lang="en-US" altLang="zh-TW" sz="1200" dirty="0"/>
              <a:t>Raises caps on the amount that employers can put into their pension plans, so they can add more money during good times and build a cushion that can keep their pensions solvent in lean times; and </a:t>
            </a:r>
          </a:p>
          <a:p>
            <a:pPr marL="171450" indent="-171450" eaLnBrk="1" hangingPunct="1">
              <a:lnSpc>
                <a:spcPct val="80000"/>
              </a:lnSpc>
              <a:buFont typeface="Arial" pitchFamily="34" charset="0"/>
              <a:buChar char="•"/>
            </a:pPr>
            <a:r>
              <a:rPr lang="en-US" altLang="zh-TW" sz="1200" dirty="0"/>
              <a:t>Prevents companies with under-funded pension plans from digging the hole deeper by promising extra benefits to their workers without paying for those promises up front. </a:t>
            </a:r>
          </a:p>
          <a:p>
            <a:pPr marL="171450" indent="-171450" eaLnBrk="1" hangingPunct="1">
              <a:lnSpc>
                <a:spcPct val="80000"/>
              </a:lnSpc>
              <a:buFont typeface="Arial" pitchFamily="34" charset="0"/>
              <a:buChar char="•"/>
            </a:pPr>
            <a:endParaRPr lang="en-US" altLang="zh-TW" sz="1200" dirty="0"/>
          </a:p>
          <a:p>
            <a:pPr eaLnBrk="1" hangingPunct="1">
              <a:lnSpc>
                <a:spcPct val="80000"/>
              </a:lnSpc>
            </a:pPr>
            <a:r>
              <a:rPr lang="en-US" altLang="zh-TW" sz="1200" b="1" dirty="0"/>
              <a:t>President Bush Has Sent A Clear Message To Businesses Across America That They Must Keep Their Promises To Workers.</a:t>
            </a:r>
            <a:r>
              <a:rPr lang="en-US" altLang="zh-TW" sz="1200" dirty="0"/>
              <a:t> Businesses that offer a private pension plan to their employees have a duty to set aside enough money now, so their workers get what they have been promised when they retire. </a:t>
            </a:r>
          </a:p>
          <a:p>
            <a:pPr eaLnBrk="1" hangingPunct="1">
              <a:lnSpc>
                <a:spcPct val="80000"/>
              </a:lnSpc>
            </a:pPr>
            <a:endParaRPr lang="en-US" altLang="zh-TW" sz="1200" b="1" dirty="0"/>
          </a:p>
          <a:p>
            <a:pPr eaLnBrk="1" hangingPunct="1">
              <a:lnSpc>
                <a:spcPct val="80000"/>
              </a:lnSpc>
            </a:pPr>
            <a:r>
              <a:rPr lang="en-US" altLang="zh-TW" sz="1200" b="1" dirty="0"/>
              <a:t>The Pension Protection Act Also Contains Provisions To Help American Workers Who Save For Retirement Through Defined Contribution Plans, Like IRAs And 401(k)s.</a:t>
            </a:r>
            <a:r>
              <a:rPr lang="en-US" altLang="zh-TW" sz="1200" dirty="0"/>
              <a:t> Defined contribution plans are helping Americans build a society of ownership and financial independence, and this legislation makes it easier for workers to participate in these plans. The legislation: </a:t>
            </a:r>
          </a:p>
          <a:p>
            <a:pPr marL="171450" indent="-171450" eaLnBrk="1" hangingPunct="1">
              <a:lnSpc>
                <a:spcPct val="80000"/>
              </a:lnSpc>
              <a:buFont typeface="Arial" pitchFamily="34" charset="0"/>
              <a:buChar char="•"/>
            </a:pPr>
            <a:r>
              <a:rPr lang="en-US" altLang="zh-TW" sz="1200" dirty="0"/>
              <a:t>Removes barriers that prevent companies from automatically enrolling their employees in defined contribution plans; </a:t>
            </a:r>
          </a:p>
          <a:p>
            <a:pPr marL="171450" indent="-171450" eaLnBrk="1" hangingPunct="1">
              <a:lnSpc>
                <a:spcPct val="80000"/>
              </a:lnSpc>
              <a:buFont typeface="Arial" pitchFamily="34" charset="0"/>
              <a:buChar char="•"/>
            </a:pPr>
            <a:r>
              <a:rPr lang="en-US" altLang="zh-TW" sz="1200" dirty="0"/>
              <a:t>Ensures that workers have more information about the performance of their accounts; </a:t>
            </a:r>
          </a:p>
          <a:p>
            <a:pPr marL="171450" indent="-171450" eaLnBrk="1" hangingPunct="1">
              <a:lnSpc>
                <a:spcPct val="80000"/>
              </a:lnSpc>
              <a:buFont typeface="Arial" pitchFamily="34" charset="0"/>
              <a:buChar char="•"/>
            </a:pPr>
            <a:r>
              <a:rPr lang="en-US" altLang="zh-TW" sz="1200" dirty="0"/>
              <a:t>Provides greater access to professional advice about investing for retirement; </a:t>
            </a:r>
          </a:p>
          <a:p>
            <a:pPr marL="171450" indent="-171450" eaLnBrk="1" hangingPunct="1">
              <a:lnSpc>
                <a:spcPct val="80000"/>
              </a:lnSpc>
              <a:buFont typeface="Arial" pitchFamily="34" charset="0"/>
              <a:buChar char="•"/>
            </a:pPr>
            <a:r>
              <a:rPr lang="en-US" altLang="zh-TW" sz="1200" dirty="0"/>
              <a:t>Gives workers greater control over how their accounts are invested; and </a:t>
            </a:r>
          </a:p>
          <a:p>
            <a:pPr marL="171450" indent="-171450" eaLnBrk="1" hangingPunct="1">
              <a:lnSpc>
                <a:spcPct val="80000"/>
              </a:lnSpc>
              <a:buFont typeface="Arial" pitchFamily="34" charset="0"/>
              <a:buChar char="•"/>
            </a:pPr>
            <a:r>
              <a:rPr lang="en-US" altLang="zh-TW" sz="1200" dirty="0"/>
              <a:t>Makes permanent the higher contribution limits for IRAs and 401(k)s that were passed in 2001, enabling more workers to build larger retirement nest eggs. </a:t>
            </a:r>
          </a:p>
          <a:p>
            <a:pPr eaLnBrk="1" hangingPunct="1">
              <a:lnSpc>
                <a:spcPct val="80000"/>
              </a:lnSpc>
            </a:pPr>
            <a:endParaRPr lang="zh-TW" altLang="en-US" sz="1200" dirty="0"/>
          </a:p>
        </p:txBody>
      </p:sp>
    </p:spTree>
    <p:extLst>
      <p:ext uri="{BB962C8B-B14F-4D97-AF65-F5344CB8AC3E}">
        <p14:creationId xmlns:p14="http://schemas.microsoft.com/office/powerpoint/2010/main" val="160167047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Rectangle 7"/>
          <p:cNvSpPr>
            <a:spLocks noGrp="1" noChangeArrowheads="1"/>
          </p:cNvSpPr>
          <p:nvPr>
            <p:ph type="sldNum" sz="quarter" idx="5"/>
          </p:nvPr>
        </p:nvSpPr>
        <p:spPr>
          <a:noFill/>
        </p:spPr>
        <p:txBody>
          <a:bodyPr/>
          <a:lstStyle/>
          <a:p>
            <a:fld id="{E75F40FA-6B8C-45ED-8ECF-5760C27C7F5D}" type="slidenum">
              <a:rPr lang="zh-TW" altLang="en-US"/>
              <a:pPr/>
              <a:t>60</a:t>
            </a:fld>
            <a:endParaRPr lang="en-US" altLang="zh-TW"/>
          </a:p>
        </p:txBody>
      </p:sp>
      <p:sp>
        <p:nvSpPr>
          <p:cNvPr id="222211" name="Rectangle 2"/>
          <p:cNvSpPr>
            <a:spLocks noGrp="1" noRot="1" noChangeAspect="1" noChangeArrowheads="1" noTextEdit="1"/>
          </p:cNvSpPr>
          <p:nvPr>
            <p:ph type="sldImg"/>
          </p:nvPr>
        </p:nvSpPr>
        <p:spPr>
          <a:xfrm>
            <a:off x="2735263" y="527050"/>
            <a:ext cx="3851275" cy="2889250"/>
          </a:xfrm>
          <a:ln/>
        </p:spPr>
      </p:sp>
      <p:sp>
        <p:nvSpPr>
          <p:cNvPr id="222212" name="Rectangle 3"/>
          <p:cNvSpPr>
            <a:spLocks noGrp="1" noChangeArrowheads="1"/>
          </p:cNvSpPr>
          <p:nvPr>
            <p:ph type="body" idx="1"/>
          </p:nvPr>
        </p:nvSpPr>
        <p:spPr>
          <a:noFill/>
          <a:ln/>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endParaRPr lang="en-US" altLang="zh-TW" dirty="0"/>
          </a:p>
        </p:txBody>
      </p:sp>
    </p:spTree>
    <p:extLst>
      <p:ext uri="{BB962C8B-B14F-4D97-AF65-F5344CB8AC3E}">
        <p14:creationId xmlns:p14="http://schemas.microsoft.com/office/powerpoint/2010/main" val="292878201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Rectangle 7"/>
          <p:cNvSpPr>
            <a:spLocks noGrp="1" noChangeArrowheads="1"/>
          </p:cNvSpPr>
          <p:nvPr>
            <p:ph type="sldNum" sz="quarter" idx="5"/>
          </p:nvPr>
        </p:nvSpPr>
        <p:spPr>
          <a:noFill/>
        </p:spPr>
        <p:txBody>
          <a:bodyPr/>
          <a:lstStyle/>
          <a:p>
            <a:fld id="{2F2BBD6E-7CD3-4FFF-8617-64D7C3597A06}" type="slidenum">
              <a:rPr lang="zh-TW" altLang="en-US"/>
              <a:pPr/>
              <a:t>63</a:t>
            </a:fld>
            <a:endParaRPr lang="en-US" altLang="zh-TW"/>
          </a:p>
        </p:txBody>
      </p:sp>
      <p:sp>
        <p:nvSpPr>
          <p:cNvPr id="230403" name="Rectangle 2"/>
          <p:cNvSpPr>
            <a:spLocks noGrp="1" noRot="1" noChangeAspect="1" noChangeArrowheads="1" noTextEdit="1"/>
          </p:cNvSpPr>
          <p:nvPr>
            <p:ph type="sldImg"/>
          </p:nvPr>
        </p:nvSpPr>
        <p:spPr>
          <a:xfrm>
            <a:off x="2735263" y="527050"/>
            <a:ext cx="3851275" cy="2889250"/>
          </a:xfrm>
          <a:ln/>
        </p:spPr>
      </p:sp>
      <p:sp>
        <p:nvSpPr>
          <p:cNvPr id="230404" name="Rectangle 3"/>
          <p:cNvSpPr>
            <a:spLocks noGrp="1" noChangeArrowheads="1"/>
          </p:cNvSpPr>
          <p:nvPr>
            <p:ph type="body" idx="1"/>
          </p:nvPr>
        </p:nvSpPr>
        <p:spPr>
          <a:noFill/>
          <a:ln/>
        </p:spPr>
        <p:txBody>
          <a:bodyPr/>
          <a:lstStyle/>
          <a:p>
            <a:pPr eaLnBrk="1" hangingPunct="1"/>
            <a:r>
              <a:rPr lang="en-US" altLang="zh-TW" b="1" dirty="0"/>
              <a:t>Source: http://www.mpfa.org.hk/english/abt_mpfs/abt_mpfs_bgd/abt_mpfs_bgd.html</a:t>
            </a:r>
          </a:p>
          <a:p>
            <a:pPr eaLnBrk="1" hangingPunct="1"/>
            <a:r>
              <a:rPr lang="en-US" altLang="zh-TW" dirty="0"/>
              <a:t> </a:t>
            </a:r>
          </a:p>
          <a:p>
            <a:pPr eaLnBrk="1" hangingPunct="1"/>
            <a:r>
              <a:rPr lang="en-US" altLang="zh-TW" dirty="0"/>
              <a:t>In August 1995, Hong Kong took a major step in enacting the Mandatory Provident Fund Schemes Ordinance to provide a formal system of retirement protection. The ordinance provides the framework for the establishment of a system of privately managed, employment-related MPF schemes to accrue financial benefits for members of the workforce when they retire.</a:t>
            </a:r>
          </a:p>
          <a:p>
            <a:pPr eaLnBrk="1" hangingPunct="1"/>
            <a:endParaRPr lang="en-US" altLang="zh-TW" dirty="0"/>
          </a:p>
          <a:p>
            <a:pPr eaLnBrk="1" hangingPunct="1"/>
            <a:r>
              <a:rPr lang="en-US" altLang="zh-TW" dirty="0"/>
              <a:t>The Mandatory Provident Fund Schemes Authority (MPFA) was established in September 1998 to regulate, supervise and monitor the operation of the MPF System. The MPF System came into operation on December 1, 2000.</a:t>
            </a:r>
          </a:p>
          <a:p>
            <a:pPr eaLnBrk="1" hangingPunct="1"/>
            <a:endParaRPr lang="en-US" altLang="zh-TW" dirty="0"/>
          </a:p>
          <a:p>
            <a:r>
              <a:rPr lang="en-US" altLang="zh-TW" sz="1200" kern="1200" baseline="0" dirty="0">
                <a:solidFill>
                  <a:schemeClr val="tx1"/>
                </a:solidFill>
                <a:latin typeface="+mn-lt"/>
                <a:ea typeface="+mn-ea"/>
                <a:cs typeface="+mn-cs"/>
              </a:rPr>
              <a:t>The 15-year-old MPF System has grown alongside Hong Kong, and has contributed significantly to building up the retirement savings of the people of Hong Kong. At present, around 85% of Hong Kong</a:t>
            </a:r>
          </a:p>
          <a:p>
            <a:r>
              <a:rPr lang="en-US" altLang="zh-TW" sz="1200" kern="1200" baseline="0" dirty="0">
                <a:solidFill>
                  <a:schemeClr val="tx1"/>
                </a:solidFill>
                <a:latin typeface="+mn-lt"/>
                <a:ea typeface="+mn-ea"/>
                <a:cs typeface="+mn-cs"/>
              </a:rPr>
              <a:t>workers are covered by the MPF System, or by some other forms of retirement scheme. By international standards, this level of coverage is excellent. As at the end of October 2015, the total assets of the</a:t>
            </a:r>
          </a:p>
          <a:p>
            <a:r>
              <a:rPr lang="en-US" altLang="zh-TW" sz="1200" kern="1200" baseline="0" dirty="0">
                <a:solidFill>
                  <a:schemeClr val="tx1"/>
                </a:solidFill>
                <a:latin typeface="+mn-lt"/>
                <a:ea typeface="+mn-ea"/>
                <a:cs typeface="+mn-cs"/>
              </a:rPr>
              <a:t>MPF System amounted to almost $600 billion. This means the annualized rate of return from the inception of the MPF System to October 2015 was 3.4%, higher than the 1.8% inflation rate over the </a:t>
            </a:r>
            <a:r>
              <a:rPr lang="fr-FR" altLang="zh-TW" sz="1200" kern="1200" baseline="0" dirty="0" err="1">
                <a:solidFill>
                  <a:schemeClr val="tx1"/>
                </a:solidFill>
                <a:latin typeface="+mn-lt"/>
                <a:ea typeface="+mn-ea"/>
                <a:cs typeface="+mn-cs"/>
              </a:rPr>
              <a:t>same</a:t>
            </a:r>
            <a:r>
              <a:rPr lang="fr-FR" altLang="zh-TW" sz="1200" kern="1200" baseline="0" dirty="0">
                <a:solidFill>
                  <a:schemeClr val="tx1"/>
                </a:solidFill>
                <a:latin typeface="+mn-lt"/>
                <a:ea typeface="+mn-ea"/>
                <a:cs typeface="+mn-cs"/>
              </a:rPr>
              <a:t> </a:t>
            </a:r>
            <a:r>
              <a:rPr lang="fr-FR" altLang="zh-TW" sz="1200" kern="1200" baseline="0" dirty="0" err="1">
                <a:solidFill>
                  <a:schemeClr val="tx1"/>
                </a:solidFill>
                <a:latin typeface="+mn-lt"/>
                <a:ea typeface="+mn-ea"/>
                <a:cs typeface="+mn-cs"/>
              </a:rPr>
              <a:t>period</a:t>
            </a:r>
            <a:r>
              <a:rPr lang="fr-FR" altLang="zh-TW" sz="1200" kern="1200" baseline="0" dirty="0">
                <a:solidFill>
                  <a:schemeClr val="tx1"/>
                </a:solidFill>
                <a:latin typeface="+mn-lt"/>
                <a:ea typeface="+mn-ea"/>
                <a:cs typeface="+mn-cs"/>
              </a:rPr>
              <a:t>.</a:t>
            </a:r>
            <a:endParaRPr lang="en-US" altLang="zh-TW" dirty="0"/>
          </a:p>
        </p:txBody>
      </p:sp>
    </p:spTree>
    <p:extLst>
      <p:ext uri="{BB962C8B-B14F-4D97-AF65-F5344CB8AC3E}">
        <p14:creationId xmlns:p14="http://schemas.microsoft.com/office/powerpoint/2010/main" val="351244693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Rectangle 7"/>
          <p:cNvSpPr>
            <a:spLocks noGrp="1" noChangeArrowheads="1"/>
          </p:cNvSpPr>
          <p:nvPr>
            <p:ph type="sldNum" sz="quarter" idx="5"/>
          </p:nvPr>
        </p:nvSpPr>
        <p:spPr>
          <a:noFill/>
        </p:spPr>
        <p:txBody>
          <a:bodyPr/>
          <a:lstStyle/>
          <a:p>
            <a:fld id="{7EBE39A3-84AC-423C-B2A2-C7675A092A7A}" type="slidenum">
              <a:rPr lang="zh-TW" altLang="en-US"/>
              <a:pPr/>
              <a:t>64</a:t>
            </a:fld>
            <a:endParaRPr lang="en-US" altLang="zh-TW"/>
          </a:p>
        </p:txBody>
      </p:sp>
      <p:sp>
        <p:nvSpPr>
          <p:cNvPr id="231427" name="Rectangle 2"/>
          <p:cNvSpPr>
            <a:spLocks noGrp="1" noRot="1" noChangeAspect="1" noChangeArrowheads="1" noTextEdit="1"/>
          </p:cNvSpPr>
          <p:nvPr>
            <p:ph type="sldImg"/>
          </p:nvPr>
        </p:nvSpPr>
        <p:spPr>
          <a:xfrm>
            <a:off x="2735263" y="527050"/>
            <a:ext cx="3851275" cy="2889250"/>
          </a:xfrm>
          <a:ln/>
        </p:spPr>
      </p:sp>
      <p:sp>
        <p:nvSpPr>
          <p:cNvPr id="231428" name="Rectangle 3"/>
          <p:cNvSpPr>
            <a:spLocks noGrp="1" noChangeArrowheads="1"/>
          </p:cNvSpPr>
          <p:nvPr>
            <p:ph type="body" idx="1"/>
          </p:nvPr>
        </p:nvSpPr>
        <p:spPr>
          <a:noFill/>
          <a:ln/>
        </p:spPr>
        <p:txBody>
          <a:bodyPr/>
          <a:lstStyle/>
          <a:p>
            <a:pPr eaLnBrk="1" hangingPunct="1"/>
            <a:r>
              <a:rPr lang="en-US" altLang="zh-TW" b="1" dirty="0"/>
              <a:t>Source: http://www.mpfa.org.hk/english/abt_mpfa/abt_mpfa_rs/abt_mpfa_rs.html</a:t>
            </a:r>
          </a:p>
          <a:p>
            <a:pPr eaLnBrk="1" hangingPunct="1"/>
            <a:endParaRPr lang="en-US" altLang="zh-TW" dirty="0"/>
          </a:p>
          <a:p>
            <a:pPr eaLnBrk="1" hangingPunct="1"/>
            <a:r>
              <a:rPr lang="en-US" altLang="zh-TW" dirty="0"/>
              <a:t>Before the MPF System was launched (in 2000), retirement schemes set up voluntarily by employers for their employees were regulated under the Occupational Retirement Schemes Ordinance (ORSO). These ORSO schemes were exempted from MPF requirements as long as they met certain conditions, but the MPFA is now responsible for regulating both MPF schemes and ORSO schemes, under the MPFSO and the ORSO respectively. This regulatory work is carried out on the basis of the relevant legislation, as well as guidelines and codes covering these schemes, under the regulatory structure shown here </a:t>
            </a:r>
          </a:p>
        </p:txBody>
      </p:sp>
    </p:spTree>
    <p:extLst>
      <p:ext uri="{BB962C8B-B14F-4D97-AF65-F5344CB8AC3E}">
        <p14:creationId xmlns:p14="http://schemas.microsoft.com/office/powerpoint/2010/main" val="312233754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Rectangle 7"/>
          <p:cNvSpPr>
            <a:spLocks noGrp="1" noChangeArrowheads="1"/>
          </p:cNvSpPr>
          <p:nvPr>
            <p:ph type="sldNum" sz="quarter" idx="5"/>
          </p:nvPr>
        </p:nvSpPr>
        <p:spPr>
          <a:noFill/>
        </p:spPr>
        <p:txBody>
          <a:bodyPr/>
          <a:lstStyle/>
          <a:p>
            <a:fld id="{0EB774D2-C366-4B9C-9FB7-70BA6D30EB51}" type="slidenum">
              <a:rPr lang="zh-TW" altLang="en-US"/>
              <a:pPr/>
              <a:t>65</a:t>
            </a:fld>
            <a:endParaRPr lang="en-US" altLang="zh-TW"/>
          </a:p>
        </p:txBody>
      </p:sp>
      <p:sp>
        <p:nvSpPr>
          <p:cNvPr id="233475" name="Rectangle 2"/>
          <p:cNvSpPr>
            <a:spLocks noGrp="1" noRot="1" noChangeAspect="1" noChangeArrowheads="1" noTextEdit="1"/>
          </p:cNvSpPr>
          <p:nvPr>
            <p:ph type="sldImg"/>
          </p:nvPr>
        </p:nvSpPr>
        <p:spPr>
          <a:xfrm>
            <a:off x="2735263" y="527050"/>
            <a:ext cx="3851275" cy="2889250"/>
          </a:xfrm>
          <a:ln/>
        </p:spPr>
      </p:sp>
      <p:sp>
        <p:nvSpPr>
          <p:cNvPr id="233476" name="Rectangle 3"/>
          <p:cNvSpPr>
            <a:spLocks noGrp="1" noChangeArrowheads="1"/>
          </p:cNvSpPr>
          <p:nvPr>
            <p:ph type="body" idx="1"/>
          </p:nvPr>
        </p:nvSpPr>
        <p:spPr>
          <a:noFill/>
          <a:ln/>
        </p:spPr>
        <p:txBody>
          <a:bodyPr/>
          <a:lstStyle/>
          <a:p>
            <a:pPr eaLnBrk="1" hangingPunct="1"/>
            <a:r>
              <a:rPr lang="en-US" altLang="zh-TW" dirty="0"/>
              <a:t>Member choice means that employees (who are members of an MPF scheme) can have the right to choose MPF constituent funds. However, member choice is limited to the choice offered by the master trust(s) chosen by the employer.</a:t>
            </a:r>
          </a:p>
          <a:p>
            <a:pPr eaLnBrk="1" hangingPunct="1"/>
            <a:endParaRPr lang="en-US" altLang="zh-TW" dirty="0"/>
          </a:p>
          <a:p>
            <a:pPr eaLnBrk="1" hangingPunct="1"/>
            <a:r>
              <a:rPr lang="en-US" altLang="zh-TW" dirty="0"/>
              <a:t>Employees choose constituent fund(s). A constituent fund invests in one or more approved pooled investment funds (“</a:t>
            </a:r>
            <a:r>
              <a:rPr lang="en-US" altLang="zh-TW" dirty="0" err="1"/>
              <a:t>apif</a:t>
            </a:r>
            <a:r>
              <a:rPr lang="en-US" altLang="zh-TW" dirty="0"/>
              <a:t>”) or invests directly. An </a:t>
            </a:r>
            <a:r>
              <a:rPr lang="en-US" altLang="zh-TW" dirty="0" err="1"/>
              <a:t>apif</a:t>
            </a:r>
            <a:r>
              <a:rPr lang="en-US" altLang="zh-TW" dirty="0"/>
              <a:t> can be a unit trust or an insurance policy.</a:t>
            </a:r>
          </a:p>
          <a:p>
            <a:pPr eaLnBrk="1" hangingPunct="1"/>
            <a:endParaRPr lang="zh-TW" altLang="en-US" dirty="0"/>
          </a:p>
        </p:txBody>
      </p:sp>
    </p:spTree>
    <p:extLst>
      <p:ext uri="{BB962C8B-B14F-4D97-AF65-F5344CB8AC3E}">
        <p14:creationId xmlns:p14="http://schemas.microsoft.com/office/powerpoint/2010/main" val="404983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Rectangle 7"/>
          <p:cNvSpPr>
            <a:spLocks noGrp="1" noChangeArrowheads="1"/>
          </p:cNvSpPr>
          <p:nvPr>
            <p:ph type="sldNum" sz="quarter" idx="5"/>
          </p:nvPr>
        </p:nvSpPr>
        <p:spPr>
          <a:noFill/>
        </p:spPr>
        <p:txBody>
          <a:bodyPr/>
          <a:lstStyle/>
          <a:p>
            <a:fld id="{73531D22-C1C0-4D1C-B82E-A88966493E3A}" type="slidenum">
              <a:rPr lang="zh-TW" altLang="en-US"/>
              <a:pPr/>
              <a:t>8</a:t>
            </a:fld>
            <a:endParaRPr lang="en-US" altLang="zh-TW"/>
          </a:p>
        </p:txBody>
      </p:sp>
      <p:sp>
        <p:nvSpPr>
          <p:cNvPr id="179203" name="Rectangle 2"/>
          <p:cNvSpPr>
            <a:spLocks noGrp="1" noRot="1" noChangeAspect="1" noChangeArrowheads="1" noTextEdit="1"/>
          </p:cNvSpPr>
          <p:nvPr>
            <p:ph type="sldImg"/>
          </p:nvPr>
        </p:nvSpPr>
        <p:spPr>
          <a:xfrm>
            <a:off x="2735263" y="527050"/>
            <a:ext cx="3851275" cy="2889250"/>
          </a:xfrm>
          <a:ln/>
        </p:spPr>
      </p:sp>
      <p:sp>
        <p:nvSpPr>
          <p:cNvPr id="179204" name="Rectangle 3"/>
          <p:cNvSpPr>
            <a:spLocks noGrp="1" noChangeArrowheads="1"/>
          </p:cNvSpPr>
          <p:nvPr>
            <p:ph type="body" idx="1"/>
          </p:nvPr>
        </p:nvSpPr>
        <p:spPr>
          <a:noFill/>
          <a:ln/>
        </p:spPr>
        <p:txBody>
          <a:bodyPr/>
          <a:lstStyle/>
          <a:p>
            <a:pPr eaLnBrk="1" hangingPunct="1">
              <a:lnSpc>
                <a:spcPct val="80000"/>
              </a:lnSpc>
            </a:pPr>
            <a:endParaRPr lang="en-US" altLang="zh-TW" sz="1200" dirty="0"/>
          </a:p>
        </p:txBody>
      </p:sp>
    </p:spTree>
    <p:extLst>
      <p:ext uri="{BB962C8B-B14F-4D97-AF65-F5344CB8AC3E}">
        <p14:creationId xmlns:p14="http://schemas.microsoft.com/office/powerpoint/2010/main" val="247891111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35263" y="527050"/>
            <a:ext cx="3851275" cy="2889250"/>
          </a:xfrm>
        </p:spPr>
      </p:sp>
      <p:sp>
        <p:nvSpPr>
          <p:cNvPr id="3" name="Notes Placeholder 2"/>
          <p:cNvSpPr>
            <a:spLocks noGrp="1"/>
          </p:cNvSpPr>
          <p:nvPr>
            <p:ph type="body" idx="1"/>
          </p:nvPr>
        </p:nvSpPr>
        <p:spPr/>
        <p:txBody>
          <a:bodyPr>
            <a:normAutofit/>
          </a:bodyPr>
          <a:lstStyle/>
          <a:p>
            <a:r>
              <a:rPr lang="fr-FR" altLang="zh-TW" dirty="0"/>
              <a:t>http://www.mpfa.org.hk/english/quicklinks/quicklinks_eca/eca.html</a:t>
            </a:r>
          </a:p>
          <a:p>
            <a:r>
              <a:rPr lang="fr-FR" altLang="zh-TW" dirty="0"/>
              <a:t>http://www.mpfa.org.hk/english/quicklinks/quicklinks_ri/quicklinks_minmax.html</a:t>
            </a:r>
          </a:p>
          <a:p>
            <a:r>
              <a:rPr lang="fr-FR" altLang="zh-TW" dirty="0"/>
              <a:t>http://www.mpfa.org.hk/eng/mpf_system/system_features/contributions/index.jsp</a:t>
            </a:r>
          </a:p>
          <a:p>
            <a:endParaRPr lang="zh-TW" altLang="en-US" dirty="0"/>
          </a:p>
        </p:txBody>
      </p:sp>
      <p:sp>
        <p:nvSpPr>
          <p:cNvPr id="4" name="Slide Number Placeholder 3"/>
          <p:cNvSpPr>
            <a:spLocks noGrp="1"/>
          </p:cNvSpPr>
          <p:nvPr>
            <p:ph type="sldNum" sz="quarter" idx="10"/>
          </p:nvPr>
        </p:nvSpPr>
        <p:spPr/>
        <p:txBody>
          <a:bodyPr/>
          <a:lstStyle/>
          <a:p>
            <a:fld id="{2EFF1119-CEE4-4AAE-AB25-9004170B8831}" type="slidenum">
              <a:rPr lang="zh-TW" altLang="en-US" smtClean="0"/>
              <a:pPr/>
              <a:t>66</a:t>
            </a:fld>
            <a:endParaRPr lang="en-US" altLang="zh-TW" dirty="0"/>
          </a:p>
        </p:txBody>
      </p:sp>
    </p:spTree>
    <p:extLst>
      <p:ext uri="{BB962C8B-B14F-4D97-AF65-F5344CB8AC3E}">
        <p14:creationId xmlns:p14="http://schemas.microsoft.com/office/powerpoint/2010/main" val="230915078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35263" y="527050"/>
            <a:ext cx="3851275" cy="2889250"/>
          </a:xfrm>
        </p:spPr>
      </p:sp>
      <p:sp>
        <p:nvSpPr>
          <p:cNvPr id="3" name="Notes Placeholder 2"/>
          <p:cNvSpPr>
            <a:spLocks noGrp="1"/>
          </p:cNvSpPr>
          <p:nvPr>
            <p:ph type="body" idx="1"/>
          </p:nvPr>
        </p:nvSpPr>
        <p:spPr/>
        <p:txBody>
          <a:bodyPr>
            <a:normAutofit/>
          </a:bodyPr>
          <a:lstStyle/>
          <a:p>
            <a:r>
              <a:rPr lang="en-US" altLang="zh-TW" dirty="0"/>
              <a:t>Source: MPFA http://www.mpfa.org.hk/eng/information_centre/publications/mpfa_newsletter/files/Newsletter_21.pdf </a:t>
            </a:r>
          </a:p>
        </p:txBody>
      </p:sp>
      <p:sp>
        <p:nvSpPr>
          <p:cNvPr id="4" name="Slide Number Placeholder 3"/>
          <p:cNvSpPr>
            <a:spLocks noGrp="1"/>
          </p:cNvSpPr>
          <p:nvPr>
            <p:ph type="sldNum" sz="quarter" idx="10"/>
          </p:nvPr>
        </p:nvSpPr>
        <p:spPr/>
        <p:txBody>
          <a:bodyPr/>
          <a:lstStyle/>
          <a:p>
            <a:fld id="{2EFF1119-CEE4-4AAE-AB25-9004170B8831}" type="slidenum">
              <a:rPr lang="zh-TW" altLang="en-US" smtClean="0"/>
              <a:pPr/>
              <a:t>68</a:t>
            </a:fld>
            <a:endParaRPr lang="en-US" altLang="zh-TW" dirty="0"/>
          </a:p>
        </p:txBody>
      </p:sp>
    </p:spTree>
    <p:extLst>
      <p:ext uri="{BB962C8B-B14F-4D97-AF65-F5344CB8AC3E}">
        <p14:creationId xmlns:p14="http://schemas.microsoft.com/office/powerpoint/2010/main" val="106212276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35263" y="527050"/>
            <a:ext cx="3851275" cy="2889250"/>
          </a:xfrm>
        </p:spPr>
      </p:sp>
      <p:sp>
        <p:nvSpPr>
          <p:cNvPr id="3" name="Notes Placeholder 2"/>
          <p:cNvSpPr>
            <a:spLocks noGrp="1"/>
          </p:cNvSpPr>
          <p:nvPr>
            <p:ph type="body" idx="1"/>
          </p:nvPr>
        </p:nvSpPr>
        <p:spPr/>
        <p:txBody>
          <a:bodyPr>
            <a:normAutofit fontScale="70000" lnSpcReduction="20000"/>
          </a:bodyPr>
          <a:lstStyle/>
          <a:p>
            <a:r>
              <a:rPr lang="en-US" altLang="zh-TW" sz="1200" kern="1200" baseline="0" dirty="0">
                <a:solidFill>
                  <a:schemeClr val="tx1"/>
                </a:solidFill>
                <a:latin typeface="+mn-lt"/>
                <a:ea typeface="+mn-ea"/>
                <a:cs typeface="+mn-cs"/>
              </a:rPr>
              <a:t>In short, the DIS is a highly standardized and fee-controlled MPF investment strategy designed to be consistent with the objective of building up long-term retirement savings. If scheme members do not make any choices for their MPF investments, their MPF contributions will be invested according to the DIS of their respective scheme. Scheme members can also choose to opt for the DIS</a:t>
            </a:r>
          </a:p>
          <a:p>
            <a:r>
              <a:rPr lang="en-US" altLang="zh-TW" sz="1200" kern="1200" baseline="0" dirty="0">
                <a:solidFill>
                  <a:schemeClr val="tx1"/>
                </a:solidFill>
                <a:latin typeface="+mn-lt"/>
                <a:ea typeface="+mn-ea"/>
                <a:cs typeface="+mn-cs"/>
              </a:rPr>
              <a:t>The key features of the DIS are described below:</a:t>
            </a:r>
          </a:p>
          <a:p>
            <a:r>
              <a:rPr lang="en-US" altLang="zh-TW" sz="1200" b="1" kern="1200" baseline="0" dirty="0">
                <a:solidFill>
                  <a:schemeClr val="tx1"/>
                </a:solidFill>
                <a:latin typeface="+mn-lt"/>
                <a:ea typeface="+mn-ea"/>
                <a:cs typeface="+mn-cs"/>
              </a:rPr>
              <a:t>Made up of two constituent funds (“CFs”)</a:t>
            </a:r>
          </a:p>
          <a:p>
            <a:r>
              <a:rPr lang="en-US" altLang="zh-TW" sz="1200" kern="1200" baseline="0" dirty="0">
                <a:solidFill>
                  <a:schemeClr val="tx1"/>
                </a:solidFill>
                <a:latin typeface="+mn-lt"/>
                <a:ea typeface="+mn-ea"/>
                <a:cs typeface="+mn-cs"/>
              </a:rPr>
              <a:t>To balance potential risks and returns, the DIS will be made up of two mixed asset CFs, namely the Core Accumulation Fund and the Age 65 Plus Fund. The CFs will invest in a globally diversified manner. The Core Accumulation Fund will adopt a more aggressive investment strategy and invest more in higher risk investments (e.g. global equities), while the Age 65 Plus Fund will adopt a more conservative investment strategy and mainly invest in lower risk investments (e.g. global bonds). The investment ratios of these two CFs are shown in the diagram below:</a:t>
            </a:r>
          </a:p>
          <a:p>
            <a:r>
              <a:rPr lang="fr-FR" altLang="zh-TW" sz="1200" b="1" kern="1200" baseline="0" dirty="0" err="1">
                <a:solidFill>
                  <a:schemeClr val="tx1"/>
                </a:solidFill>
                <a:latin typeface="+mn-lt"/>
                <a:ea typeface="+mn-ea"/>
                <a:cs typeface="+mn-cs"/>
              </a:rPr>
              <a:t>Investment</a:t>
            </a:r>
            <a:r>
              <a:rPr lang="fr-FR" altLang="zh-TW" sz="1200" b="1" kern="1200" baseline="0" dirty="0">
                <a:solidFill>
                  <a:schemeClr val="tx1"/>
                </a:solidFill>
                <a:latin typeface="+mn-lt"/>
                <a:ea typeface="+mn-ea"/>
                <a:cs typeface="+mn-cs"/>
              </a:rPr>
              <a:t> </a:t>
            </a:r>
            <a:r>
              <a:rPr lang="fr-FR" altLang="zh-TW" sz="1200" b="1" kern="1200" baseline="0" dirty="0" err="1">
                <a:solidFill>
                  <a:schemeClr val="tx1"/>
                </a:solidFill>
                <a:latin typeface="+mn-lt"/>
                <a:ea typeface="+mn-ea"/>
                <a:cs typeface="+mn-cs"/>
              </a:rPr>
              <a:t>principles</a:t>
            </a:r>
            <a:r>
              <a:rPr lang="fr-FR" altLang="zh-TW" sz="1200" b="1" kern="1200" baseline="0" dirty="0">
                <a:solidFill>
                  <a:schemeClr val="tx1"/>
                </a:solidFill>
                <a:latin typeface="+mn-lt"/>
                <a:ea typeface="+mn-ea"/>
                <a:cs typeface="+mn-cs"/>
              </a:rPr>
              <a:t>: </a:t>
            </a:r>
          </a:p>
          <a:p>
            <a:r>
              <a:rPr lang="fr-FR" altLang="zh-TW" sz="1200" b="1" kern="1200" baseline="0" dirty="0">
                <a:solidFill>
                  <a:schemeClr val="tx1"/>
                </a:solidFill>
                <a:latin typeface="+mn-lt"/>
                <a:ea typeface="+mn-ea"/>
                <a:cs typeface="+mn-cs"/>
              </a:rPr>
              <a:t>1) </a:t>
            </a:r>
            <a:r>
              <a:rPr lang="fr-FR" altLang="zh-TW" sz="1200" kern="1200" baseline="0" dirty="0">
                <a:solidFill>
                  <a:schemeClr val="tx1"/>
                </a:solidFill>
                <a:latin typeface="+mn-lt"/>
                <a:ea typeface="+mn-ea"/>
                <a:cs typeface="+mn-cs"/>
              </a:rPr>
              <a:t>Age-</a:t>
            </a:r>
            <a:r>
              <a:rPr lang="fr-FR" altLang="zh-TW" sz="1200" kern="1200" baseline="0" dirty="0" err="1">
                <a:solidFill>
                  <a:schemeClr val="tx1"/>
                </a:solidFill>
                <a:latin typeface="+mn-lt"/>
                <a:ea typeface="+mn-ea"/>
                <a:cs typeface="+mn-cs"/>
              </a:rPr>
              <a:t>based</a:t>
            </a:r>
            <a:r>
              <a:rPr lang="fr-FR" altLang="zh-TW" sz="1200" kern="1200" baseline="0" dirty="0">
                <a:solidFill>
                  <a:schemeClr val="tx1"/>
                </a:solidFill>
                <a:latin typeface="+mn-lt"/>
                <a:ea typeface="+mn-ea"/>
                <a:cs typeface="+mn-cs"/>
              </a:rPr>
              <a:t> de-</a:t>
            </a:r>
            <a:r>
              <a:rPr lang="fr-FR" altLang="zh-TW" sz="1200" kern="1200" baseline="0" dirty="0" err="1">
                <a:solidFill>
                  <a:schemeClr val="tx1"/>
                </a:solidFill>
                <a:latin typeface="+mn-lt"/>
                <a:ea typeface="+mn-ea"/>
                <a:cs typeface="+mn-cs"/>
              </a:rPr>
              <a:t>risking</a:t>
            </a:r>
            <a:endParaRPr lang="fr-FR" altLang="zh-TW" sz="1200" kern="1200" baseline="0" dirty="0">
              <a:solidFill>
                <a:schemeClr val="tx1"/>
              </a:solidFill>
              <a:latin typeface="+mn-lt"/>
              <a:ea typeface="+mn-ea"/>
              <a:cs typeface="+mn-cs"/>
            </a:endParaRPr>
          </a:p>
          <a:p>
            <a:r>
              <a:rPr lang="en-US" altLang="zh-TW" sz="1200" kern="1200" baseline="0" dirty="0">
                <a:solidFill>
                  <a:schemeClr val="tx1"/>
                </a:solidFill>
                <a:latin typeface="+mn-lt"/>
                <a:ea typeface="+mn-ea"/>
                <a:cs typeface="+mn-cs"/>
              </a:rPr>
              <a:t>As the scheme member approaches retirement age, the investment strategies will be adjusted by reducing the investment in higher </a:t>
            </a:r>
            <a:r>
              <a:rPr lang="fr-FR" altLang="zh-TW" sz="1200" kern="1200" baseline="0" dirty="0" err="1">
                <a:solidFill>
                  <a:schemeClr val="tx1"/>
                </a:solidFill>
                <a:latin typeface="+mn-lt"/>
                <a:ea typeface="+mn-ea"/>
                <a:cs typeface="+mn-cs"/>
              </a:rPr>
              <a:t>risk</a:t>
            </a:r>
            <a:r>
              <a:rPr lang="fr-FR" altLang="zh-TW" sz="1200" kern="1200" baseline="0" dirty="0">
                <a:solidFill>
                  <a:schemeClr val="tx1"/>
                </a:solidFill>
                <a:latin typeface="+mn-lt"/>
                <a:ea typeface="+mn-ea"/>
                <a:cs typeface="+mn-cs"/>
              </a:rPr>
              <a:t> </a:t>
            </a:r>
            <a:r>
              <a:rPr lang="fr-FR" altLang="zh-TW" sz="1200" kern="1200" baseline="0" dirty="0" err="1">
                <a:solidFill>
                  <a:schemeClr val="tx1"/>
                </a:solidFill>
                <a:latin typeface="+mn-lt"/>
                <a:ea typeface="+mn-ea"/>
                <a:cs typeface="+mn-cs"/>
              </a:rPr>
              <a:t>assets</a:t>
            </a:r>
            <a:r>
              <a:rPr lang="fr-FR" altLang="zh-TW" sz="1200" kern="1200" baseline="0" dirty="0">
                <a:solidFill>
                  <a:schemeClr val="tx1"/>
                </a:solidFill>
                <a:latin typeface="+mn-lt"/>
                <a:ea typeface="+mn-ea"/>
                <a:cs typeface="+mn-cs"/>
              </a:rPr>
              <a:t> </a:t>
            </a:r>
            <a:r>
              <a:rPr lang="fr-FR" altLang="zh-TW" sz="1200" kern="1200" baseline="0" dirty="0" err="1">
                <a:solidFill>
                  <a:schemeClr val="tx1"/>
                </a:solidFill>
                <a:latin typeface="+mn-lt"/>
                <a:ea typeface="+mn-ea"/>
                <a:cs typeface="+mn-cs"/>
              </a:rPr>
              <a:t>accordingly</a:t>
            </a:r>
            <a:r>
              <a:rPr lang="fr-FR" altLang="zh-TW" sz="1200" kern="1200" baseline="0" dirty="0">
                <a:solidFill>
                  <a:schemeClr val="tx1"/>
                </a:solidFill>
                <a:latin typeface="+mn-lt"/>
                <a:ea typeface="+mn-ea"/>
                <a:cs typeface="+mn-cs"/>
              </a:rPr>
              <a:t>:</a:t>
            </a:r>
          </a:p>
          <a:p>
            <a:r>
              <a:rPr lang="en-US" altLang="zh-TW" sz="1200" kern="1200" baseline="0" dirty="0">
                <a:solidFill>
                  <a:schemeClr val="tx1"/>
                </a:solidFill>
                <a:latin typeface="+mn-lt"/>
                <a:ea typeface="+mn-ea"/>
                <a:cs typeface="+mn-cs"/>
              </a:rPr>
              <a:t>Aged below 50: all MPF benefits will be invested in the Core </a:t>
            </a:r>
            <a:r>
              <a:rPr lang="fr-FR" altLang="zh-TW" sz="1200" kern="1200" baseline="0" dirty="0">
                <a:solidFill>
                  <a:schemeClr val="tx1"/>
                </a:solidFill>
                <a:latin typeface="+mn-lt"/>
                <a:ea typeface="+mn-ea"/>
                <a:cs typeface="+mn-cs"/>
              </a:rPr>
              <a:t>Accumulation </a:t>
            </a:r>
            <a:r>
              <a:rPr lang="fr-FR" altLang="zh-TW" sz="1200" kern="1200" baseline="0" dirty="0" err="1">
                <a:solidFill>
                  <a:schemeClr val="tx1"/>
                </a:solidFill>
                <a:latin typeface="+mn-lt"/>
                <a:ea typeface="+mn-ea"/>
                <a:cs typeface="+mn-cs"/>
              </a:rPr>
              <a:t>Fund</a:t>
            </a:r>
            <a:r>
              <a:rPr lang="fr-FR" altLang="zh-TW" sz="1200" kern="1200" baseline="0" dirty="0">
                <a:solidFill>
                  <a:schemeClr val="tx1"/>
                </a:solidFill>
                <a:latin typeface="+mn-lt"/>
                <a:ea typeface="+mn-ea"/>
                <a:cs typeface="+mn-cs"/>
              </a:rPr>
              <a:t>.</a:t>
            </a:r>
          </a:p>
          <a:p>
            <a:r>
              <a:rPr lang="en-US" altLang="zh-TW" sz="1200" kern="1200" baseline="0" dirty="0">
                <a:solidFill>
                  <a:schemeClr val="tx1"/>
                </a:solidFill>
                <a:latin typeface="+mn-lt"/>
                <a:ea typeface="+mn-ea"/>
                <a:cs typeface="+mn-cs"/>
              </a:rPr>
              <a:t>Aged 50 to 64: MPF benefits in the Core Accumulation Fund will be gradually switched to the Age 65 Plus Fund every year, so that the ratio of higher risk investments in the investment portfolio will fall by around 2.6% every year.</a:t>
            </a:r>
          </a:p>
          <a:p>
            <a:r>
              <a:rPr lang="en-US" altLang="zh-TW" sz="1200" kern="1200" baseline="0" dirty="0">
                <a:solidFill>
                  <a:schemeClr val="tx1"/>
                </a:solidFill>
                <a:latin typeface="+mn-lt"/>
                <a:ea typeface="+mn-ea"/>
                <a:cs typeface="+mn-cs"/>
              </a:rPr>
              <a:t>Aged 65: all MPF benefits will be invested in the Age 65 </a:t>
            </a:r>
            <a:r>
              <a:rPr lang="fr-FR" altLang="zh-TW" sz="1200" kern="1200" baseline="0" dirty="0">
                <a:solidFill>
                  <a:schemeClr val="tx1"/>
                </a:solidFill>
                <a:latin typeface="+mn-lt"/>
                <a:ea typeface="+mn-ea"/>
                <a:cs typeface="+mn-cs"/>
              </a:rPr>
              <a:t>Plus </a:t>
            </a:r>
            <a:r>
              <a:rPr lang="fr-FR" altLang="zh-TW" sz="1200" kern="1200" baseline="0" dirty="0" err="1">
                <a:solidFill>
                  <a:schemeClr val="tx1"/>
                </a:solidFill>
                <a:latin typeface="+mn-lt"/>
                <a:ea typeface="+mn-ea"/>
                <a:cs typeface="+mn-cs"/>
              </a:rPr>
              <a:t>Fund</a:t>
            </a:r>
            <a:r>
              <a:rPr lang="fr-FR" altLang="zh-TW" sz="1200" kern="1200" baseline="0" dirty="0">
                <a:solidFill>
                  <a:schemeClr val="tx1"/>
                </a:solidFill>
                <a:latin typeface="+mn-lt"/>
                <a:ea typeface="+mn-ea"/>
                <a:cs typeface="+mn-cs"/>
              </a:rPr>
              <a:t>.</a:t>
            </a:r>
          </a:p>
          <a:p>
            <a:r>
              <a:rPr lang="fr-FR" altLang="zh-TW" sz="1200" kern="1200" baseline="0" dirty="0">
                <a:solidFill>
                  <a:schemeClr val="tx1"/>
                </a:solidFill>
                <a:latin typeface="+mn-lt"/>
                <a:ea typeface="+mn-ea"/>
                <a:cs typeface="+mn-cs"/>
              </a:rPr>
              <a:t>2) </a:t>
            </a:r>
            <a:r>
              <a:rPr lang="fr-FR" altLang="zh-TW" sz="1200" kern="1200" baseline="0" dirty="0" err="1">
                <a:solidFill>
                  <a:schemeClr val="tx1"/>
                </a:solidFill>
                <a:latin typeface="+mn-lt"/>
                <a:ea typeface="+mn-ea"/>
                <a:cs typeface="+mn-cs"/>
              </a:rPr>
              <a:t>Globally</a:t>
            </a:r>
            <a:r>
              <a:rPr lang="fr-FR" altLang="zh-TW" sz="1200" kern="1200" baseline="0" dirty="0">
                <a:solidFill>
                  <a:schemeClr val="tx1"/>
                </a:solidFill>
                <a:latin typeface="+mn-lt"/>
                <a:ea typeface="+mn-ea"/>
                <a:cs typeface="+mn-cs"/>
              </a:rPr>
              <a:t> </a:t>
            </a:r>
            <a:r>
              <a:rPr lang="fr-FR" altLang="zh-TW" sz="1200" kern="1200" baseline="0" dirty="0" err="1">
                <a:solidFill>
                  <a:schemeClr val="tx1"/>
                </a:solidFill>
                <a:latin typeface="+mn-lt"/>
                <a:ea typeface="+mn-ea"/>
                <a:cs typeface="+mn-cs"/>
              </a:rPr>
              <a:t>diversified</a:t>
            </a:r>
            <a:endParaRPr lang="fr-FR" altLang="zh-TW" sz="1200" kern="1200" baseline="0" dirty="0">
              <a:solidFill>
                <a:schemeClr val="tx1"/>
              </a:solidFill>
              <a:latin typeface="+mn-lt"/>
              <a:ea typeface="+mn-ea"/>
              <a:cs typeface="+mn-cs"/>
            </a:endParaRPr>
          </a:p>
          <a:p>
            <a:r>
              <a:rPr lang="en-US" altLang="zh-TW" sz="1200" kern="1200" baseline="0" dirty="0">
                <a:solidFill>
                  <a:schemeClr val="tx1"/>
                </a:solidFill>
                <a:latin typeface="+mn-lt"/>
                <a:ea typeface="+mn-ea"/>
                <a:cs typeface="+mn-cs"/>
              </a:rPr>
              <a:t>Investment markets are often affected by factors such as the geopolitical and economic situations in different countries. To diversify risk, the CFs will invest in both local and overseas markets in a diversified manner.</a:t>
            </a:r>
          </a:p>
          <a:p>
            <a:r>
              <a:rPr lang="fr-FR" altLang="zh-TW" sz="1200" b="1" kern="1200" baseline="0" dirty="0" err="1">
                <a:solidFill>
                  <a:schemeClr val="tx1"/>
                </a:solidFill>
                <a:latin typeface="+mn-lt"/>
                <a:ea typeface="+mn-ea"/>
                <a:cs typeface="+mn-cs"/>
              </a:rPr>
              <a:t>Fee</a:t>
            </a:r>
            <a:r>
              <a:rPr lang="fr-FR" altLang="zh-TW" sz="1200" b="1" kern="1200" baseline="0" dirty="0">
                <a:solidFill>
                  <a:schemeClr val="tx1"/>
                </a:solidFill>
                <a:latin typeface="+mn-lt"/>
                <a:ea typeface="+mn-ea"/>
                <a:cs typeface="+mn-cs"/>
              </a:rPr>
              <a:t> </a:t>
            </a:r>
            <a:r>
              <a:rPr lang="fr-FR" altLang="zh-TW" sz="1200" b="1" kern="1200" baseline="0" dirty="0" err="1">
                <a:solidFill>
                  <a:schemeClr val="tx1"/>
                </a:solidFill>
                <a:latin typeface="+mn-lt"/>
                <a:ea typeface="+mn-ea"/>
                <a:cs typeface="+mn-cs"/>
              </a:rPr>
              <a:t>controls</a:t>
            </a:r>
            <a:endParaRPr lang="fr-FR" altLang="zh-TW" sz="1200" b="1" kern="1200" baseline="0" dirty="0">
              <a:solidFill>
                <a:schemeClr val="tx1"/>
              </a:solidFill>
              <a:latin typeface="+mn-lt"/>
              <a:ea typeface="+mn-ea"/>
              <a:cs typeface="+mn-cs"/>
            </a:endParaRPr>
          </a:p>
          <a:p>
            <a:r>
              <a:rPr lang="en-US" altLang="zh-TW" sz="1200" kern="1200" baseline="0" dirty="0">
                <a:solidFill>
                  <a:schemeClr val="tx1"/>
                </a:solidFill>
                <a:latin typeface="+mn-lt"/>
                <a:ea typeface="+mn-ea"/>
                <a:cs typeface="+mn-cs"/>
              </a:rPr>
              <a:t>Management fees must not exceed an annual rate of 0.75% of the net asset value of the CFs and this figure of 0.75% is just a starting point.</a:t>
            </a:r>
          </a:p>
          <a:p>
            <a:r>
              <a:rPr lang="en-US" altLang="zh-TW" sz="1200" kern="1200" baseline="0" dirty="0">
                <a:solidFill>
                  <a:schemeClr val="tx1"/>
                </a:solidFill>
                <a:latin typeface="+mn-lt"/>
                <a:ea typeface="+mn-ea"/>
                <a:cs typeface="+mn-cs"/>
              </a:rPr>
              <a:t>Fees covered within the fee cap include all fees for services provided by trustees, administrators, investment managers, custodians, sponsors and promoters, as well as similar fees chargeable to the underlying investment funds.</a:t>
            </a:r>
            <a:endParaRPr lang="zh-TW" altLang="en-US" dirty="0"/>
          </a:p>
          <a:p>
            <a:endParaRPr lang="zh-TW" altLang="en-US" dirty="0"/>
          </a:p>
        </p:txBody>
      </p:sp>
      <p:sp>
        <p:nvSpPr>
          <p:cNvPr id="4" name="Slide Number Placeholder 3"/>
          <p:cNvSpPr>
            <a:spLocks noGrp="1"/>
          </p:cNvSpPr>
          <p:nvPr>
            <p:ph type="sldNum" sz="quarter" idx="10"/>
          </p:nvPr>
        </p:nvSpPr>
        <p:spPr/>
        <p:txBody>
          <a:bodyPr/>
          <a:lstStyle/>
          <a:p>
            <a:fld id="{2EFF1119-CEE4-4AAE-AB25-9004170B8831}" type="slidenum">
              <a:rPr lang="zh-TW" altLang="en-US" smtClean="0"/>
              <a:pPr/>
              <a:t>69</a:t>
            </a:fld>
            <a:endParaRPr lang="en-US" altLang="zh-TW" dirty="0"/>
          </a:p>
        </p:txBody>
      </p:sp>
    </p:spTree>
    <p:extLst>
      <p:ext uri="{BB962C8B-B14F-4D97-AF65-F5344CB8AC3E}">
        <p14:creationId xmlns:p14="http://schemas.microsoft.com/office/powerpoint/2010/main" val="84208665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HK Government</a:t>
            </a:r>
            <a:r>
              <a:rPr lang="en-US" baseline="0" dirty="0"/>
              <a:t> https://www.gov.hk/en/residents/taxes/salaries/allowances/deductions/annuity.htm and https://www.ifec.org.hk/web/en/moneyessentials/qdap-tvc/what-is-qdap.page#lightbox</a:t>
            </a:r>
            <a:endParaRPr lang="en-US" dirty="0"/>
          </a:p>
        </p:txBody>
      </p:sp>
      <p:sp>
        <p:nvSpPr>
          <p:cNvPr id="4" name="Slide Number Placeholder 3"/>
          <p:cNvSpPr>
            <a:spLocks noGrp="1"/>
          </p:cNvSpPr>
          <p:nvPr>
            <p:ph type="sldNum" sz="quarter" idx="10"/>
          </p:nvPr>
        </p:nvSpPr>
        <p:spPr/>
        <p:txBody>
          <a:bodyPr/>
          <a:lstStyle/>
          <a:p>
            <a:fld id="{2EFF1119-CEE4-4AAE-AB25-9004170B8831}" type="slidenum">
              <a:rPr lang="zh-TW" altLang="en-US" smtClean="0"/>
              <a:pPr/>
              <a:t>70</a:t>
            </a:fld>
            <a:endParaRPr lang="en-US" altLang="zh-TW" dirty="0"/>
          </a:p>
        </p:txBody>
      </p:sp>
    </p:spTree>
    <p:extLst>
      <p:ext uri="{BB962C8B-B14F-4D97-AF65-F5344CB8AC3E}">
        <p14:creationId xmlns:p14="http://schemas.microsoft.com/office/powerpoint/2010/main" val="204225510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https://www.ifec.org.hk/web/en/moneyessentials/qdap-tvc/what-is-qdap.page </a:t>
            </a:r>
          </a:p>
        </p:txBody>
      </p:sp>
      <p:sp>
        <p:nvSpPr>
          <p:cNvPr id="4" name="Slide Number Placeholder 3"/>
          <p:cNvSpPr>
            <a:spLocks noGrp="1"/>
          </p:cNvSpPr>
          <p:nvPr>
            <p:ph type="sldNum" sz="quarter" idx="10"/>
          </p:nvPr>
        </p:nvSpPr>
        <p:spPr/>
        <p:txBody>
          <a:bodyPr/>
          <a:lstStyle/>
          <a:p>
            <a:fld id="{2EFF1119-CEE4-4AAE-AB25-9004170B8831}" type="slidenum">
              <a:rPr lang="zh-TW" altLang="en-US" smtClean="0"/>
              <a:pPr/>
              <a:t>71</a:t>
            </a:fld>
            <a:endParaRPr lang="en-US" altLang="zh-TW" dirty="0"/>
          </a:p>
        </p:txBody>
      </p:sp>
    </p:spTree>
    <p:extLst>
      <p:ext uri="{BB962C8B-B14F-4D97-AF65-F5344CB8AC3E}">
        <p14:creationId xmlns:p14="http://schemas.microsoft.com/office/powerpoint/2010/main" val="90195780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35263" y="527050"/>
            <a:ext cx="3851275" cy="2889250"/>
          </a:xfrm>
        </p:spPr>
      </p:sp>
      <p:sp>
        <p:nvSpPr>
          <p:cNvPr id="3" name="Notes Placeholder 2"/>
          <p:cNvSpPr>
            <a:spLocks noGrp="1"/>
          </p:cNvSpPr>
          <p:nvPr>
            <p:ph type="body" idx="1"/>
          </p:nvPr>
        </p:nvSpPr>
        <p:spPr/>
        <p:txBody>
          <a:bodyPr>
            <a:normAutofit/>
          </a:bodyPr>
          <a:lstStyle/>
          <a:p>
            <a:r>
              <a:rPr lang="en-US" altLang="zh-TW" dirty="0"/>
              <a:t>Source: SCMP 20 August</a:t>
            </a:r>
            <a:r>
              <a:rPr lang="en-US" altLang="zh-TW" baseline="0" dirty="0"/>
              <a:t> 2014 http://www.scmp.com/news/hong-kong/article/1578006/advocates-universal-pension-offer-choice-plans</a:t>
            </a:r>
          </a:p>
          <a:p>
            <a:r>
              <a:rPr lang="en-US" altLang="zh-TW" sz="1200" kern="1200" baseline="0" dirty="0">
                <a:solidFill>
                  <a:schemeClr val="tx1"/>
                </a:solidFill>
                <a:latin typeface="+mn-lt"/>
                <a:ea typeface="+mn-ea"/>
                <a:cs typeface="+mn-cs"/>
              </a:rPr>
              <a:t>The Commission on Poverty is currently conducting a public consultation on retirement protection, which has generated much discussion about how to improve Hong Kong's retirement protection. Regardless</a:t>
            </a:r>
          </a:p>
          <a:p>
            <a:r>
              <a:rPr lang="en-US" altLang="zh-TW" sz="1200" kern="1200" baseline="0" dirty="0">
                <a:solidFill>
                  <a:schemeClr val="tx1"/>
                </a:solidFill>
                <a:latin typeface="+mn-lt"/>
                <a:ea typeface="+mn-ea"/>
                <a:cs typeface="+mn-cs"/>
              </a:rPr>
              <a:t>of how the retirement protection framework develops in future, the MPF System will continue to play a vital role in helping members of the working population accumulate savings for retirement.</a:t>
            </a:r>
          </a:p>
        </p:txBody>
      </p:sp>
      <p:sp>
        <p:nvSpPr>
          <p:cNvPr id="4" name="Slide Number Placeholder 3"/>
          <p:cNvSpPr>
            <a:spLocks noGrp="1"/>
          </p:cNvSpPr>
          <p:nvPr>
            <p:ph type="sldNum" sz="quarter" idx="10"/>
          </p:nvPr>
        </p:nvSpPr>
        <p:spPr/>
        <p:txBody>
          <a:bodyPr/>
          <a:lstStyle/>
          <a:p>
            <a:fld id="{EE5AEA17-2E5B-4ECA-BB9D-E1F14BDEF9E8}" type="slidenum">
              <a:rPr lang="zh-TW" altLang="en-US" smtClean="0"/>
              <a:pPr/>
              <a:t>75</a:t>
            </a:fld>
            <a:endParaRPr lang="zh-TW" altLang="en-US"/>
          </a:p>
        </p:txBody>
      </p:sp>
    </p:spTree>
    <p:extLst>
      <p:ext uri="{BB962C8B-B14F-4D97-AF65-F5344CB8AC3E}">
        <p14:creationId xmlns:p14="http://schemas.microsoft.com/office/powerpoint/2010/main" val="235249085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PWC – 2017_ recommendations for MPF</a:t>
            </a:r>
          </a:p>
        </p:txBody>
      </p:sp>
      <p:sp>
        <p:nvSpPr>
          <p:cNvPr id="4" name="Slide Number Placeholder 3"/>
          <p:cNvSpPr>
            <a:spLocks noGrp="1"/>
          </p:cNvSpPr>
          <p:nvPr>
            <p:ph type="sldNum" sz="quarter" idx="10"/>
          </p:nvPr>
        </p:nvSpPr>
        <p:spPr/>
        <p:txBody>
          <a:bodyPr/>
          <a:lstStyle/>
          <a:p>
            <a:fld id="{BB8DE02B-060C-419A-B4B9-656D8670016A}" type="slidenum">
              <a:rPr lang="en-US" smtClean="0"/>
              <a:t>76</a:t>
            </a:fld>
            <a:endParaRPr lang="en-US"/>
          </a:p>
        </p:txBody>
      </p:sp>
    </p:spTree>
    <p:extLst>
      <p:ext uri="{BB962C8B-B14F-4D97-AF65-F5344CB8AC3E}">
        <p14:creationId xmlns:p14="http://schemas.microsoft.com/office/powerpoint/2010/main" val="376199781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Rectangle 7"/>
          <p:cNvSpPr>
            <a:spLocks noGrp="1" noChangeArrowheads="1"/>
          </p:cNvSpPr>
          <p:nvPr>
            <p:ph type="sldNum" sz="quarter" idx="5"/>
          </p:nvPr>
        </p:nvSpPr>
        <p:spPr>
          <a:noFill/>
        </p:spPr>
        <p:txBody>
          <a:bodyPr/>
          <a:lstStyle/>
          <a:p>
            <a:fld id="{C291216C-9F8F-4D70-BCBD-65B27B5F0DBC}" type="slidenum">
              <a:rPr lang="zh-TW" altLang="en-US"/>
              <a:pPr/>
              <a:t>80</a:t>
            </a:fld>
            <a:endParaRPr lang="en-US" altLang="zh-TW"/>
          </a:p>
        </p:txBody>
      </p:sp>
      <p:sp>
        <p:nvSpPr>
          <p:cNvPr id="221187" name="Rectangle 2"/>
          <p:cNvSpPr>
            <a:spLocks noGrp="1" noRot="1" noChangeAspect="1" noChangeArrowheads="1" noTextEdit="1"/>
          </p:cNvSpPr>
          <p:nvPr>
            <p:ph type="sldImg"/>
          </p:nvPr>
        </p:nvSpPr>
        <p:spPr>
          <a:xfrm>
            <a:off x="2735263" y="527050"/>
            <a:ext cx="3851275" cy="2889250"/>
          </a:xfrm>
          <a:ln/>
        </p:spPr>
      </p:sp>
      <p:sp>
        <p:nvSpPr>
          <p:cNvPr id="221188" name="Rectangle 3"/>
          <p:cNvSpPr>
            <a:spLocks noGrp="1" noChangeArrowheads="1"/>
          </p:cNvSpPr>
          <p:nvPr>
            <p:ph type="body" idx="1"/>
          </p:nvPr>
        </p:nvSpPr>
        <p:spPr>
          <a:noFill/>
          <a:ln/>
        </p:spPr>
        <p:txBody>
          <a:bodyPr/>
          <a:lstStyle/>
          <a:p>
            <a:pPr eaLnBrk="1" hangingPunct="1"/>
            <a:r>
              <a:rPr lang="en-US" altLang="zh-TW" dirty="0"/>
              <a:t>There are no known statistics showing the extent to which U.S. pension funds are underestimating the cost of providing pensions due to longevity risks. But according to analysis by Paternoster U.K. Ltd., London, U.K. defined benefit funds may come up short by £75 billion ($147 billion) to £175 billion because longevity risks have not been fully factored into the total pension liability, which stands about £1 trillion nationwide. </a:t>
            </a:r>
          </a:p>
        </p:txBody>
      </p:sp>
    </p:spTree>
    <p:extLst>
      <p:ext uri="{BB962C8B-B14F-4D97-AF65-F5344CB8AC3E}">
        <p14:creationId xmlns:p14="http://schemas.microsoft.com/office/powerpoint/2010/main" val="280471355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35263" y="527050"/>
            <a:ext cx="3851275" cy="2889250"/>
          </a:xfrm>
        </p:spPr>
      </p:sp>
      <p:sp>
        <p:nvSpPr>
          <p:cNvPr id="3" name="Notes Placeholder 2"/>
          <p:cNvSpPr>
            <a:spLocks noGrp="1"/>
          </p:cNvSpPr>
          <p:nvPr>
            <p:ph type="body" idx="1"/>
          </p:nvPr>
        </p:nvSpPr>
        <p:spPr/>
        <p:txBody>
          <a:bodyPr>
            <a:normAutofit/>
          </a:bodyPr>
          <a:lstStyle/>
          <a:p>
            <a:pPr defTabSz="965515" eaLnBrk="1" fontAlgn="auto" hangingPunct="1">
              <a:spcBef>
                <a:spcPts val="0"/>
              </a:spcBef>
              <a:spcAft>
                <a:spcPts val="0"/>
              </a:spcAft>
              <a:defRPr/>
            </a:pPr>
            <a:r>
              <a:rPr lang="en-US" altLang="zh-TW" dirty="0"/>
              <a:t>Source: FT 23 Aug 2016 “Pensions: low yields, high stress” https://www.ft.com/content/8a54a0c6-648b-11e6-a08a-c7ac04ef00aa?ftcamp=crm/email//nbe/Analysis/product</a:t>
            </a:r>
          </a:p>
          <a:p>
            <a:endParaRPr lang="zh-TW" altLang="en-US" dirty="0"/>
          </a:p>
        </p:txBody>
      </p:sp>
      <p:sp>
        <p:nvSpPr>
          <p:cNvPr id="4" name="Slide Number Placeholder 3"/>
          <p:cNvSpPr>
            <a:spLocks noGrp="1"/>
          </p:cNvSpPr>
          <p:nvPr>
            <p:ph type="sldNum" sz="quarter" idx="10"/>
          </p:nvPr>
        </p:nvSpPr>
        <p:spPr/>
        <p:txBody>
          <a:bodyPr/>
          <a:lstStyle/>
          <a:p>
            <a:fld id="{4C746BDD-C683-474B-BB56-6D396898376D}" type="slidenum">
              <a:rPr lang="zh-TW" altLang="en-US" smtClean="0"/>
              <a:pPr/>
              <a:t>83</a:t>
            </a:fld>
            <a:endParaRPr lang="zh-TW" altLang="en-US"/>
          </a:p>
        </p:txBody>
      </p:sp>
    </p:spTree>
    <p:extLst>
      <p:ext uri="{BB962C8B-B14F-4D97-AF65-F5344CB8AC3E}">
        <p14:creationId xmlns:p14="http://schemas.microsoft.com/office/powerpoint/2010/main" val="358400092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IC Fact Book </a:t>
            </a:r>
            <a:r>
              <a:rPr lang="en-US" dirty="0" smtClean="0"/>
              <a:t>2020 https://ici.org/pdf/2020_factbook.pdf </a:t>
            </a:r>
            <a:endParaRPr lang="en-US" dirty="0"/>
          </a:p>
        </p:txBody>
      </p:sp>
      <p:sp>
        <p:nvSpPr>
          <p:cNvPr id="4" name="Slide Number Placeholder 3"/>
          <p:cNvSpPr>
            <a:spLocks noGrp="1"/>
          </p:cNvSpPr>
          <p:nvPr>
            <p:ph type="sldNum" sz="quarter" idx="10"/>
          </p:nvPr>
        </p:nvSpPr>
        <p:spPr/>
        <p:txBody>
          <a:bodyPr/>
          <a:lstStyle/>
          <a:p>
            <a:fld id="{2EFF1119-CEE4-4AAE-AB25-9004170B8831}" type="slidenum">
              <a:rPr lang="zh-TW" altLang="en-US" smtClean="0"/>
              <a:pPr/>
              <a:t>87</a:t>
            </a:fld>
            <a:endParaRPr lang="en-US" altLang="zh-TW" dirty="0"/>
          </a:p>
        </p:txBody>
      </p:sp>
    </p:spTree>
    <p:extLst>
      <p:ext uri="{BB962C8B-B14F-4D97-AF65-F5344CB8AC3E}">
        <p14:creationId xmlns:p14="http://schemas.microsoft.com/office/powerpoint/2010/main" val="41384592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Rectangle 7"/>
          <p:cNvSpPr>
            <a:spLocks noGrp="1" noChangeArrowheads="1"/>
          </p:cNvSpPr>
          <p:nvPr>
            <p:ph type="sldNum" sz="quarter" idx="5"/>
          </p:nvPr>
        </p:nvSpPr>
        <p:spPr>
          <a:noFill/>
        </p:spPr>
        <p:txBody>
          <a:bodyPr/>
          <a:lstStyle/>
          <a:p>
            <a:fld id="{73531D22-C1C0-4D1C-B82E-A88966493E3A}" type="slidenum">
              <a:rPr lang="zh-TW" altLang="en-US"/>
              <a:pPr/>
              <a:t>9</a:t>
            </a:fld>
            <a:endParaRPr lang="en-US" altLang="zh-TW"/>
          </a:p>
        </p:txBody>
      </p:sp>
      <p:sp>
        <p:nvSpPr>
          <p:cNvPr id="179203" name="Rectangle 2"/>
          <p:cNvSpPr>
            <a:spLocks noGrp="1" noRot="1" noChangeAspect="1" noChangeArrowheads="1" noTextEdit="1"/>
          </p:cNvSpPr>
          <p:nvPr>
            <p:ph type="sldImg"/>
          </p:nvPr>
        </p:nvSpPr>
        <p:spPr>
          <a:xfrm>
            <a:off x="2735263" y="527050"/>
            <a:ext cx="3851275" cy="2889250"/>
          </a:xfrm>
          <a:ln/>
        </p:spPr>
      </p:sp>
      <p:sp>
        <p:nvSpPr>
          <p:cNvPr id="179204" name="Rectangle 3"/>
          <p:cNvSpPr>
            <a:spLocks noGrp="1" noChangeArrowheads="1"/>
          </p:cNvSpPr>
          <p:nvPr>
            <p:ph type="body" idx="1"/>
          </p:nvPr>
        </p:nvSpPr>
        <p:spPr>
          <a:noFill/>
          <a:ln/>
        </p:spPr>
        <p:txBody>
          <a:bodyPr/>
          <a:lstStyle/>
          <a:p>
            <a:pPr eaLnBrk="1" hangingPunct="1">
              <a:lnSpc>
                <a:spcPct val="80000"/>
              </a:lnSpc>
            </a:pPr>
            <a:r>
              <a:rPr lang="en-US" altLang="zh-TW" sz="1200" b="1" dirty="0"/>
              <a:t>What is Insurance?</a:t>
            </a:r>
          </a:p>
          <a:p>
            <a:pPr eaLnBrk="1" hangingPunct="1">
              <a:lnSpc>
                <a:spcPct val="80000"/>
              </a:lnSpc>
            </a:pPr>
            <a:r>
              <a:rPr lang="en-US" altLang="zh-TW" sz="1200" b="1" dirty="0"/>
              <a:t>(Source: http://www.hkfi.org.hk/en_tips.htm)</a:t>
            </a:r>
          </a:p>
          <a:p>
            <a:pPr eaLnBrk="1" hangingPunct="1">
              <a:lnSpc>
                <a:spcPct val="80000"/>
              </a:lnSpc>
            </a:pPr>
            <a:r>
              <a:rPr lang="en-US" altLang="zh-TW" sz="1200" dirty="0"/>
              <a:t> </a:t>
            </a:r>
          </a:p>
          <a:p>
            <a:pPr eaLnBrk="1" hangingPunct="1">
              <a:lnSpc>
                <a:spcPct val="80000"/>
              </a:lnSpc>
            </a:pPr>
            <a:r>
              <a:rPr lang="en-US" altLang="zh-TW" sz="1200" dirty="0"/>
              <a:t>The idea of insurance is that if a large number of people each pay some money into a pool, then sizeable sums of money can be drawn from the pool to ease the hardship of those who might suffer losses. In short, insurance is the science of spreading risks. </a:t>
            </a:r>
          </a:p>
          <a:p>
            <a:pPr eaLnBrk="1" hangingPunct="1">
              <a:lnSpc>
                <a:spcPct val="80000"/>
              </a:lnSpc>
            </a:pPr>
            <a:r>
              <a:rPr lang="en-US" altLang="zh-TW" sz="1200" dirty="0"/>
              <a:t>In practice, insurers manage the money (called 'premium') paid by policyholders. In good years when claims are few, insurers are able to build up substantial reserves of money to cater for bad years when claims are heavy. Insurers are responsible for managing their business carefully so that they remain financially sound to pay out claims at all times. </a:t>
            </a:r>
          </a:p>
          <a:p>
            <a:pPr eaLnBrk="1" hangingPunct="1">
              <a:lnSpc>
                <a:spcPct val="80000"/>
              </a:lnSpc>
            </a:pPr>
            <a:r>
              <a:rPr lang="en-US" altLang="zh-TW" sz="1200" dirty="0"/>
              <a:t>Insurance contracts are based on trust. The insurer trusts the policyholder to give precise and true details of the subject matter to be insured. This is called </a:t>
            </a:r>
            <a:r>
              <a:rPr lang="en-US" altLang="zh-TW" sz="1200" b="1" dirty="0"/>
              <a:t>the principle of 'Utmost Good Faith'.</a:t>
            </a:r>
            <a:r>
              <a:rPr lang="en-US" altLang="zh-TW" sz="1200" dirty="0"/>
              <a:t> Care should always be taken to tell the whole truth so that insurance companies can be fair in their assessment of risk. Equally, having effected an insurance policy the policyholder should read all the documentation very carefully to ensure that he understands the exact nature of the policy he has bought and the risks it does and does not cover. </a:t>
            </a:r>
          </a:p>
          <a:p>
            <a:pPr eaLnBrk="1" hangingPunct="1">
              <a:lnSpc>
                <a:spcPct val="80000"/>
              </a:lnSpc>
            </a:pPr>
            <a:endParaRPr lang="en-US" altLang="zh-TW" sz="1200" dirty="0"/>
          </a:p>
          <a:p>
            <a:pPr eaLnBrk="1" hangingPunct="1">
              <a:lnSpc>
                <a:spcPct val="80000"/>
              </a:lnSpc>
            </a:pPr>
            <a:endParaRPr lang="en-US" altLang="zh-TW" sz="1200" dirty="0"/>
          </a:p>
          <a:p>
            <a:pPr eaLnBrk="1" hangingPunct="1">
              <a:lnSpc>
                <a:spcPct val="80000"/>
              </a:lnSpc>
            </a:pPr>
            <a:r>
              <a:rPr lang="en-US" altLang="zh-TW" sz="1200" b="1" u="none" dirty="0"/>
              <a:t>Insurable Interest</a:t>
            </a:r>
          </a:p>
          <a:p>
            <a:pPr eaLnBrk="1" hangingPunct="1">
              <a:lnSpc>
                <a:spcPct val="80000"/>
              </a:lnSpc>
            </a:pPr>
            <a:endParaRPr lang="en-US" altLang="zh-TW" sz="1200" dirty="0"/>
          </a:p>
          <a:p>
            <a:pPr eaLnBrk="1" hangingPunct="1">
              <a:lnSpc>
                <a:spcPct val="80000"/>
              </a:lnSpc>
            </a:pPr>
            <a:r>
              <a:rPr lang="en-US" altLang="zh-TW" sz="1200" dirty="0"/>
              <a:t>'Insurable Interest' is the right of the policyholder to effect insurance, arising out of certain relationships that may exist between the policyholder and the subject matter insured. Generally speaking, if the policyholder suffers direct losses arising from the subject matter's meeting with misfortune, then Insurable Interest exists. Without Insurable Interest, insurance protection would be speculative in nature, and not be enforceable under the law. </a:t>
            </a:r>
          </a:p>
          <a:p>
            <a:pPr eaLnBrk="1" hangingPunct="1">
              <a:lnSpc>
                <a:spcPct val="80000"/>
              </a:lnSpc>
            </a:pPr>
            <a:endParaRPr lang="en-US" altLang="zh-TW" sz="1200" dirty="0"/>
          </a:p>
          <a:p>
            <a:pPr eaLnBrk="1" hangingPunct="1">
              <a:lnSpc>
                <a:spcPct val="80000"/>
              </a:lnSpc>
            </a:pPr>
            <a:r>
              <a:rPr lang="en-US" altLang="zh-TW" sz="1200" dirty="0"/>
              <a:t>The most common example of Insurable Interest is the ownership of property. There are many other examples, such as being an employer of workers, or a custodian of assets. </a:t>
            </a:r>
          </a:p>
          <a:p>
            <a:pPr eaLnBrk="1" hangingPunct="1">
              <a:lnSpc>
                <a:spcPct val="80000"/>
              </a:lnSpc>
            </a:pPr>
            <a:r>
              <a:rPr lang="en-US" altLang="zh-TW" sz="1200" dirty="0"/>
              <a:t>Sometimes during the term of an insurance policy, the policyholder might end the relationship with the subject matter insured. If this happens, Insurable Interest ceases and the insurance cover also automatically ends. A common example might be the sale of a car or a flat. The policyholder should take care to notify the insurer of such changes promptly.</a:t>
            </a:r>
          </a:p>
          <a:p>
            <a:pPr eaLnBrk="1" hangingPunct="1">
              <a:lnSpc>
                <a:spcPct val="80000"/>
              </a:lnSpc>
            </a:pPr>
            <a:endParaRPr lang="en-US" altLang="zh-TW" sz="1200" dirty="0"/>
          </a:p>
          <a:p>
            <a:pPr eaLnBrk="1" hangingPunct="1">
              <a:lnSpc>
                <a:spcPct val="80000"/>
              </a:lnSpc>
            </a:pPr>
            <a:endParaRPr lang="en-US" altLang="zh-TW" sz="1200" dirty="0"/>
          </a:p>
          <a:p>
            <a:pPr eaLnBrk="1" hangingPunct="1">
              <a:lnSpc>
                <a:spcPct val="80000"/>
              </a:lnSpc>
            </a:pPr>
            <a:r>
              <a:rPr lang="en-US" altLang="zh-TW" sz="1200" b="1" u="none" dirty="0"/>
              <a:t>Indemnity</a:t>
            </a:r>
          </a:p>
          <a:p>
            <a:pPr eaLnBrk="1" hangingPunct="1">
              <a:lnSpc>
                <a:spcPct val="80000"/>
              </a:lnSpc>
            </a:pPr>
            <a:endParaRPr lang="en-US" altLang="zh-TW" sz="1200" b="1" u="none" dirty="0"/>
          </a:p>
          <a:p>
            <a:pPr eaLnBrk="1" hangingPunct="1">
              <a:lnSpc>
                <a:spcPct val="80000"/>
              </a:lnSpc>
            </a:pPr>
            <a:r>
              <a:rPr lang="en-US" altLang="zh-TW" sz="1200" dirty="0"/>
              <a:t>By the principle of 'Indemnity', an insurance policy compensates the policyholder only to the extent of the value of the property which he has lost, hence a policyholder should not expect to make any profit from a claim. </a:t>
            </a:r>
          </a:p>
          <a:p>
            <a:pPr eaLnBrk="1" hangingPunct="1">
              <a:lnSpc>
                <a:spcPct val="80000"/>
              </a:lnSpc>
            </a:pPr>
            <a:endParaRPr lang="en-US" altLang="zh-TW" sz="1200" dirty="0"/>
          </a:p>
          <a:p>
            <a:pPr eaLnBrk="1" hangingPunct="1">
              <a:lnSpc>
                <a:spcPct val="80000"/>
              </a:lnSpc>
            </a:pPr>
            <a:r>
              <a:rPr lang="en-US" altLang="zh-TW" sz="1200" dirty="0"/>
              <a:t>Indemnity applies to all classes of insurance but is not always easily </a:t>
            </a:r>
            <a:r>
              <a:rPr lang="en-US" altLang="zh-TW" sz="1200" dirty="0" err="1"/>
              <a:t>discernable</a:t>
            </a:r>
            <a:r>
              <a:rPr lang="en-US" altLang="zh-TW" sz="1200" dirty="0"/>
              <a:t> in certain classes like 'Personal Accident' or 'Life Assurance'. In theory, human life is invaluable but with Accident and Life coverage the insurers will review circumstances of the applicants to determine the amount of coverage that they can reasonably issue to cover any projected loss. </a:t>
            </a:r>
          </a:p>
          <a:p>
            <a:pPr eaLnBrk="1" hangingPunct="1">
              <a:lnSpc>
                <a:spcPct val="80000"/>
              </a:lnSpc>
            </a:pPr>
            <a:endParaRPr lang="en-US" altLang="zh-TW" sz="1200" dirty="0"/>
          </a:p>
          <a:p>
            <a:pPr eaLnBrk="1" hangingPunct="1">
              <a:lnSpc>
                <a:spcPct val="80000"/>
              </a:lnSpc>
            </a:pPr>
            <a:r>
              <a:rPr lang="en-US" altLang="zh-TW" sz="1200" dirty="0"/>
              <a:t>For the insurance of property, if the insured subject matter has depreciated in value at the time it is lost, the insurer pays the policyholder only the depreciated value. This is called 'Indemnity Basis'. There is an alternative arrangement called 'Reinstatement Value Basis' which pays for the new replacement value at the time of loss without deducting depreciation. </a:t>
            </a:r>
          </a:p>
          <a:p>
            <a:pPr eaLnBrk="1" hangingPunct="1">
              <a:lnSpc>
                <a:spcPct val="80000"/>
              </a:lnSpc>
            </a:pPr>
            <a:endParaRPr lang="en-US" altLang="zh-TW" sz="1200" dirty="0"/>
          </a:p>
          <a:p>
            <a:pPr eaLnBrk="1" hangingPunct="1">
              <a:lnSpc>
                <a:spcPct val="80000"/>
              </a:lnSpc>
            </a:pPr>
            <a:endParaRPr lang="en-US" altLang="zh-TW" sz="1200" dirty="0"/>
          </a:p>
          <a:p>
            <a:pPr eaLnBrk="1" hangingPunct="1">
              <a:lnSpc>
                <a:spcPct val="80000"/>
              </a:lnSpc>
            </a:pPr>
            <a:r>
              <a:rPr lang="en-US" altLang="zh-TW" sz="1200" b="1" u="none" dirty="0"/>
              <a:t>Contribution</a:t>
            </a:r>
          </a:p>
          <a:p>
            <a:pPr eaLnBrk="1" hangingPunct="1">
              <a:lnSpc>
                <a:spcPct val="80000"/>
              </a:lnSpc>
            </a:pPr>
            <a:endParaRPr lang="en-US" altLang="zh-TW" sz="1200" b="1" u="none" dirty="0"/>
          </a:p>
          <a:p>
            <a:pPr eaLnBrk="1" hangingPunct="1">
              <a:lnSpc>
                <a:spcPct val="80000"/>
              </a:lnSpc>
            </a:pPr>
            <a:r>
              <a:rPr lang="en-US" altLang="zh-TW" sz="1200" dirty="0"/>
              <a:t>For policies to which 'Indemnity' applies, the purchase of several policies to cover the same subject matter will not result in the obtaining of claims payments of several times the value of the subject matter. The insurers simply 'contribute' to make up the amount payable as if only one policy had been issued. </a:t>
            </a:r>
          </a:p>
          <a:p>
            <a:pPr eaLnBrk="1" hangingPunct="1">
              <a:lnSpc>
                <a:spcPct val="80000"/>
              </a:lnSpc>
            </a:pPr>
            <a:r>
              <a:rPr lang="en-US" altLang="zh-TW" sz="1200" dirty="0"/>
              <a:t>For policies to which 'Indemnity' does not apply, the contribution factor does not apply either. </a:t>
            </a:r>
          </a:p>
        </p:txBody>
      </p:sp>
    </p:spTree>
    <p:extLst>
      <p:ext uri="{BB962C8B-B14F-4D97-AF65-F5344CB8AC3E}">
        <p14:creationId xmlns:p14="http://schemas.microsoft.com/office/powerpoint/2010/main" val="111473378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Source: IC Fact Book </a:t>
            </a:r>
            <a:r>
              <a:rPr lang="en-US" dirty="0" smtClean="0"/>
              <a:t>2020 </a:t>
            </a:r>
            <a:r>
              <a:rPr lang="en-US" dirty="0"/>
              <a:t>https://</a:t>
            </a:r>
            <a:r>
              <a:rPr lang="en-US" dirty="0" smtClean="0"/>
              <a:t>www.ici.org/pdf/2020_factbook.pdf </a:t>
            </a:r>
            <a:endParaRPr lang="en-US" dirty="0"/>
          </a:p>
        </p:txBody>
      </p:sp>
      <p:sp>
        <p:nvSpPr>
          <p:cNvPr id="4" name="Slide Number Placeholder 3"/>
          <p:cNvSpPr>
            <a:spLocks noGrp="1"/>
          </p:cNvSpPr>
          <p:nvPr>
            <p:ph type="sldNum" sz="quarter" idx="10"/>
          </p:nvPr>
        </p:nvSpPr>
        <p:spPr/>
        <p:txBody>
          <a:bodyPr/>
          <a:lstStyle/>
          <a:p>
            <a:fld id="{2EFF1119-CEE4-4AAE-AB25-9004170B8831}" type="slidenum">
              <a:rPr lang="zh-TW" altLang="en-US" smtClean="0"/>
              <a:pPr/>
              <a:t>88</a:t>
            </a:fld>
            <a:endParaRPr lang="en-US" altLang="zh-TW" dirty="0"/>
          </a:p>
        </p:txBody>
      </p:sp>
    </p:spTree>
    <p:extLst>
      <p:ext uri="{BB962C8B-B14F-4D97-AF65-F5344CB8AC3E}">
        <p14:creationId xmlns:p14="http://schemas.microsoft.com/office/powerpoint/2010/main" val="353467877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35263" y="527050"/>
            <a:ext cx="3851275" cy="2889250"/>
          </a:xfrm>
        </p:spPr>
      </p:sp>
      <p:sp>
        <p:nvSpPr>
          <p:cNvPr id="3" name="Notes Placeholder 2"/>
          <p:cNvSpPr>
            <a:spLocks noGrp="1"/>
          </p:cNvSpPr>
          <p:nvPr>
            <p:ph type="body" idx="1"/>
          </p:nvPr>
        </p:nvSpPr>
        <p:spPr/>
        <p:txBody>
          <a:bodyPr>
            <a:normAutofit fontScale="92500" lnSpcReduction="10000"/>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Source: IC Fact Book </a:t>
            </a:r>
            <a:r>
              <a:rPr lang="en-US" dirty="0" smtClean="0"/>
              <a:t>2020 </a:t>
            </a:r>
            <a:r>
              <a:rPr lang="en-US" dirty="0"/>
              <a:t>https://</a:t>
            </a:r>
            <a:r>
              <a:rPr lang="en-US" dirty="0" smtClean="0"/>
              <a:t>www.ici.org/pdf/2020_factbook.pdf </a:t>
            </a:r>
            <a:endParaRPr lang="en-US" dirty="0"/>
          </a:p>
          <a:p>
            <a:r>
              <a:rPr lang="en-US" altLang="zh-TW" dirty="0"/>
              <a:t>Source:  ICI  </a:t>
            </a:r>
            <a:r>
              <a:rPr lang="en-US" dirty="0"/>
              <a:t>What Are Regulated Funds? </a:t>
            </a:r>
          </a:p>
          <a:p>
            <a:r>
              <a:rPr lang="en-US" dirty="0"/>
              <a:t>ICI, following standards set by the International Investment Funds Association (IIFA), defines regulated funds as </a:t>
            </a:r>
            <a:r>
              <a:rPr lang="en-US" b="1" dirty="0"/>
              <a:t>collective investment pools </a:t>
            </a:r>
            <a:r>
              <a:rPr lang="en-US" dirty="0"/>
              <a:t>that are </a:t>
            </a:r>
            <a:r>
              <a:rPr lang="en-US" b="1" dirty="0"/>
              <a:t>substantively regulated</a:t>
            </a:r>
            <a:r>
              <a:rPr lang="en-US" dirty="0"/>
              <a:t>, </a:t>
            </a:r>
            <a:r>
              <a:rPr lang="en-US" b="1" dirty="0"/>
              <a:t>open-end investment funds</a:t>
            </a:r>
            <a:r>
              <a:rPr lang="en-US" dirty="0"/>
              <a:t>.* </a:t>
            </a:r>
          </a:p>
          <a:p>
            <a:r>
              <a:rPr lang="en-US" dirty="0"/>
              <a:t>Open-end funds generally are defined as those that issue new fund shares (or units) or redeem existing shares (or units) on demand. Such funds are typically regulated with respect to disclosure, the form of organization (for example, as either corporations or trusts), custody of fund assets, minimum capital, valuation of fund assets, and restrictions on fund investments, such as limits on leverage, types of eligible investments, and diversification of portfolio investments. </a:t>
            </a:r>
          </a:p>
          <a:p>
            <a:r>
              <a:rPr lang="en-US" dirty="0"/>
              <a:t>In the United States, regulated funds include </a:t>
            </a:r>
            <a:r>
              <a:rPr lang="en-US" b="1" dirty="0"/>
              <a:t>mutual funds and exchange-traded funds (ETFs).† </a:t>
            </a:r>
          </a:p>
          <a:p>
            <a:r>
              <a:rPr lang="en-US" dirty="0"/>
              <a:t>In Europe, regulated funds include </a:t>
            </a:r>
            <a:r>
              <a:rPr lang="en-US" b="1" dirty="0"/>
              <a:t>Undertakings for Collective Investment in Transferable Securities (UCITS)—ETFs, money market funds, and other categories of similarly regulated funds—and alternative investment funds</a:t>
            </a:r>
            <a:r>
              <a:rPr lang="en-US" dirty="0"/>
              <a:t>, commonly known as AIFs. </a:t>
            </a:r>
          </a:p>
          <a:p>
            <a:r>
              <a:rPr lang="en-US" dirty="0"/>
              <a:t>In many countries, regulated funds also may include institutional funds (funds that are restricted to being sold to a limited number of non-retail investors), funds that offer guarantees or protection of principal (those that offer a formal, legally binding guarantee of income or capital), and open-end real estate funds (funds that invest directly in real estate to a substantive degree). </a:t>
            </a:r>
            <a:endParaRPr lang="zh-TW" altLang="en-US" dirty="0"/>
          </a:p>
        </p:txBody>
      </p:sp>
      <p:sp>
        <p:nvSpPr>
          <p:cNvPr id="4" name="Slide Number Placeholder 3"/>
          <p:cNvSpPr>
            <a:spLocks noGrp="1"/>
          </p:cNvSpPr>
          <p:nvPr>
            <p:ph type="sldNum" sz="quarter" idx="10"/>
          </p:nvPr>
        </p:nvSpPr>
        <p:spPr/>
        <p:txBody>
          <a:bodyPr/>
          <a:lstStyle/>
          <a:p>
            <a:fld id="{2EFF1119-CEE4-4AAE-AB25-9004170B8831}" type="slidenum">
              <a:rPr lang="zh-TW" altLang="en-US" smtClean="0"/>
              <a:pPr/>
              <a:t>89</a:t>
            </a:fld>
            <a:endParaRPr lang="en-US" altLang="zh-TW" dirty="0"/>
          </a:p>
        </p:txBody>
      </p:sp>
    </p:spTree>
    <p:extLst>
      <p:ext uri="{BB962C8B-B14F-4D97-AF65-F5344CB8AC3E}">
        <p14:creationId xmlns:p14="http://schemas.microsoft.com/office/powerpoint/2010/main" val="160530738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Source: IC Fact Book 2018 https://www.ici.org/pdf/2018_factbook.pdf </a:t>
            </a:r>
          </a:p>
          <a:p>
            <a:endParaRPr lang="en-US" dirty="0"/>
          </a:p>
        </p:txBody>
      </p:sp>
      <p:sp>
        <p:nvSpPr>
          <p:cNvPr id="4" name="Slide Number Placeholder 3"/>
          <p:cNvSpPr>
            <a:spLocks noGrp="1"/>
          </p:cNvSpPr>
          <p:nvPr>
            <p:ph type="sldNum" sz="quarter" idx="10"/>
          </p:nvPr>
        </p:nvSpPr>
        <p:spPr/>
        <p:txBody>
          <a:bodyPr/>
          <a:lstStyle/>
          <a:p>
            <a:fld id="{2EFF1119-CEE4-4AAE-AB25-9004170B8831}" type="slidenum">
              <a:rPr lang="zh-TW" altLang="en-US" smtClean="0"/>
              <a:pPr/>
              <a:t>90</a:t>
            </a:fld>
            <a:endParaRPr lang="en-US" altLang="zh-TW" dirty="0"/>
          </a:p>
        </p:txBody>
      </p:sp>
    </p:spTree>
    <p:extLst>
      <p:ext uri="{BB962C8B-B14F-4D97-AF65-F5344CB8AC3E}">
        <p14:creationId xmlns:p14="http://schemas.microsoft.com/office/powerpoint/2010/main" val="209586977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35263" y="527050"/>
            <a:ext cx="3851275" cy="2889250"/>
          </a:xfrm>
        </p:spPr>
      </p:sp>
      <p:sp>
        <p:nvSpPr>
          <p:cNvPr id="3" name="Notes Placeholder 2"/>
          <p:cNvSpPr>
            <a:spLocks noGrp="1"/>
          </p:cNvSpPr>
          <p:nvPr>
            <p:ph type="body" idx="1"/>
          </p:nvPr>
        </p:nvSpPr>
        <p:spPr/>
        <p:txBody>
          <a:bodyPr>
            <a:normAutofit/>
          </a:bodyPr>
          <a:lstStyle/>
          <a:p>
            <a:r>
              <a:rPr lang="en-US" dirty="0"/>
              <a:t>Source: IC Fact Book 2018 https://www.ici.org/pdf/2018_factbook.pdf </a:t>
            </a:r>
          </a:p>
          <a:p>
            <a:endParaRPr lang="zh-TW" altLang="en-US" dirty="0"/>
          </a:p>
        </p:txBody>
      </p:sp>
      <p:sp>
        <p:nvSpPr>
          <p:cNvPr id="4" name="Slide Number Placeholder 3"/>
          <p:cNvSpPr>
            <a:spLocks noGrp="1"/>
          </p:cNvSpPr>
          <p:nvPr>
            <p:ph type="sldNum" sz="quarter" idx="10"/>
          </p:nvPr>
        </p:nvSpPr>
        <p:spPr/>
        <p:txBody>
          <a:bodyPr/>
          <a:lstStyle/>
          <a:p>
            <a:fld id="{2EFF1119-CEE4-4AAE-AB25-9004170B8831}" type="slidenum">
              <a:rPr lang="zh-TW" altLang="en-US" smtClean="0"/>
              <a:pPr/>
              <a:t>91</a:t>
            </a:fld>
            <a:endParaRPr lang="en-US" altLang="zh-TW" dirty="0"/>
          </a:p>
        </p:txBody>
      </p:sp>
    </p:spTree>
    <p:extLst>
      <p:ext uri="{BB962C8B-B14F-4D97-AF65-F5344CB8AC3E}">
        <p14:creationId xmlns:p14="http://schemas.microsoft.com/office/powerpoint/2010/main" val="8750741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altLang="zh-TW" dirty="0"/>
              <a:t>Source: WSJ 10 Feb 17 “Vanguard Reaches $4Trillion for the First Time” https://www.wsj.com/articles/vanguardreaches-4-trillion-for-first-time-1486745349</a:t>
            </a:r>
          </a:p>
          <a:p>
            <a:endParaRPr lang="zh-TW" altLang="en-US" dirty="0"/>
          </a:p>
        </p:txBody>
      </p:sp>
      <p:sp>
        <p:nvSpPr>
          <p:cNvPr id="4" name="Slide Number Placeholder 3"/>
          <p:cNvSpPr>
            <a:spLocks noGrp="1"/>
          </p:cNvSpPr>
          <p:nvPr>
            <p:ph type="sldNum" sz="quarter" idx="10"/>
          </p:nvPr>
        </p:nvSpPr>
        <p:spPr/>
        <p:txBody>
          <a:bodyPr/>
          <a:lstStyle/>
          <a:p>
            <a:fld id="{94580F07-304D-4689-84D6-9231DFE4D24E}" type="slidenum">
              <a:rPr lang="zh-TW" altLang="en-US" smtClean="0"/>
              <a:t>92</a:t>
            </a:fld>
            <a:endParaRPr lang="zh-TW" altLang="en-US"/>
          </a:p>
        </p:txBody>
      </p:sp>
    </p:spTree>
    <p:extLst>
      <p:ext uri="{BB962C8B-B14F-4D97-AF65-F5344CB8AC3E}">
        <p14:creationId xmlns:p14="http://schemas.microsoft.com/office/powerpoint/2010/main" val="412408355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738" name="Rectangle 7"/>
          <p:cNvSpPr>
            <a:spLocks noGrp="1" noChangeArrowheads="1"/>
          </p:cNvSpPr>
          <p:nvPr>
            <p:ph type="sldNum" sz="quarter" idx="5"/>
          </p:nvPr>
        </p:nvSpPr>
        <p:spPr>
          <a:noFill/>
        </p:spPr>
        <p:txBody>
          <a:bodyPr/>
          <a:lstStyle/>
          <a:p>
            <a:fld id="{AF200D07-50A3-4884-9112-B3691EC96606}" type="slidenum">
              <a:rPr lang="zh-TW" altLang="en-US"/>
              <a:pPr/>
              <a:t>94</a:t>
            </a:fld>
            <a:endParaRPr lang="en-US" altLang="zh-TW"/>
          </a:p>
        </p:txBody>
      </p:sp>
      <p:sp>
        <p:nvSpPr>
          <p:cNvPr id="244739" name="Rectangle 2"/>
          <p:cNvSpPr>
            <a:spLocks noGrp="1" noRot="1" noChangeAspect="1" noChangeArrowheads="1" noTextEdit="1"/>
          </p:cNvSpPr>
          <p:nvPr>
            <p:ph type="sldImg"/>
          </p:nvPr>
        </p:nvSpPr>
        <p:spPr>
          <a:xfrm>
            <a:off x="2735263" y="527050"/>
            <a:ext cx="3851275" cy="2889250"/>
          </a:xfrm>
          <a:ln/>
        </p:spPr>
      </p:sp>
      <p:sp>
        <p:nvSpPr>
          <p:cNvPr id="244740" name="Rectangle 3"/>
          <p:cNvSpPr>
            <a:spLocks noGrp="1" noChangeArrowheads="1"/>
          </p:cNvSpPr>
          <p:nvPr>
            <p:ph type="body" idx="1"/>
          </p:nvPr>
        </p:nvSpPr>
        <p:spPr>
          <a:noFill/>
          <a:ln/>
        </p:spPr>
        <p:txBody>
          <a:bodyPr/>
          <a:lstStyle/>
          <a:p>
            <a:pPr eaLnBrk="1" hangingPunct="1"/>
            <a:r>
              <a:rPr lang="en-US" altLang="zh-TW" b="1" dirty="0"/>
              <a:t>Costs Despite Negative Returns</a:t>
            </a:r>
            <a:r>
              <a:rPr lang="en-US" altLang="zh-TW" dirty="0"/>
              <a:t> - Investors must pay sales charges, annual fees, and other expenses (which we'll discuss below) regardless of how the fund performs. And, depending on the timing of their investment, investors may also have to pay taxes on any capital gains distribution they receive - even if the fund went on to perform poorly after they bought shares.</a:t>
            </a:r>
            <a:br>
              <a:rPr lang="en-US" altLang="zh-TW" dirty="0"/>
            </a:br>
            <a:r>
              <a:rPr lang="en-US" altLang="zh-TW" dirty="0"/>
              <a:t>  </a:t>
            </a:r>
          </a:p>
          <a:p>
            <a:pPr eaLnBrk="1" hangingPunct="1"/>
            <a:r>
              <a:rPr lang="en-US" altLang="zh-TW" b="1" dirty="0"/>
              <a:t>Lack of Control</a:t>
            </a:r>
            <a:r>
              <a:rPr lang="en-US" altLang="zh-TW" dirty="0"/>
              <a:t> - Investors typically cannot ascertain the exact make-up of a fund's portfolio at any given time, nor can they directly influence which securities the fund manager buys and sells or the timing of those trades. </a:t>
            </a:r>
            <a:br>
              <a:rPr lang="en-US" altLang="zh-TW" dirty="0"/>
            </a:br>
            <a:r>
              <a:rPr lang="en-US" altLang="zh-TW" dirty="0"/>
              <a:t>  </a:t>
            </a:r>
          </a:p>
          <a:p>
            <a:pPr eaLnBrk="1" hangingPunct="1"/>
            <a:r>
              <a:rPr lang="en-US" altLang="zh-TW" b="1" dirty="0"/>
              <a:t>Price Uncertainty</a:t>
            </a:r>
            <a:r>
              <a:rPr lang="en-US" altLang="zh-TW" dirty="0"/>
              <a:t> - With an individual stock, you can obtain real-time (or close to real-time) pricing information with relative ease by checking financial websites or by calling your broker. You can also monitor how a stock's price changes from hour to hour - or even second to second. By contrast, with a mutual fund, the price at which you purchase or redeem shares will typically depend on the fund's NAV, which the fund might not calculate until many hours after you've placed your order. In general, mutual funds must calculate their NAV at least once every business day, typically after the major U.S. exchanges close. </a:t>
            </a:r>
          </a:p>
          <a:p>
            <a:pPr eaLnBrk="1" hangingPunct="1"/>
            <a:endParaRPr lang="zh-TW" altLang="en-US" dirty="0"/>
          </a:p>
        </p:txBody>
      </p:sp>
    </p:spTree>
    <p:extLst>
      <p:ext uri="{BB962C8B-B14F-4D97-AF65-F5344CB8AC3E}">
        <p14:creationId xmlns:p14="http://schemas.microsoft.com/office/powerpoint/2010/main" val="142399424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EFF1119-CEE4-4AAE-AB25-9004170B8831}" type="slidenum">
              <a:rPr lang="zh-TW" altLang="en-US" smtClean="0"/>
              <a:pPr/>
              <a:t>95</a:t>
            </a:fld>
            <a:endParaRPr lang="en-US" altLang="zh-TW" dirty="0"/>
          </a:p>
        </p:txBody>
      </p:sp>
    </p:spTree>
    <p:extLst>
      <p:ext uri="{BB962C8B-B14F-4D97-AF65-F5344CB8AC3E}">
        <p14:creationId xmlns:p14="http://schemas.microsoft.com/office/powerpoint/2010/main" val="44968948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10" name="Rectangle 7"/>
          <p:cNvSpPr>
            <a:spLocks noGrp="1" noChangeArrowheads="1"/>
          </p:cNvSpPr>
          <p:nvPr>
            <p:ph type="sldNum" sz="quarter" idx="5"/>
          </p:nvPr>
        </p:nvSpPr>
        <p:spPr>
          <a:noFill/>
        </p:spPr>
        <p:txBody>
          <a:bodyPr/>
          <a:lstStyle/>
          <a:p>
            <a:fld id="{C209CCE1-299C-4C12-9D06-1A601488FAFA}" type="slidenum">
              <a:rPr lang="zh-TW" altLang="en-US"/>
              <a:pPr/>
              <a:t>100</a:t>
            </a:fld>
            <a:endParaRPr lang="en-US" altLang="zh-TW"/>
          </a:p>
        </p:txBody>
      </p:sp>
      <p:sp>
        <p:nvSpPr>
          <p:cNvPr id="247811" name="Rectangle 2"/>
          <p:cNvSpPr>
            <a:spLocks noGrp="1" noRot="1" noChangeAspect="1" noChangeArrowheads="1" noTextEdit="1"/>
          </p:cNvSpPr>
          <p:nvPr>
            <p:ph type="sldImg"/>
          </p:nvPr>
        </p:nvSpPr>
        <p:spPr>
          <a:xfrm>
            <a:off x="2735263" y="527050"/>
            <a:ext cx="3851275" cy="2889250"/>
          </a:xfrm>
          <a:ln/>
        </p:spPr>
      </p:sp>
      <p:sp>
        <p:nvSpPr>
          <p:cNvPr id="247812" name="Rectangle 3"/>
          <p:cNvSpPr>
            <a:spLocks noGrp="1" noChangeArrowheads="1"/>
          </p:cNvSpPr>
          <p:nvPr>
            <p:ph type="body" idx="1"/>
          </p:nvPr>
        </p:nvSpPr>
        <p:spPr>
          <a:noFill/>
          <a:ln/>
        </p:spPr>
        <p:txBody>
          <a:bodyPr/>
          <a:lstStyle/>
          <a:p>
            <a:pPr eaLnBrk="1" hangingPunct="1"/>
            <a:r>
              <a:rPr lang="en-US" altLang="zh-TW" dirty="0"/>
              <a:t>Source: http://www.icifactbook.org/fb_appa.html#organization </a:t>
            </a:r>
          </a:p>
          <a:p>
            <a:pPr eaLnBrk="1" hangingPunct="1"/>
            <a:endParaRPr lang="en-US" altLang="zh-TW" dirty="0"/>
          </a:p>
          <a:p>
            <a:pPr marL="171450" indent="-171450" eaLnBrk="1" hangingPunct="1">
              <a:buFont typeface="Arial" pitchFamily="34" charset="0"/>
              <a:buChar char="•"/>
            </a:pPr>
            <a:r>
              <a:rPr lang="en-US" altLang="zh-TW" dirty="0"/>
              <a:t>The shareholders, or owners, of the mutual fund are the investors.</a:t>
            </a:r>
          </a:p>
          <a:p>
            <a:pPr marL="171450" indent="-171450" eaLnBrk="1" hangingPunct="1">
              <a:buFont typeface="Arial" pitchFamily="34" charset="0"/>
              <a:buChar char="•"/>
            </a:pPr>
            <a:r>
              <a:rPr lang="en-US" altLang="zh-TW" dirty="0"/>
              <a:t>The board of directors oversees the fund’s activities, hires the investment advisor, an underwriter, etc., to manage the day to day operations of the fund.</a:t>
            </a:r>
          </a:p>
          <a:p>
            <a:pPr marL="171450" indent="-171450" eaLnBrk="1" hangingPunct="1">
              <a:buFont typeface="Arial" pitchFamily="34" charset="0"/>
              <a:buChar char="•"/>
            </a:pPr>
            <a:r>
              <a:rPr lang="en-US" altLang="zh-TW" dirty="0"/>
              <a:t>In theory, the board can fire the fund manager and hire anyone they choose.  </a:t>
            </a:r>
          </a:p>
          <a:p>
            <a:pPr marL="171450" lvl="0" indent="-171450" eaLnBrk="1" hangingPunct="1">
              <a:buFont typeface="Arial" pitchFamily="34" charset="0"/>
              <a:buChar char="•"/>
            </a:pPr>
            <a:r>
              <a:rPr lang="en-US" altLang="zh-TW" dirty="0"/>
              <a:t>For instance, the board for the Fidelity Magellan Fund can fire Fidelity.  Of course, if the board hires a non-Fidelity management team, the fund will probably lose its name, and its reputation along with it</a:t>
            </a:r>
          </a:p>
          <a:p>
            <a:pPr marL="0" lvl="0" indent="0" eaLnBrk="1" hangingPunct="1">
              <a:buFont typeface="Arial" pitchFamily="34" charset="0"/>
              <a:buNone/>
            </a:pPr>
            <a:endParaRPr lang="en-US" altLang="zh-TW" dirty="0"/>
          </a:p>
          <a:p>
            <a:pPr marL="0" lvl="0" indent="0" eaLnBrk="1" hangingPunct="1">
              <a:buFont typeface="Arial" pitchFamily="34" charset="0"/>
              <a:buNone/>
            </a:pPr>
            <a:endParaRPr lang="en-US" altLang="zh-TW" dirty="0"/>
          </a:p>
          <a:p>
            <a:pPr eaLnBrk="1" hangingPunct="1"/>
            <a:r>
              <a:rPr lang="en-US" altLang="zh-TW" b="1" dirty="0"/>
              <a:t>The Organization of a Mutual Fund</a:t>
            </a:r>
          </a:p>
          <a:p>
            <a:pPr eaLnBrk="1" hangingPunct="1"/>
            <a:endParaRPr lang="en-US" altLang="zh-TW" b="1" dirty="0"/>
          </a:p>
          <a:p>
            <a:pPr eaLnBrk="1" hangingPunct="1"/>
            <a:r>
              <a:rPr lang="en-US" altLang="zh-TW" dirty="0"/>
              <a:t>Individuals and institutions invest in a mutual fund </a:t>
            </a:r>
            <a:r>
              <a:rPr lang="en-US" altLang="zh-TW" b="1" dirty="0"/>
              <a:t>by purchasing shares issued by the fund</a:t>
            </a:r>
            <a:r>
              <a:rPr lang="en-US" altLang="zh-TW" dirty="0"/>
              <a:t>. It is through these sales of shares that a mutual fund raises the cash used to invest in its portfolio of stocks, bonds, and other investments. Each investor owns a pro rata share of the fund’s investments and shares in the returns from the fund’s portfolio while benefiting from professional investment management, diversification, and liquidity. Mutual funds may offer other benefits and services, such as asset allocation programs or check-writing privileges on money market fund accounts.</a:t>
            </a:r>
          </a:p>
          <a:p>
            <a:pPr eaLnBrk="1" hangingPunct="1"/>
            <a:endParaRPr lang="en-US" altLang="zh-TW" dirty="0"/>
          </a:p>
          <a:p>
            <a:pPr eaLnBrk="1" hangingPunct="1"/>
            <a:r>
              <a:rPr lang="en-US" altLang="zh-TW" dirty="0"/>
              <a:t>A mutual fund is organized </a:t>
            </a:r>
            <a:r>
              <a:rPr lang="en-US" altLang="zh-TW" b="1" dirty="0"/>
              <a:t>under state law </a:t>
            </a:r>
            <a:r>
              <a:rPr lang="en-US" altLang="zh-TW" dirty="0"/>
              <a:t>either </a:t>
            </a:r>
            <a:r>
              <a:rPr lang="en-US" altLang="zh-TW" b="1" dirty="0"/>
              <a:t>as a corporation or a business trust </a:t>
            </a:r>
            <a:r>
              <a:rPr lang="en-US" altLang="zh-TW" dirty="0"/>
              <a:t>(sometimes called a “statutory trust”). Mutual funds have officers and directors or trustees. In this way, mutual funds are like any other type of operating company, such as Exxon or Google. Unlike other companies, however, a mutual fund is typically </a:t>
            </a:r>
            <a:r>
              <a:rPr lang="en-US" altLang="zh-TW" b="1" dirty="0"/>
              <a:t>externally managed</a:t>
            </a:r>
            <a:r>
              <a:rPr lang="en-US" altLang="zh-TW" dirty="0"/>
              <a:t>; it is not an operating company and it has no employees in the traditional sense. Instead, </a:t>
            </a:r>
            <a:r>
              <a:rPr lang="en-US" altLang="zh-TW" b="1" dirty="0"/>
              <a:t>a fund relies upon third parties or service providers </a:t>
            </a:r>
            <a:r>
              <a:rPr lang="en-US" altLang="zh-TW" dirty="0"/>
              <a:t>that are either affiliated organizations or independent contractors to invest fund assets and carry out other business activities. The diagram below shows the primary types of service providers usually relied upon by a fund.</a:t>
            </a:r>
          </a:p>
          <a:p>
            <a:pPr eaLnBrk="1" hangingPunct="1"/>
            <a:endParaRPr lang="en-US" altLang="zh-TW" dirty="0"/>
          </a:p>
          <a:p>
            <a:pPr eaLnBrk="1" hangingPunct="1"/>
            <a:r>
              <a:rPr lang="en-US" altLang="zh-TW" dirty="0"/>
              <a:t>Although it typically has no employees, a fund is required by law to have its own written compliance program, overseen by an individual designated as a chief compliance officer. This compliance program establishes detailed procedures and internal controls designed to ensure compliance with all relevant laws and regulations. </a:t>
            </a:r>
          </a:p>
          <a:p>
            <a:pPr eaLnBrk="1" hangingPunct="1"/>
            <a:endParaRPr lang="en-US" altLang="zh-TW" dirty="0"/>
          </a:p>
          <a:p>
            <a:pPr eaLnBrk="1" hangingPunct="1"/>
            <a:endParaRPr lang="en-US" altLang="zh-TW" dirty="0"/>
          </a:p>
          <a:p>
            <a:pPr eaLnBrk="1" hangingPunct="1"/>
            <a:r>
              <a:rPr lang="en-US" altLang="zh-TW" b="1" dirty="0"/>
              <a:t>How a Fund Is Created</a:t>
            </a:r>
          </a:p>
          <a:p>
            <a:pPr eaLnBrk="1" hangingPunct="1"/>
            <a:endParaRPr lang="en-US" altLang="zh-TW" b="1" dirty="0"/>
          </a:p>
          <a:p>
            <a:pPr eaLnBrk="1" hangingPunct="1"/>
            <a:r>
              <a:rPr lang="en-US" altLang="zh-TW" dirty="0"/>
              <a:t>Setting up a mutual fund is a complicated process performed by the fund’s sponsor, typically the fund’s investment adviser, administrator, or principal underwriter (also known as its distributor). </a:t>
            </a:r>
          </a:p>
          <a:p>
            <a:pPr eaLnBrk="1" hangingPunct="1"/>
            <a:endParaRPr lang="en-US" altLang="zh-TW" dirty="0"/>
          </a:p>
          <a:p>
            <a:pPr eaLnBrk="1" hangingPunct="1"/>
            <a:r>
              <a:rPr lang="en-US" altLang="zh-TW" dirty="0"/>
              <a:t>The fund sponsor has a variety of responsibilities. For example, it must assemble the group of third parties needed to launch the fund, including the persons or entities charged with managing and operating the fund. The sponsor provides officers and affiliated directors to oversee the fund, and recruits unaffiliated persons to serve as independent directors. </a:t>
            </a:r>
          </a:p>
          <a:p>
            <a:pPr eaLnBrk="1" hangingPunct="1"/>
            <a:endParaRPr lang="en-US" altLang="zh-TW" dirty="0"/>
          </a:p>
          <a:p>
            <a:pPr eaLnBrk="1" hangingPunct="1"/>
            <a:r>
              <a:rPr lang="en-US" altLang="zh-TW" dirty="0"/>
              <a:t>Some of the major steps in the process of starting a mutual fund include organizing the fund under state law as either a business trust or corporation, </a:t>
            </a:r>
            <a:r>
              <a:rPr lang="en-US" altLang="zh-TW" b="1" dirty="0"/>
              <a:t>registering the fund with the SEC as an investment company pursuant to the Investment Company Act of 1940,</a:t>
            </a:r>
            <a:r>
              <a:rPr lang="en-US" altLang="zh-TW" dirty="0"/>
              <a:t> and </a:t>
            </a:r>
            <a:r>
              <a:rPr lang="en-US" altLang="zh-TW" b="1" dirty="0"/>
              <a:t>registering the fund shares for sale to the public pursuant to the Securities Act of 1933</a:t>
            </a:r>
            <a:r>
              <a:rPr lang="en-US" altLang="zh-TW" dirty="0"/>
              <a:t>. Unless otherwise exempt from doing so, the fund must also make filings and pay fees to each state (except Florida) in which the fund’s shares will be offered to the public. The Investment Company Act also requires that each new fund have at least $100,000 of seed capital before distributing its shares to the public; this capital is usually contributed by the adviser or other sponsor in the form of an initial investment.</a:t>
            </a:r>
          </a:p>
          <a:p>
            <a:pPr eaLnBrk="1" hangingPunct="1"/>
            <a:endParaRPr lang="zh-TW" altLang="en-US" dirty="0"/>
          </a:p>
        </p:txBody>
      </p:sp>
    </p:spTree>
    <p:extLst>
      <p:ext uri="{BB962C8B-B14F-4D97-AF65-F5344CB8AC3E}">
        <p14:creationId xmlns:p14="http://schemas.microsoft.com/office/powerpoint/2010/main" val="386573917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602" name="Rectangle 7"/>
          <p:cNvSpPr>
            <a:spLocks noGrp="1" noChangeArrowheads="1"/>
          </p:cNvSpPr>
          <p:nvPr>
            <p:ph type="sldNum" sz="quarter" idx="5"/>
          </p:nvPr>
        </p:nvSpPr>
        <p:spPr>
          <a:noFill/>
        </p:spPr>
        <p:txBody>
          <a:bodyPr/>
          <a:lstStyle/>
          <a:p>
            <a:fld id="{E4A2C97A-0648-4F1E-9F43-04E1E4432C64}" type="slidenum">
              <a:rPr lang="zh-TW" altLang="en-US"/>
              <a:pPr/>
              <a:t>101</a:t>
            </a:fld>
            <a:endParaRPr lang="en-US" altLang="zh-TW"/>
          </a:p>
        </p:txBody>
      </p:sp>
      <p:sp>
        <p:nvSpPr>
          <p:cNvPr id="281603" name="Rectangle 2"/>
          <p:cNvSpPr>
            <a:spLocks noGrp="1" noRot="1" noChangeAspect="1" noChangeArrowheads="1" noTextEdit="1"/>
          </p:cNvSpPr>
          <p:nvPr>
            <p:ph type="sldImg"/>
          </p:nvPr>
        </p:nvSpPr>
        <p:spPr>
          <a:xfrm>
            <a:off x="2735263" y="527050"/>
            <a:ext cx="3851275" cy="2889250"/>
          </a:xfrm>
          <a:ln/>
        </p:spPr>
      </p:sp>
      <p:sp>
        <p:nvSpPr>
          <p:cNvPr id="281604" name="Rectangle 3"/>
          <p:cNvSpPr>
            <a:spLocks noGrp="1" noChangeArrowheads="1"/>
          </p:cNvSpPr>
          <p:nvPr>
            <p:ph type="body" idx="1"/>
          </p:nvPr>
        </p:nvSpPr>
        <p:spPr>
          <a:noFill/>
          <a:ln/>
        </p:spPr>
        <p:txBody>
          <a:bodyPr/>
          <a:lstStyle/>
          <a:p>
            <a:pPr eaLnBrk="1" hangingPunct="1"/>
            <a:r>
              <a:rPr lang="en-US" altLang="zh-TW" dirty="0"/>
              <a:t>The key difference between unit trusts and mutual funds lie in the legal structure. Both are the same from an investment perspective, and in HK both are SFC regulated.</a:t>
            </a:r>
          </a:p>
        </p:txBody>
      </p:sp>
    </p:spTree>
    <p:extLst>
      <p:ext uri="{BB962C8B-B14F-4D97-AF65-F5344CB8AC3E}">
        <p14:creationId xmlns:p14="http://schemas.microsoft.com/office/powerpoint/2010/main" val="84053054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6" name="Rectangle 7"/>
          <p:cNvSpPr>
            <a:spLocks noGrp="1" noChangeArrowheads="1"/>
          </p:cNvSpPr>
          <p:nvPr>
            <p:ph type="sldNum" sz="quarter" idx="5"/>
          </p:nvPr>
        </p:nvSpPr>
        <p:spPr>
          <a:noFill/>
        </p:spPr>
        <p:txBody>
          <a:bodyPr/>
          <a:lstStyle/>
          <a:p>
            <a:fld id="{B46C8E9E-AEE8-41FB-AC4B-7DE0B9DF2254}" type="slidenum">
              <a:rPr lang="zh-TW" altLang="en-US"/>
              <a:pPr/>
              <a:t>102</a:t>
            </a:fld>
            <a:endParaRPr lang="en-US" altLang="zh-TW"/>
          </a:p>
        </p:txBody>
      </p:sp>
      <p:sp>
        <p:nvSpPr>
          <p:cNvPr id="251907" name="Rectangle 2"/>
          <p:cNvSpPr>
            <a:spLocks noGrp="1" noRot="1" noChangeAspect="1" noChangeArrowheads="1" noTextEdit="1"/>
          </p:cNvSpPr>
          <p:nvPr>
            <p:ph type="sldImg"/>
          </p:nvPr>
        </p:nvSpPr>
        <p:spPr>
          <a:xfrm>
            <a:off x="2735263" y="527050"/>
            <a:ext cx="3851275" cy="2889250"/>
          </a:xfrm>
          <a:ln/>
        </p:spPr>
      </p:sp>
      <p:sp>
        <p:nvSpPr>
          <p:cNvPr id="251908" name="Rectangle 3"/>
          <p:cNvSpPr>
            <a:spLocks noGrp="1" noChangeArrowheads="1"/>
          </p:cNvSpPr>
          <p:nvPr>
            <p:ph type="body" idx="1"/>
          </p:nvPr>
        </p:nvSpPr>
        <p:spPr>
          <a:noFill/>
          <a:ln/>
        </p:spPr>
        <p:txBody>
          <a:bodyPr/>
          <a:lstStyle/>
          <a:p>
            <a:pPr marL="171450" indent="-171450" eaLnBrk="1" hangingPunct="1">
              <a:buFont typeface="Arial" pitchFamily="34" charset="0"/>
              <a:buChar char="•"/>
            </a:pPr>
            <a:r>
              <a:rPr lang="en-US" altLang="zh-TW" dirty="0"/>
              <a:t>Short Term</a:t>
            </a:r>
          </a:p>
          <a:p>
            <a:pPr marL="628650" lvl="1" indent="-171450" eaLnBrk="1" hangingPunct="1">
              <a:buFont typeface="Arial" pitchFamily="34" charset="0"/>
              <a:buChar char="•"/>
            </a:pPr>
            <a:r>
              <a:rPr lang="en-US" altLang="zh-TW" dirty="0"/>
              <a:t>Money market funds</a:t>
            </a:r>
          </a:p>
          <a:p>
            <a:pPr marL="628650" lvl="1" indent="-171450" eaLnBrk="1" hangingPunct="1">
              <a:buFont typeface="Arial" pitchFamily="34" charset="0"/>
              <a:buChar char="•"/>
            </a:pPr>
            <a:endParaRPr lang="en-US" altLang="zh-TW" dirty="0"/>
          </a:p>
          <a:p>
            <a:pPr marL="171450" indent="-171450" eaLnBrk="1" hangingPunct="1">
              <a:buFont typeface="Arial" pitchFamily="34" charset="0"/>
              <a:buChar char="•"/>
            </a:pPr>
            <a:r>
              <a:rPr lang="en-US" altLang="zh-TW" dirty="0"/>
              <a:t>Medium &amp; Long Term</a:t>
            </a:r>
          </a:p>
          <a:p>
            <a:pPr marL="628650" lvl="1" indent="-171450" eaLnBrk="1" hangingPunct="1">
              <a:buFont typeface="Arial" pitchFamily="34" charset="0"/>
              <a:buChar char="•"/>
            </a:pPr>
            <a:r>
              <a:rPr lang="en-US" altLang="zh-TW" dirty="0"/>
              <a:t>Stock (Equity) funds</a:t>
            </a:r>
          </a:p>
          <a:p>
            <a:pPr marL="628650" lvl="1" indent="-171450" eaLnBrk="1" hangingPunct="1">
              <a:buFont typeface="Arial" pitchFamily="34" charset="0"/>
              <a:buChar char="•"/>
            </a:pPr>
            <a:r>
              <a:rPr lang="en-US" altLang="zh-TW" dirty="0"/>
              <a:t>Bond funds</a:t>
            </a:r>
          </a:p>
          <a:p>
            <a:pPr marL="628650" lvl="1" indent="-171450" eaLnBrk="1" hangingPunct="1">
              <a:buFont typeface="Arial" pitchFamily="34" charset="0"/>
              <a:buChar char="•"/>
            </a:pPr>
            <a:r>
              <a:rPr lang="en-US" altLang="zh-TW" dirty="0"/>
              <a:t>Warrants &amp; derivatives funds</a:t>
            </a:r>
          </a:p>
          <a:p>
            <a:pPr marL="628650" lvl="1" indent="-171450" eaLnBrk="1" hangingPunct="1">
              <a:buFont typeface="Arial" pitchFamily="34" charset="0"/>
              <a:buChar char="•"/>
            </a:pPr>
            <a:r>
              <a:rPr lang="en-US" altLang="zh-TW" dirty="0"/>
              <a:t>Hybrid funds (Asset Allocation Funds)</a:t>
            </a:r>
          </a:p>
        </p:txBody>
      </p:sp>
    </p:spTree>
    <p:extLst>
      <p:ext uri="{BB962C8B-B14F-4D97-AF65-F5344CB8AC3E}">
        <p14:creationId xmlns:p14="http://schemas.microsoft.com/office/powerpoint/2010/main" val="32996219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7"/>
          <p:cNvSpPr>
            <a:spLocks noGrp="1" noChangeArrowheads="1"/>
          </p:cNvSpPr>
          <p:nvPr>
            <p:ph type="sldNum" sz="quarter" idx="5"/>
          </p:nvPr>
        </p:nvSpPr>
        <p:spPr>
          <a:noFill/>
        </p:spPr>
        <p:txBody>
          <a:bodyPr/>
          <a:lstStyle/>
          <a:p>
            <a:fld id="{6D6BC307-0088-444E-9F87-026266CBB6DA}" type="slidenum">
              <a:rPr lang="zh-TW" altLang="en-US"/>
              <a:pPr/>
              <a:t>10</a:t>
            </a:fld>
            <a:endParaRPr lang="en-US" altLang="zh-TW"/>
          </a:p>
        </p:txBody>
      </p:sp>
      <p:sp>
        <p:nvSpPr>
          <p:cNvPr id="180227" name="Rectangle 2"/>
          <p:cNvSpPr>
            <a:spLocks noGrp="1" noRot="1" noChangeAspect="1" noChangeArrowheads="1" noTextEdit="1"/>
          </p:cNvSpPr>
          <p:nvPr>
            <p:ph type="sldImg"/>
          </p:nvPr>
        </p:nvSpPr>
        <p:spPr>
          <a:xfrm>
            <a:off x="2735263" y="527050"/>
            <a:ext cx="3851275" cy="2889250"/>
          </a:xfrm>
          <a:ln/>
        </p:spPr>
      </p:sp>
      <p:sp>
        <p:nvSpPr>
          <p:cNvPr id="180228" name="Rectangle 3"/>
          <p:cNvSpPr>
            <a:spLocks noGrp="1" noChangeArrowheads="1"/>
          </p:cNvSpPr>
          <p:nvPr>
            <p:ph type="body" idx="1"/>
          </p:nvPr>
        </p:nvSpPr>
        <p:spPr>
          <a:noFill/>
          <a:ln/>
        </p:spPr>
        <p:txBody>
          <a:bodyPr/>
          <a:lstStyle/>
          <a:p>
            <a:pPr eaLnBrk="1" hangingPunct="1"/>
            <a:r>
              <a:rPr lang="en-US" altLang="zh-TW" dirty="0">
                <a:latin typeface="+mn-lt"/>
              </a:rPr>
              <a:t>The law of large numbers says that when many people are insured, the probability distribution of the losses will assume a normal probability distribution, which allows accurate predictions. </a:t>
            </a:r>
          </a:p>
          <a:p>
            <a:pPr eaLnBrk="1" hangingPunct="1"/>
            <a:r>
              <a:rPr lang="zh-TW" altLang="ja-JP" dirty="0">
                <a:latin typeface="+mn-lt"/>
                <a:ea typeface="MS PGothic" pitchFamily="34" charset="-128"/>
              </a:rPr>
              <a:t>The existence of a large number of homogeneous exposure units allows insurers to benefit from the so-called </a:t>
            </a:r>
            <a:r>
              <a:rPr lang="en-US" altLang="zh-TW" dirty="0">
                <a:latin typeface="+mn-lt"/>
                <a:ea typeface="MS PGothic" pitchFamily="34" charset="-128"/>
              </a:rPr>
              <a:t>“law of large numbers”,</a:t>
            </a:r>
            <a:r>
              <a:rPr lang="en-US" altLang="zh-TW" baseline="0" dirty="0">
                <a:latin typeface="+mn-lt"/>
                <a:ea typeface="MS PGothic" pitchFamily="34" charset="-128"/>
              </a:rPr>
              <a:t> </a:t>
            </a:r>
            <a:r>
              <a:rPr lang="zh-TW" altLang="ja-JP" dirty="0">
                <a:latin typeface="+mn-lt"/>
                <a:ea typeface="MS PGothic" pitchFamily="34" charset="-128"/>
              </a:rPr>
              <a:t>which in effect states that as the number of exposure units increases, proportionally the actual results are increasingly likely to become close to expected proportions</a:t>
            </a:r>
            <a:r>
              <a:rPr lang="en-US" altLang="ja-JP" dirty="0">
                <a:latin typeface="+mn-lt"/>
              </a:rPr>
              <a:t> </a:t>
            </a:r>
            <a:endParaRPr lang="en-US" altLang="zh-TW" dirty="0">
              <a:latin typeface="+mn-lt"/>
            </a:endParaRPr>
          </a:p>
        </p:txBody>
      </p:sp>
    </p:spTree>
    <p:extLst>
      <p:ext uri="{BB962C8B-B14F-4D97-AF65-F5344CB8AC3E}">
        <p14:creationId xmlns:p14="http://schemas.microsoft.com/office/powerpoint/2010/main" val="377018851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Source: IC Fact Book </a:t>
            </a:r>
            <a:r>
              <a:rPr lang="en-US" dirty="0" smtClean="0"/>
              <a:t>2020 </a:t>
            </a:r>
            <a:r>
              <a:rPr lang="en-US" dirty="0"/>
              <a:t>https://</a:t>
            </a:r>
            <a:r>
              <a:rPr lang="en-US" dirty="0" smtClean="0"/>
              <a:t>www.ici.org/pdf/2020_factbook.pdf </a:t>
            </a:r>
            <a:endParaRPr lang="en-US" dirty="0"/>
          </a:p>
          <a:p>
            <a:endParaRPr lang="en-US" dirty="0"/>
          </a:p>
        </p:txBody>
      </p:sp>
      <p:sp>
        <p:nvSpPr>
          <p:cNvPr id="4" name="Slide Number Placeholder 3"/>
          <p:cNvSpPr>
            <a:spLocks noGrp="1"/>
          </p:cNvSpPr>
          <p:nvPr>
            <p:ph type="sldNum" sz="quarter" idx="10"/>
          </p:nvPr>
        </p:nvSpPr>
        <p:spPr/>
        <p:txBody>
          <a:bodyPr/>
          <a:lstStyle/>
          <a:p>
            <a:fld id="{2EFF1119-CEE4-4AAE-AB25-9004170B8831}" type="slidenum">
              <a:rPr lang="zh-TW" altLang="en-US" smtClean="0"/>
              <a:pPr/>
              <a:t>103</a:t>
            </a:fld>
            <a:endParaRPr lang="en-US" altLang="zh-TW" dirty="0"/>
          </a:p>
        </p:txBody>
      </p:sp>
    </p:spTree>
    <p:extLst>
      <p:ext uri="{BB962C8B-B14F-4D97-AF65-F5344CB8AC3E}">
        <p14:creationId xmlns:p14="http://schemas.microsoft.com/office/powerpoint/2010/main" val="338901006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930" name="Rectangle 7"/>
          <p:cNvSpPr>
            <a:spLocks noGrp="1" noChangeArrowheads="1"/>
          </p:cNvSpPr>
          <p:nvPr>
            <p:ph type="sldNum" sz="quarter" idx="5"/>
          </p:nvPr>
        </p:nvSpPr>
        <p:spPr>
          <a:noFill/>
        </p:spPr>
        <p:txBody>
          <a:bodyPr/>
          <a:lstStyle/>
          <a:p>
            <a:fld id="{32BAD3F3-D847-4736-B968-D6A330090BA5}" type="slidenum">
              <a:rPr lang="zh-TW" altLang="en-US"/>
              <a:pPr/>
              <a:t>104</a:t>
            </a:fld>
            <a:endParaRPr lang="en-US" altLang="zh-TW"/>
          </a:p>
        </p:txBody>
      </p:sp>
      <p:sp>
        <p:nvSpPr>
          <p:cNvPr id="252931" name="Rectangle 2"/>
          <p:cNvSpPr>
            <a:spLocks noGrp="1" noRot="1" noChangeAspect="1" noChangeArrowheads="1" noTextEdit="1"/>
          </p:cNvSpPr>
          <p:nvPr>
            <p:ph type="sldImg"/>
          </p:nvPr>
        </p:nvSpPr>
        <p:spPr>
          <a:xfrm>
            <a:off x="2735263" y="527050"/>
            <a:ext cx="3851275" cy="2889250"/>
          </a:xfrm>
          <a:ln/>
        </p:spPr>
      </p:sp>
      <p:sp>
        <p:nvSpPr>
          <p:cNvPr id="252932" name="Rectangle 3"/>
          <p:cNvSpPr>
            <a:spLocks noGrp="1" noChangeArrowheads="1"/>
          </p:cNvSpPr>
          <p:nvPr>
            <p:ph type="body" idx="1"/>
          </p:nvPr>
        </p:nvSpPr>
        <p:spPr>
          <a:noFill/>
          <a:ln/>
        </p:spPr>
        <p:txBody>
          <a:bodyPr/>
          <a:lstStyle/>
          <a:p>
            <a:pPr eaLnBrk="1" hangingPunct="1"/>
            <a:r>
              <a:rPr lang="en-US" altLang="zh-TW" b="1" dirty="0"/>
              <a:t>Source: http://www.ici.org/faqs/faqs_money_funds</a:t>
            </a:r>
          </a:p>
          <a:p>
            <a:pPr eaLnBrk="1" hangingPunct="1"/>
            <a:endParaRPr lang="en-US" altLang="zh-TW" dirty="0"/>
          </a:p>
          <a:p>
            <a:pPr eaLnBrk="1" hangingPunct="1"/>
            <a:r>
              <a:rPr lang="en-US" altLang="zh-TW" dirty="0"/>
              <a:t>Money market funds have relatively low risks, compared to other mutual funds (and most other investments). By law, they can invest in only certain high-quality, short-term investments issued by the U.S. government, U.S. corporations, and state and local governments. Money market funds try to keep their net asset value (NAV) — which represents the value of one share in a fund — at a stable $1.00 per share. But the NAV may fall below $1.00 if the fund's investments perform poorly. Investor losses have been rare, but they are possible.</a:t>
            </a:r>
          </a:p>
          <a:p>
            <a:pPr eaLnBrk="1" hangingPunct="1"/>
            <a:endParaRPr lang="en-US" altLang="zh-TW" dirty="0"/>
          </a:p>
          <a:p>
            <a:pPr eaLnBrk="1" hangingPunct="1"/>
            <a:r>
              <a:rPr lang="en-US" altLang="zh-TW" dirty="0"/>
              <a:t>Money market funds pay dividends that generally reflect short-term interest rates, and historically the returns for money market funds have been lower than for either bond or stock funds. That's why "inflation risk" — the risk that inflation will outpace and erode investment returns over time — can be a potential concern for investors in money market funds.</a:t>
            </a:r>
          </a:p>
          <a:p>
            <a:pPr eaLnBrk="1" hangingPunct="1"/>
            <a:endParaRPr lang="zh-TW" altLang="en-US" dirty="0"/>
          </a:p>
        </p:txBody>
      </p:sp>
    </p:spTree>
    <p:extLst>
      <p:ext uri="{BB962C8B-B14F-4D97-AF65-F5344CB8AC3E}">
        <p14:creationId xmlns:p14="http://schemas.microsoft.com/office/powerpoint/2010/main" val="172734804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Aug 20 https://ritholtz.com/wp-content/uploads/2020/06/cashpile.png and WSJ https://www.wsj.com/articles/investors-are-sitting-on-the-biggest-pile-of-cash-ever-11592299801</a:t>
            </a:r>
          </a:p>
          <a:p>
            <a:pPr algn="l" fontAlgn="base"/>
            <a:r>
              <a:rPr lang="en-US" b="0" i="0" u="none" strike="noStrike" dirty="0">
                <a:solidFill>
                  <a:srgbClr val="333333"/>
                </a:solidFill>
                <a:effectLst/>
                <a:latin typeface="Exchange"/>
              </a:rPr>
              <a:t>Like many other investors, Mr. </a:t>
            </a:r>
            <a:r>
              <a:rPr lang="en-US" b="0" i="0" u="none" strike="noStrike" dirty="0" err="1">
                <a:solidFill>
                  <a:srgbClr val="333333"/>
                </a:solidFill>
                <a:effectLst/>
                <a:latin typeface="Exchange"/>
              </a:rPr>
              <a:t>Cunnison</a:t>
            </a:r>
            <a:r>
              <a:rPr lang="en-US" b="0" i="0" u="none" strike="noStrike" dirty="0">
                <a:solidFill>
                  <a:srgbClr val="333333"/>
                </a:solidFill>
                <a:effectLst/>
                <a:latin typeface="Exchange"/>
              </a:rPr>
              <a:t> has been struggling to reconcile the divergences between the </a:t>
            </a:r>
            <a:r>
              <a:rPr lang="en-US" b="0" i="0" u="sng" strike="noStrike" dirty="0">
                <a:solidFill>
                  <a:srgbClr val="0274B6"/>
                </a:solidFill>
                <a:effectLst/>
                <a:latin typeface="Exchange"/>
                <a:hlinkClick r:id="rId3"/>
              </a:rPr>
              <a:t>deteriorating economy and the improving stock market</a:t>
            </a:r>
            <a:r>
              <a:rPr lang="en-US" b="0" i="0" u="none" strike="noStrike" dirty="0">
                <a:solidFill>
                  <a:srgbClr val="333333"/>
                </a:solidFill>
                <a:effectLst/>
                <a:latin typeface="Exchange"/>
              </a:rPr>
              <a:t>.</a:t>
            </a:r>
          </a:p>
          <a:p>
            <a:pPr algn="l" fontAlgn="base"/>
            <a:r>
              <a:rPr lang="en-US" b="0" i="0" u="none" strike="noStrike" dirty="0">
                <a:solidFill>
                  <a:srgbClr val="333333"/>
                </a:solidFill>
                <a:effectLst/>
                <a:latin typeface="Exchange"/>
              </a:rPr>
              <a:t>“It does justify some higher level of caution and resilience in portfolios than you otherwise would have,” Mr. </a:t>
            </a:r>
            <a:r>
              <a:rPr lang="en-US" b="0" i="0" u="none" strike="noStrike" dirty="0" err="1">
                <a:solidFill>
                  <a:srgbClr val="333333"/>
                </a:solidFill>
                <a:effectLst/>
                <a:latin typeface="Exchange"/>
              </a:rPr>
              <a:t>Cunnison</a:t>
            </a:r>
            <a:r>
              <a:rPr lang="en-US" b="0" i="0" u="none" strike="noStrike" dirty="0">
                <a:solidFill>
                  <a:srgbClr val="333333"/>
                </a:solidFill>
                <a:effectLst/>
                <a:latin typeface="Exchange"/>
              </a:rPr>
              <a:t> said. “We’re still comfortable with a slightly higher level of cash.”</a:t>
            </a:r>
          </a:p>
          <a:p>
            <a:pPr algn="l" fontAlgn="base"/>
            <a:r>
              <a:rPr lang="en-US" b="0" i="0" u="none" strike="noStrike" dirty="0">
                <a:solidFill>
                  <a:srgbClr val="333333"/>
                </a:solidFill>
                <a:effectLst/>
                <a:latin typeface="Exchange"/>
              </a:rPr>
              <a:t>Jeremy Grantham of GMO LLC, who </a:t>
            </a:r>
            <a:r>
              <a:rPr lang="en-US" b="0" i="0" u="sng" strike="noStrike" dirty="0">
                <a:solidFill>
                  <a:srgbClr val="0274B6"/>
                </a:solidFill>
                <a:effectLst/>
                <a:latin typeface="Exchange"/>
                <a:hlinkClick r:id="rId4"/>
              </a:rPr>
              <a:t>earned acclaim with his calls</a:t>
            </a:r>
            <a:r>
              <a:rPr lang="en-US" b="0" i="0" u="none" strike="noStrike" dirty="0">
                <a:solidFill>
                  <a:srgbClr val="333333"/>
                </a:solidFill>
                <a:effectLst/>
                <a:latin typeface="Exchange"/>
              </a:rPr>
              <a:t> ahead of Wall Street busts in 2000 and 2008, wrote in a quarterly letter that stock-market valuations are among the highest they have been historically, while the U.S. economy is about as abysmal as it has been.</a:t>
            </a:r>
          </a:p>
          <a:p>
            <a:pPr algn="l" fontAlgn="base"/>
            <a:r>
              <a:rPr lang="en-US" b="0" i="0" u="none" strike="noStrike" dirty="0">
                <a:solidFill>
                  <a:srgbClr val="333333"/>
                </a:solidFill>
                <a:effectLst/>
                <a:latin typeface="Exchange"/>
              </a:rPr>
              <a:t>“Everyone can see and feel that this is different and can sense the bizarre nature of the market response: we are in the top 10% of historical price earnings ratio for the S&amp;P on prior earnings and simultaneously are in the worst 10% of economic situations,” Mr. </a:t>
            </a:r>
            <a:r>
              <a:rPr lang="en-US" b="0" i="0" u="none" strike="noStrike">
                <a:solidFill>
                  <a:srgbClr val="333333"/>
                </a:solidFill>
                <a:effectLst/>
                <a:latin typeface="Exchange"/>
              </a:rPr>
              <a:t>Grantham wrote in his letter to investors.</a:t>
            </a:r>
          </a:p>
          <a:p>
            <a:endParaRPr lang="en-US" dirty="0"/>
          </a:p>
        </p:txBody>
      </p:sp>
      <p:sp>
        <p:nvSpPr>
          <p:cNvPr id="4" name="Slide Number Placeholder 3"/>
          <p:cNvSpPr>
            <a:spLocks noGrp="1"/>
          </p:cNvSpPr>
          <p:nvPr>
            <p:ph type="sldNum" sz="quarter" idx="5"/>
          </p:nvPr>
        </p:nvSpPr>
        <p:spPr/>
        <p:txBody>
          <a:bodyPr/>
          <a:lstStyle/>
          <a:p>
            <a:fld id="{3E3DEA05-764F-462C-A78F-7E0419DF9EF7}" type="slidenum">
              <a:rPr lang="en-US" smtClean="0"/>
              <a:t>105</a:t>
            </a:fld>
            <a:endParaRPr lang="en-US"/>
          </a:p>
        </p:txBody>
      </p:sp>
    </p:spTree>
    <p:extLst>
      <p:ext uri="{BB962C8B-B14F-4D97-AF65-F5344CB8AC3E}">
        <p14:creationId xmlns:p14="http://schemas.microsoft.com/office/powerpoint/2010/main" val="161458313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4" name="Slide Image Placeholder 1"/>
          <p:cNvSpPr>
            <a:spLocks noGrp="1" noRot="1" noChangeAspect="1" noTextEdit="1"/>
          </p:cNvSpPr>
          <p:nvPr>
            <p:ph type="sldImg"/>
          </p:nvPr>
        </p:nvSpPr>
        <p:spPr>
          <a:xfrm>
            <a:off x="2735263" y="527050"/>
            <a:ext cx="3851275" cy="2889250"/>
          </a:xfrm>
          <a:ln/>
        </p:spPr>
      </p:sp>
      <p:sp>
        <p:nvSpPr>
          <p:cNvPr id="253955" name="Notes Placeholder 2"/>
          <p:cNvSpPr>
            <a:spLocks noGrp="1"/>
          </p:cNvSpPr>
          <p:nvPr>
            <p:ph type="body" idx="1"/>
          </p:nvPr>
        </p:nvSpPr>
        <p:spPr>
          <a:noFill/>
          <a:ln/>
        </p:spPr>
        <p:txBody>
          <a:bodyPr/>
          <a:lstStyle/>
          <a:p>
            <a:pPr eaLnBrk="1" hangingPunct="1"/>
            <a:r>
              <a:rPr lang="en-US" altLang="zh-TW" b="1" dirty="0"/>
              <a:t>Are “enhanced cash management” products the same as money market funds?</a:t>
            </a:r>
          </a:p>
          <a:p>
            <a:pPr marL="0" marR="0" indent="0" algn="l" defTabSz="914400" rtl="0" eaLnBrk="1" fontAlgn="base" latinLnBrk="0" hangingPunct="1">
              <a:lnSpc>
                <a:spcPct val="100000"/>
              </a:lnSpc>
              <a:spcBef>
                <a:spcPct val="30000"/>
              </a:spcBef>
              <a:spcAft>
                <a:spcPct val="0"/>
              </a:spcAft>
              <a:buClrTx/>
              <a:buSzTx/>
              <a:buFontTx/>
              <a:buNone/>
              <a:tabLst/>
              <a:defRPr/>
            </a:pPr>
            <a:r>
              <a:rPr lang="en-US" altLang="zh-TW" b="1" dirty="0"/>
              <a:t>Source: http://www.ici.org/faqs/faqs_money_funds </a:t>
            </a:r>
            <a:endParaRPr lang="zh-TW" altLang="en-US" b="1" dirty="0"/>
          </a:p>
          <a:p>
            <a:pPr eaLnBrk="1" hangingPunct="1"/>
            <a:endParaRPr lang="en-US" altLang="zh-TW" b="1" dirty="0"/>
          </a:p>
          <a:p>
            <a:pPr eaLnBrk="1" hangingPunct="1"/>
            <a:r>
              <a:rPr lang="en-US" altLang="zh-TW" dirty="0"/>
              <a:t>No. An enhanced cash fund generally refers to a fund that is typically not registered with the SEC and that seeks yields slightly higher than those of money market funds by investing in a wider array of securities that tend to have longer maturities and lower credit quality. In seeking those yields, however, enhanced cash funds are not subject to and therefore need not abide by the SEC rule restrictions imposed on money market funds governing the credit quality, liquidity, diversification, and maturity of investments. Enhanced cash funds target a $1.00 NAV, but have much greater potential exposure to fluctuations in their portfolio valuations. Enhanced cash funds are privately offered to institutions, wealthy clients, and certain types of trusts. They may also be referred to as "money market plus funds," "money market-like funds," "enhanced yield funds," or "3(c)(7) funds" (after the legal exception from regulation under the Investment Company Act of 1940, upon which they rely).</a:t>
            </a:r>
          </a:p>
        </p:txBody>
      </p:sp>
      <p:sp>
        <p:nvSpPr>
          <p:cNvPr id="253956" name="Slide Number Placeholder 3"/>
          <p:cNvSpPr>
            <a:spLocks noGrp="1"/>
          </p:cNvSpPr>
          <p:nvPr>
            <p:ph type="sldNum" sz="quarter" idx="5"/>
          </p:nvPr>
        </p:nvSpPr>
        <p:spPr>
          <a:noFill/>
        </p:spPr>
        <p:txBody>
          <a:bodyPr/>
          <a:lstStyle/>
          <a:p>
            <a:fld id="{C4B78293-5A82-4D58-AF76-B39A9FD0835E}" type="slidenum">
              <a:rPr lang="zh-TW" altLang="en-US"/>
              <a:pPr/>
              <a:t>106</a:t>
            </a:fld>
            <a:endParaRPr lang="en-US" altLang="zh-TW"/>
          </a:p>
        </p:txBody>
      </p:sp>
    </p:spTree>
    <p:extLst>
      <p:ext uri="{BB962C8B-B14F-4D97-AF65-F5344CB8AC3E}">
        <p14:creationId xmlns:p14="http://schemas.microsoft.com/office/powerpoint/2010/main" val="134446950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35263" y="527050"/>
            <a:ext cx="3851275" cy="2889250"/>
          </a:xfrm>
        </p:spPr>
      </p:sp>
      <p:sp>
        <p:nvSpPr>
          <p:cNvPr id="3" name="Notes Placeholder 2"/>
          <p:cNvSpPr>
            <a:spLocks noGrp="1"/>
          </p:cNvSpPr>
          <p:nvPr>
            <p:ph type="body" idx="1"/>
          </p:nvPr>
        </p:nvSpPr>
        <p:spPr/>
        <p:txBody>
          <a:bodyPr>
            <a:normAutofit/>
          </a:bodyPr>
          <a:lstStyle/>
          <a:p>
            <a:r>
              <a:rPr lang="en-US" altLang="zh-TW" dirty="0"/>
              <a:t>Source: IIF report on Shadow</a:t>
            </a:r>
            <a:r>
              <a:rPr lang="en-US" altLang="zh-TW" baseline="0" dirty="0"/>
              <a:t> Banking http://www.iif.com/regulatory/ </a:t>
            </a:r>
            <a:endParaRPr lang="zh-TW" altLang="en-US" dirty="0"/>
          </a:p>
        </p:txBody>
      </p:sp>
      <p:sp>
        <p:nvSpPr>
          <p:cNvPr id="4" name="Slide Number Placeholder 3"/>
          <p:cNvSpPr>
            <a:spLocks noGrp="1"/>
          </p:cNvSpPr>
          <p:nvPr>
            <p:ph type="sldNum" sz="quarter" idx="10"/>
          </p:nvPr>
        </p:nvSpPr>
        <p:spPr/>
        <p:txBody>
          <a:bodyPr/>
          <a:lstStyle/>
          <a:p>
            <a:fld id="{09BC0408-D03A-4811-B6AC-EF4A333D5583}" type="slidenum">
              <a:rPr lang="zh-TW" altLang="en-US" smtClean="0"/>
              <a:pPr/>
              <a:t>107</a:t>
            </a:fld>
            <a:endParaRPr lang="zh-TW" altLang="en-US"/>
          </a:p>
        </p:txBody>
      </p:sp>
    </p:spTree>
    <p:extLst>
      <p:ext uri="{BB962C8B-B14F-4D97-AF65-F5344CB8AC3E}">
        <p14:creationId xmlns:p14="http://schemas.microsoft.com/office/powerpoint/2010/main" val="129128525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78" name="Rectangle 7"/>
          <p:cNvSpPr>
            <a:spLocks noGrp="1" noChangeArrowheads="1"/>
          </p:cNvSpPr>
          <p:nvPr>
            <p:ph type="sldNum" sz="quarter" idx="5"/>
          </p:nvPr>
        </p:nvSpPr>
        <p:spPr>
          <a:noFill/>
        </p:spPr>
        <p:txBody>
          <a:bodyPr/>
          <a:lstStyle/>
          <a:p>
            <a:fld id="{96ED1779-9A02-4313-B1AF-07A34113D4DA}" type="slidenum">
              <a:rPr lang="zh-TW" altLang="en-US"/>
              <a:pPr/>
              <a:t>108</a:t>
            </a:fld>
            <a:endParaRPr lang="en-US" altLang="zh-TW"/>
          </a:p>
        </p:txBody>
      </p:sp>
      <p:sp>
        <p:nvSpPr>
          <p:cNvPr id="254979" name="Rectangle 2"/>
          <p:cNvSpPr>
            <a:spLocks noGrp="1" noRot="1" noChangeAspect="1" noChangeArrowheads="1" noTextEdit="1"/>
          </p:cNvSpPr>
          <p:nvPr>
            <p:ph type="sldImg"/>
          </p:nvPr>
        </p:nvSpPr>
        <p:spPr>
          <a:xfrm>
            <a:off x="2895600" y="525463"/>
            <a:ext cx="3505200" cy="2628900"/>
          </a:xfrm>
          <a:ln/>
        </p:spPr>
      </p:sp>
      <p:sp>
        <p:nvSpPr>
          <p:cNvPr id="254980" name="Rectangle 3"/>
          <p:cNvSpPr>
            <a:spLocks noGrp="1" noChangeArrowheads="1"/>
          </p:cNvSpPr>
          <p:nvPr>
            <p:ph type="body" idx="1"/>
          </p:nvPr>
        </p:nvSpPr>
        <p:spPr>
          <a:xfrm>
            <a:off x="929641" y="3329720"/>
            <a:ext cx="7437120" cy="3155342"/>
          </a:xfrm>
          <a:noFill/>
          <a:ln/>
        </p:spPr>
        <p:txBody>
          <a:bodyPr/>
          <a:lstStyle/>
          <a:p>
            <a:pPr eaLnBrk="1" hangingPunct="1"/>
            <a:r>
              <a:rPr lang="en-US" altLang="zh-TW" b="1" dirty="0"/>
              <a:t>Source: http://www.nytimes.com/2008/09/18/business/yourmoney/18money.html?_r=1&amp;em&amp;oref=slogin</a:t>
            </a:r>
          </a:p>
          <a:p>
            <a:pPr eaLnBrk="1" hangingPunct="1"/>
            <a:r>
              <a:rPr lang="en-US" altLang="zh-TW" b="1" dirty="0"/>
              <a:t>Money Market Funds Enter a World of Risk </a:t>
            </a:r>
          </a:p>
          <a:p>
            <a:pPr eaLnBrk="1" hangingPunct="1"/>
            <a:endParaRPr lang="en-US" altLang="zh-TW" dirty="0"/>
          </a:p>
          <a:p>
            <a:pPr eaLnBrk="1" hangingPunct="1"/>
            <a:r>
              <a:rPr lang="en-US" altLang="zh-TW" b="1" dirty="0"/>
              <a:t>Source: http://www.ici.org/faqs/faqs_money_funds</a:t>
            </a:r>
          </a:p>
          <a:p>
            <a:pPr eaLnBrk="1" hangingPunct="1"/>
            <a:r>
              <a:rPr lang="en-US" altLang="zh-TW" b="1" dirty="0"/>
              <a:t>What does it mean when I hear that a money market fund “broke the dollar” (or “broke the buck”)?</a:t>
            </a:r>
          </a:p>
          <a:p>
            <a:pPr eaLnBrk="1" hangingPunct="1"/>
            <a:endParaRPr lang="en-US" altLang="zh-TW" b="1" dirty="0"/>
          </a:p>
          <a:p>
            <a:pPr eaLnBrk="1" hangingPunct="1"/>
            <a:r>
              <a:rPr lang="en-US" altLang="zh-TW" dirty="0"/>
              <a:t>If an adverse event—such as the downgrade or default of a portfolio security or a sudden sharp increase in short-term interest rates—pushes the market value of a fund's portfolio below $0.9950 per share and the fund's board decides to discontinue the use of the </a:t>
            </a:r>
            <a:r>
              <a:rPr lang="en-US" altLang="zh-TW" b="1" dirty="0"/>
              <a:t>amortized cost method of valuation</a:t>
            </a:r>
            <a:r>
              <a:rPr lang="en-US" altLang="zh-TW" dirty="0"/>
              <a:t>, the fund is said to "break the dollar," or "break the buck." When a fund breaks the dollar, shares are redeemed and investors are repaid at the fund's NAV, calculated on the day investors place their redemption order.</a:t>
            </a:r>
          </a:p>
          <a:p>
            <a:pPr eaLnBrk="1" hangingPunct="1"/>
            <a:endParaRPr lang="en-US" altLang="zh-TW" dirty="0"/>
          </a:p>
          <a:p>
            <a:pPr eaLnBrk="1" hangingPunct="1"/>
            <a:r>
              <a:rPr lang="en-US" altLang="zh-TW" dirty="0"/>
              <a:t>This has happened twice since the inception of money market funds. In 1994, a small institutional money fund broke the dollar; investors ultimately received 96 percent of their principal. On September 16, 2008, a money market fund announced that its NAV that day was 97 cents, due to a sharp write-down in some securities the fund held. That fund would later be liquidated. In September 2009, the SEC and the fund’s independent trustees estimated that investors would recover approximately 99 percent of their principal, or 99 cents per share. </a:t>
            </a:r>
          </a:p>
          <a:p>
            <a:pPr eaLnBrk="1" hangingPunct="1"/>
            <a:endParaRPr lang="en-US" altLang="zh-TW" dirty="0"/>
          </a:p>
          <a:p>
            <a:pPr eaLnBrk="1" hangingPunct="1"/>
            <a:r>
              <a:rPr lang="en-US" altLang="zh-TW" b="1" dirty="0"/>
              <a:t>What happens to investors when a money market fund closes and liquidates?</a:t>
            </a:r>
          </a:p>
          <a:p>
            <a:pPr eaLnBrk="1" hangingPunct="1"/>
            <a:r>
              <a:rPr lang="en-US" altLang="zh-TW" dirty="0"/>
              <a:t>If a fund has broken the dollar, or is at imminent risk of breaking the dollar, it may close to new investors, suspend redemptions, and distribute its assets to investors, in accordance with a plan of liquidation. A fund might do this to provide equitable treatment to all investors in the face of significant redemption pressure that might lead to a forced sale of the fund’s assets.</a:t>
            </a:r>
          </a:p>
          <a:p>
            <a:pPr eaLnBrk="1" hangingPunct="1"/>
            <a:endParaRPr lang="en-US" altLang="zh-TW" dirty="0"/>
          </a:p>
        </p:txBody>
      </p:sp>
    </p:spTree>
    <p:extLst>
      <p:ext uri="{BB962C8B-B14F-4D97-AF65-F5344CB8AC3E}">
        <p14:creationId xmlns:p14="http://schemas.microsoft.com/office/powerpoint/2010/main" val="270745260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2" name="Slide Image Placeholder 1"/>
          <p:cNvSpPr>
            <a:spLocks noGrp="1" noRot="1" noChangeAspect="1" noTextEdit="1"/>
          </p:cNvSpPr>
          <p:nvPr>
            <p:ph type="sldImg"/>
          </p:nvPr>
        </p:nvSpPr>
        <p:spPr>
          <a:xfrm>
            <a:off x="2735263" y="527050"/>
            <a:ext cx="3851275" cy="2889250"/>
          </a:xfrm>
          <a:ln/>
        </p:spPr>
      </p:sp>
      <p:sp>
        <p:nvSpPr>
          <p:cNvPr id="256003" name="Notes Placeholder 2"/>
          <p:cNvSpPr>
            <a:spLocks noGrp="1"/>
          </p:cNvSpPr>
          <p:nvPr>
            <p:ph type="body" idx="1"/>
          </p:nvPr>
        </p:nvSpPr>
        <p:spPr>
          <a:noFill/>
          <a:ln/>
        </p:spPr>
        <p:txBody>
          <a:bodyPr/>
          <a:lstStyle/>
          <a:p>
            <a:pPr eaLnBrk="1" hangingPunct="1">
              <a:lnSpc>
                <a:spcPct val="80000"/>
              </a:lnSpc>
            </a:pPr>
            <a:r>
              <a:rPr lang="en-US" altLang="zh-TW" sz="1200" b="1" dirty="0"/>
              <a:t>Source: https://www.ici.org/mmfs/current/16_mmf_reg_summ</a:t>
            </a:r>
            <a:endParaRPr lang="en-US" altLang="zh-TW" sz="1200" dirty="0"/>
          </a:p>
          <a:p>
            <a:pPr eaLnBrk="1" hangingPunct="1">
              <a:lnSpc>
                <a:spcPct val="80000"/>
              </a:lnSpc>
            </a:pPr>
            <a:r>
              <a:rPr lang="en-US" altLang="zh-TW" sz="1200" dirty="0"/>
              <a:t>Money market funds are strictly regulated by the SEC, both as mutual funds generally and pursuant to Rule 2a-7 under the Investment Company Act of 1940. Rule 2a-7 includes several conditions intended to help a fund stabilize its share price at $1.00. These conditions limit risk in a money market fund’s portfolio by governing the credit quality, liquidity, diversification, and maturity of money market fund investments. </a:t>
            </a:r>
          </a:p>
          <a:p>
            <a:pPr eaLnBrk="1" hangingPunct="1">
              <a:lnSpc>
                <a:spcPct val="80000"/>
              </a:lnSpc>
            </a:pPr>
            <a:r>
              <a:rPr lang="en-US" altLang="zh-TW" sz="1200" dirty="0"/>
              <a:t>Money market funds are required to regularly calculate their portfolios’ per-share value at market prices, also known as their “shadow price.” While money market funds have routinely calculated shadow prices for decades, and disclosed them semi-annually, the SEC’s 2010 amendments to Rule 2a-7 now require funds to disclose these shadow prices on a monthly basis (with a 60-day lag) to four decimal places (e.g., $1.0005 or $0.9995). For more information, please see ICI's Frequently Asked Questions About Pricing of U.S. Money Market Funds.</a:t>
            </a:r>
          </a:p>
          <a:p>
            <a:pPr eaLnBrk="1" hangingPunct="1">
              <a:lnSpc>
                <a:spcPct val="80000"/>
              </a:lnSpc>
            </a:pPr>
            <a:endParaRPr lang="en-US" altLang="zh-TW" sz="1200" dirty="0"/>
          </a:p>
          <a:p>
            <a:pPr eaLnBrk="1" hangingPunct="1">
              <a:lnSpc>
                <a:spcPct val="80000"/>
              </a:lnSpc>
            </a:pPr>
            <a:r>
              <a:rPr lang="en-US" altLang="zh-TW" sz="1200" dirty="0"/>
              <a:t>The Securities and Exchange Commission (SEC)  in January 2010 approved amendments to Rule 2a-7 under the Investment Company Act of 1940, the rule that governs the operations of money market funds. 1 The amendments tighten fund liquidity requirements, impose stricter quality requirements, address reliance on rating agencies, impose stricter maturity limits, require enhanced disclosure of portfolio holdings and address issues that arise when a money market fund experiences market challenges. The amendments are designed to make money market funds more resilient to certain short-term market risks, and to provide greater protections for investors in a money market fund that is unable to maintain a stable net asset value (NAV) per share.</a:t>
            </a:r>
          </a:p>
          <a:p>
            <a:pPr eaLnBrk="1" hangingPunct="1">
              <a:lnSpc>
                <a:spcPct val="80000"/>
              </a:lnSpc>
            </a:pPr>
            <a:endParaRPr lang="en-US" altLang="zh-TW" sz="1200" dirty="0"/>
          </a:p>
          <a:p>
            <a:pPr eaLnBrk="1" hangingPunct="1">
              <a:lnSpc>
                <a:spcPct val="80000"/>
              </a:lnSpc>
            </a:pPr>
            <a:r>
              <a:rPr lang="en-US" altLang="zh-TW" sz="1200" dirty="0"/>
              <a:t>In January 2010, the SEC approved amendments to Rule 2a-7 that would strengthen money market funds by:</a:t>
            </a:r>
          </a:p>
          <a:p>
            <a:pPr marL="171450" indent="-171450" eaLnBrk="1" fontAlgn="t" hangingPunct="1">
              <a:lnSpc>
                <a:spcPct val="80000"/>
              </a:lnSpc>
              <a:buFont typeface="Arial" pitchFamily="34" charset="0"/>
              <a:buChar char="•"/>
            </a:pPr>
            <a:r>
              <a:rPr lang="en-US" altLang="zh-TW" sz="1200" dirty="0"/>
              <a:t>tightening standards for credit quality of fund assets;</a:t>
            </a:r>
          </a:p>
          <a:p>
            <a:pPr marL="171450" indent="-171450" eaLnBrk="1" fontAlgn="t" hangingPunct="1">
              <a:lnSpc>
                <a:spcPct val="80000"/>
              </a:lnSpc>
              <a:buFont typeface="Arial" pitchFamily="34" charset="0"/>
              <a:buChar char="•"/>
            </a:pPr>
            <a:r>
              <a:rPr lang="en-US" altLang="zh-TW" sz="1200" dirty="0"/>
              <a:t>shortening portfolio maturities;</a:t>
            </a:r>
          </a:p>
          <a:p>
            <a:pPr marL="171450" indent="-171450" eaLnBrk="1" fontAlgn="t" hangingPunct="1">
              <a:lnSpc>
                <a:spcPct val="80000"/>
              </a:lnSpc>
              <a:buFont typeface="Arial" pitchFamily="34" charset="0"/>
              <a:buChar char="•"/>
            </a:pPr>
            <a:r>
              <a:rPr lang="en-US" altLang="zh-TW" sz="1200" dirty="0"/>
              <a:t>enhancing disclosure;</a:t>
            </a:r>
          </a:p>
          <a:p>
            <a:pPr marL="171450" indent="-171450" eaLnBrk="1" fontAlgn="t" hangingPunct="1">
              <a:lnSpc>
                <a:spcPct val="80000"/>
              </a:lnSpc>
              <a:buFont typeface="Arial" pitchFamily="34" charset="0"/>
              <a:buChar char="•"/>
            </a:pPr>
            <a:r>
              <a:rPr lang="en-US" altLang="zh-TW" sz="1200" dirty="0"/>
              <a:t>requiring funds to meet explicit standards for holding liquid assets; and</a:t>
            </a:r>
          </a:p>
          <a:p>
            <a:pPr marL="171450" indent="-171450" eaLnBrk="1" fontAlgn="t" hangingPunct="1">
              <a:lnSpc>
                <a:spcPct val="80000"/>
              </a:lnSpc>
              <a:buFont typeface="Arial" pitchFamily="34" charset="0"/>
              <a:buChar char="•"/>
            </a:pPr>
            <a:r>
              <a:rPr lang="en-US" altLang="zh-TW" sz="1200" dirty="0"/>
              <a:t>requiring stress testing and “know your customer” procedures to help funds to be prepared for redemption pressure in a market crisis. </a:t>
            </a:r>
          </a:p>
          <a:p>
            <a:pPr marL="171450" indent="-171450" eaLnBrk="1" fontAlgn="t" hangingPunct="1">
              <a:lnSpc>
                <a:spcPct val="80000"/>
              </a:lnSpc>
              <a:buFont typeface="Arial" pitchFamily="34" charset="0"/>
              <a:buChar char="•"/>
            </a:pPr>
            <a:endParaRPr lang="en-US" altLang="zh-TW" sz="1200" dirty="0"/>
          </a:p>
          <a:p>
            <a:pPr eaLnBrk="1" hangingPunct="1">
              <a:lnSpc>
                <a:spcPct val="80000"/>
              </a:lnSpc>
            </a:pPr>
            <a:r>
              <a:rPr lang="en-US" altLang="zh-TW" sz="1200" dirty="0"/>
              <a:t>The new rules also permit a money market fund that has broken the dollar, or that is at imminent risk of breaking the dollar, to suspend redemptions and liquidate to ensure that all investors—regardless of who is first through the door—are treated fairly.</a:t>
            </a:r>
          </a:p>
        </p:txBody>
      </p:sp>
      <p:sp>
        <p:nvSpPr>
          <p:cNvPr id="256004" name="Slide Number Placeholder 3"/>
          <p:cNvSpPr>
            <a:spLocks noGrp="1"/>
          </p:cNvSpPr>
          <p:nvPr>
            <p:ph type="sldNum" sz="quarter" idx="5"/>
          </p:nvPr>
        </p:nvSpPr>
        <p:spPr>
          <a:noFill/>
        </p:spPr>
        <p:txBody>
          <a:bodyPr/>
          <a:lstStyle/>
          <a:p>
            <a:fld id="{BDB55F0E-5682-4D30-9D33-6AACDE72B3A5}" type="slidenum">
              <a:rPr lang="zh-TW" altLang="en-US"/>
              <a:pPr/>
              <a:t>109</a:t>
            </a:fld>
            <a:endParaRPr lang="en-US" altLang="zh-TW"/>
          </a:p>
        </p:txBody>
      </p:sp>
    </p:spTree>
    <p:extLst>
      <p:ext uri="{BB962C8B-B14F-4D97-AF65-F5344CB8AC3E}">
        <p14:creationId xmlns:p14="http://schemas.microsoft.com/office/powerpoint/2010/main" val="250486192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26" name="Slide Image Placeholder 1"/>
          <p:cNvSpPr>
            <a:spLocks noGrp="1" noRot="1" noChangeAspect="1" noTextEdit="1"/>
          </p:cNvSpPr>
          <p:nvPr>
            <p:ph type="sldImg"/>
          </p:nvPr>
        </p:nvSpPr>
        <p:spPr>
          <a:xfrm>
            <a:off x="2735263" y="527050"/>
            <a:ext cx="3851275" cy="2889250"/>
          </a:xfrm>
          <a:ln/>
        </p:spPr>
      </p:sp>
      <p:sp>
        <p:nvSpPr>
          <p:cNvPr id="257027" name="Notes Placeholder 2"/>
          <p:cNvSpPr>
            <a:spLocks noGrp="1"/>
          </p:cNvSpPr>
          <p:nvPr>
            <p:ph type="body" idx="1"/>
          </p:nvPr>
        </p:nvSpPr>
        <p:spPr>
          <a:noFill/>
          <a:ln/>
        </p:spPr>
        <p:txBody>
          <a:bodyPr/>
          <a:lstStyle/>
          <a:p>
            <a:pPr eaLnBrk="1" hangingPunct="1">
              <a:lnSpc>
                <a:spcPct val="90000"/>
              </a:lnSpc>
            </a:pPr>
            <a:r>
              <a:rPr lang="en-US" altLang="zh-TW" sz="1200" b="1" dirty="0"/>
              <a:t>Credit Quality:</a:t>
            </a:r>
            <a:r>
              <a:rPr lang="en-US" altLang="zh-TW" sz="1200" dirty="0"/>
              <a:t> Money market funds are required to hold high-quality securities that pose minimal credit risks and have received ratings in the top two categories from two nationally-recognized statistical rating organizations (NRSROs) (unless only one NRSRO rates the security or issuer of debt), or are securities of comparable quality. At least 97 percent of a money market fund’s assets must be invested in securities that receive the highest short-term rating or securities of comparable quality (known as “First Tier Securities”).</a:t>
            </a:r>
          </a:p>
          <a:p>
            <a:pPr eaLnBrk="1" hangingPunct="1">
              <a:lnSpc>
                <a:spcPct val="90000"/>
              </a:lnSpc>
            </a:pPr>
            <a:endParaRPr lang="en-US" altLang="zh-TW" sz="1200" dirty="0"/>
          </a:p>
          <a:p>
            <a:pPr eaLnBrk="1" hangingPunct="1">
              <a:lnSpc>
                <a:spcPct val="90000"/>
              </a:lnSpc>
            </a:pPr>
            <a:r>
              <a:rPr lang="en-US" altLang="zh-TW" sz="1200" b="1" dirty="0"/>
              <a:t>Liquidity:</a:t>
            </a:r>
            <a:r>
              <a:rPr lang="en-US" altLang="zh-TW" sz="1200" dirty="0"/>
              <a:t> Money market funds must maintain sufficient portfolio liquidity to meet reasonably foreseeable redemption requests. The rule also includes a requirement that all taxable funds maintain 10 percent of assets in “daily liquid assets,” which means cash, U.S. Treasuries, or securities that mature or are subject to a demand feature within one business day. All funds also must have 30 percent of assets in “weekly liquid assets,” which means cash, U.S. Treasuries, other government securities with remaining maturities of 60 days or less, or securities that mature or are subject to a demand feature within five business days.</a:t>
            </a:r>
          </a:p>
          <a:p>
            <a:pPr eaLnBrk="1" hangingPunct="1">
              <a:lnSpc>
                <a:spcPct val="90000"/>
              </a:lnSpc>
            </a:pPr>
            <a:endParaRPr lang="en-US" altLang="zh-TW" sz="1200" dirty="0"/>
          </a:p>
          <a:p>
            <a:pPr eaLnBrk="1" hangingPunct="1">
              <a:lnSpc>
                <a:spcPct val="90000"/>
              </a:lnSpc>
            </a:pPr>
            <a:r>
              <a:rPr lang="en-US" altLang="zh-TW" sz="1200" b="1" dirty="0"/>
              <a:t>Diversification:</a:t>
            </a:r>
            <a:r>
              <a:rPr lang="en-US" altLang="zh-TW" sz="1200" dirty="0"/>
              <a:t> Money market funds must maintain a diversified portfolio. This requirement limits a fund’s economic exposure to any single issuer. In general, money market funds may not invest more than 5 percent of assets in the securities of any single issuer. Rule 2a-7 makes exceptions to the 5 percent limit for certain securities, including those issued by the federal government or its agencies. The limit is set at 0.5 percent if the issuer has received ratings in the second highest short-term rating category (known as “Second Tier Securities”).</a:t>
            </a:r>
          </a:p>
          <a:p>
            <a:pPr eaLnBrk="1" hangingPunct="1">
              <a:lnSpc>
                <a:spcPct val="90000"/>
              </a:lnSpc>
            </a:pPr>
            <a:endParaRPr lang="en-US" altLang="zh-TW" sz="1200" dirty="0"/>
          </a:p>
          <a:p>
            <a:pPr eaLnBrk="1" hangingPunct="1">
              <a:lnSpc>
                <a:spcPct val="90000"/>
              </a:lnSpc>
            </a:pPr>
            <a:r>
              <a:rPr lang="en-US" altLang="zh-TW" sz="1200" b="1" dirty="0"/>
              <a:t>Maturity: </a:t>
            </a:r>
            <a:r>
              <a:rPr lang="en-US" altLang="zh-TW" sz="1200" dirty="0"/>
              <a:t>Money market funds must invest in securities that are considered “short-term.” Money market funds cannot acquire a portfolio security with a remaining maturity of greater than 397 days (though exceptions are made for certain types of securities—including variable and floating rate securities—that have an interest rate reset of no more than 397 days or a demand feature). In addition, a money market fund’s weighted average maturity (WAM)—an average of the maturities of all securities held in the portfolio, weighted by each security’s percentage of net assets—must not exceed 60 days and 120 days, determined without reference to exceptions for interest rate readjustments.</a:t>
            </a:r>
          </a:p>
          <a:p>
            <a:pPr eaLnBrk="1" hangingPunct="1">
              <a:lnSpc>
                <a:spcPct val="90000"/>
              </a:lnSpc>
            </a:pPr>
            <a:r>
              <a:rPr lang="en-US" altLang="zh-TW" sz="1200" dirty="0"/>
              <a:t>Funds that meet Rule 2a-7's risk-limiting provisions are allowed to value their securities at amortized cost, rather than at market value. This allows the fund to value its shares at a fixed price (usually $1.00) under a wide range of market conditions.</a:t>
            </a:r>
          </a:p>
        </p:txBody>
      </p:sp>
      <p:sp>
        <p:nvSpPr>
          <p:cNvPr id="257028" name="Slide Number Placeholder 3"/>
          <p:cNvSpPr>
            <a:spLocks noGrp="1"/>
          </p:cNvSpPr>
          <p:nvPr>
            <p:ph type="sldNum" sz="quarter" idx="5"/>
          </p:nvPr>
        </p:nvSpPr>
        <p:spPr>
          <a:noFill/>
        </p:spPr>
        <p:txBody>
          <a:bodyPr/>
          <a:lstStyle/>
          <a:p>
            <a:fld id="{AF485E07-465F-4C05-9D0D-1C8E7B02AD53}" type="slidenum">
              <a:rPr lang="zh-TW" altLang="en-US"/>
              <a:pPr/>
              <a:t>110</a:t>
            </a:fld>
            <a:endParaRPr lang="en-US" altLang="zh-TW"/>
          </a:p>
        </p:txBody>
      </p:sp>
    </p:spTree>
    <p:extLst>
      <p:ext uri="{BB962C8B-B14F-4D97-AF65-F5344CB8AC3E}">
        <p14:creationId xmlns:p14="http://schemas.microsoft.com/office/powerpoint/2010/main" val="397953313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35263" y="527050"/>
            <a:ext cx="3851275" cy="2889250"/>
          </a:xfrm>
        </p:spPr>
      </p:sp>
      <p:sp>
        <p:nvSpPr>
          <p:cNvPr id="3" name="Notes Placeholder 2"/>
          <p:cNvSpPr>
            <a:spLocks noGrp="1"/>
          </p:cNvSpPr>
          <p:nvPr>
            <p:ph type="body" idx="1"/>
          </p:nvPr>
        </p:nvSpPr>
        <p:spPr/>
        <p:txBody>
          <a:bodyPr>
            <a:normAutofit/>
          </a:bodyPr>
          <a:lstStyle/>
          <a:p>
            <a:r>
              <a:rPr lang="en-US" altLang="zh-TW" dirty="0"/>
              <a:t>Source: SEC http://www.sec.gov/News/PressRelease/Detail/PressRelease/1370542347679 </a:t>
            </a:r>
            <a:endParaRPr lang="zh-TW" altLang="en-US" dirty="0"/>
          </a:p>
        </p:txBody>
      </p:sp>
      <p:sp>
        <p:nvSpPr>
          <p:cNvPr id="4" name="Slide Number Placeholder 3"/>
          <p:cNvSpPr>
            <a:spLocks noGrp="1"/>
          </p:cNvSpPr>
          <p:nvPr>
            <p:ph type="sldNum" sz="quarter" idx="10"/>
          </p:nvPr>
        </p:nvSpPr>
        <p:spPr/>
        <p:txBody>
          <a:bodyPr/>
          <a:lstStyle/>
          <a:p>
            <a:fld id="{2EFF1119-CEE4-4AAE-AB25-9004170B8831}" type="slidenum">
              <a:rPr lang="zh-TW" altLang="en-US" smtClean="0"/>
              <a:pPr/>
              <a:t>111</a:t>
            </a:fld>
            <a:endParaRPr lang="en-US" altLang="zh-TW" dirty="0"/>
          </a:p>
        </p:txBody>
      </p:sp>
    </p:spTree>
    <p:extLst>
      <p:ext uri="{BB962C8B-B14F-4D97-AF65-F5344CB8AC3E}">
        <p14:creationId xmlns:p14="http://schemas.microsoft.com/office/powerpoint/2010/main" val="56763435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Source: FT 28 Dec 2020 https://www.ft.com/content/bd8ce72b-6104-4d1c-a4a9-78cd815c68b1?segmentId=114a04fe-353d-37db-f705-204c9a0a157b</a:t>
            </a:r>
            <a:endParaRPr lang="en-US" dirty="0"/>
          </a:p>
        </p:txBody>
      </p:sp>
      <p:sp>
        <p:nvSpPr>
          <p:cNvPr id="4" name="Slide Number Placeholder 3"/>
          <p:cNvSpPr>
            <a:spLocks noGrp="1"/>
          </p:cNvSpPr>
          <p:nvPr>
            <p:ph type="sldNum" sz="quarter" idx="10"/>
          </p:nvPr>
        </p:nvSpPr>
        <p:spPr/>
        <p:txBody>
          <a:bodyPr/>
          <a:lstStyle/>
          <a:p>
            <a:fld id="{11E12418-3D8A-4896-A468-FE6EE4A6B739}" type="slidenum">
              <a:rPr lang="en-US" smtClean="0"/>
              <a:t>115</a:t>
            </a:fld>
            <a:endParaRPr lang="en-US"/>
          </a:p>
        </p:txBody>
      </p:sp>
    </p:spTree>
    <p:extLst>
      <p:ext uri="{BB962C8B-B14F-4D97-AF65-F5344CB8AC3E}">
        <p14:creationId xmlns:p14="http://schemas.microsoft.com/office/powerpoint/2010/main" val="19593493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7"/>
          <p:cNvSpPr>
            <a:spLocks noGrp="1" noChangeArrowheads="1"/>
          </p:cNvSpPr>
          <p:nvPr>
            <p:ph type="sldNum" sz="quarter" idx="5"/>
          </p:nvPr>
        </p:nvSpPr>
        <p:spPr>
          <a:noFill/>
        </p:spPr>
        <p:txBody>
          <a:bodyPr/>
          <a:lstStyle/>
          <a:p>
            <a:fld id="{BF369F3B-9470-4CF5-AF55-590ECBDDFEDD}" type="slidenum">
              <a:rPr lang="zh-TW" altLang="en-US"/>
              <a:pPr/>
              <a:t>14</a:t>
            </a:fld>
            <a:endParaRPr lang="en-US" altLang="zh-TW"/>
          </a:p>
        </p:txBody>
      </p:sp>
      <p:sp>
        <p:nvSpPr>
          <p:cNvPr id="181251" name="Rectangle 2"/>
          <p:cNvSpPr>
            <a:spLocks noGrp="1" noRot="1" noChangeAspect="1" noChangeArrowheads="1" noTextEdit="1"/>
          </p:cNvSpPr>
          <p:nvPr>
            <p:ph type="sldImg"/>
          </p:nvPr>
        </p:nvSpPr>
        <p:spPr>
          <a:xfrm>
            <a:off x="2735263" y="527050"/>
            <a:ext cx="3851275" cy="2889250"/>
          </a:xfrm>
          <a:ln/>
        </p:spPr>
      </p:sp>
      <p:sp>
        <p:nvSpPr>
          <p:cNvPr id="181252" name="Rectangle 3"/>
          <p:cNvSpPr>
            <a:spLocks noGrp="1" noChangeArrowheads="1"/>
          </p:cNvSpPr>
          <p:nvPr>
            <p:ph type="body" idx="1"/>
          </p:nvPr>
        </p:nvSpPr>
        <p:spPr>
          <a:noFill/>
          <a:ln/>
        </p:spPr>
        <p:txBody>
          <a:bodyPr/>
          <a:lstStyle/>
          <a:p>
            <a:pPr eaLnBrk="1" hangingPunct="1"/>
            <a:r>
              <a:rPr lang="en-US" altLang="zh-TW" b="1" i="0" dirty="0"/>
              <a:t>Restrictive provisions</a:t>
            </a:r>
            <a:r>
              <a:rPr lang="en-US" altLang="zh-TW" i="0" dirty="0"/>
              <a:t> </a:t>
            </a:r>
            <a:r>
              <a:rPr lang="en-US" altLang="zh-TW" dirty="0"/>
              <a:t>discourage policy holders from engaging in risky activities that make an insurance claim more likely, or may require certain behavior on the part of the insured that makes a claim less likely. Similar to restrictive covenants in debt contracts.</a:t>
            </a:r>
            <a:endParaRPr lang="en-US" altLang="zh-TW" b="1" dirty="0"/>
          </a:p>
          <a:p>
            <a:pPr eaLnBrk="1" hangingPunct="1"/>
            <a:r>
              <a:rPr lang="en-US" altLang="zh-TW" b="1" i="0" dirty="0"/>
              <a:t>Co-insurance</a:t>
            </a:r>
            <a:r>
              <a:rPr lang="en-US" altLang="zh-TW" i="0" dirty="0"/>
              <a:t> </a:t>
            </a:r>
            <a:r>
              <a:rPr lang="en-US" altLang="zh-TW" dirty="0"/>
              <a:t>is when a policyholder shares a percentage of the losses along with the insurance company. </a:t>
            </a:r>
          </a:p>
        </p:txBody>
      </p:sp>
    </p:spTree>
    <p:extLst>
      <p:ext uri="{BB962C8B-B14F-4D97-AF65-F5344CB8AC3E}">
        <p14:creationId xmlns:p14="http://schemas.microsoft.com/office/powerpoint/2010/main" val="26353805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Source: FT 28 Dec 2020 https://www.ft.com/content/bd8ce72b-6104-4d1c-a4a9-78cd815c68b1?segmentId=114a04fe-353d-37db-f705-204c9a0a157b</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mtClean="0"/>
              <a:t>Source: FT 28 Dec 2020 https://www.ft.com/content/bd8ce72b-6104-4d1c-a4a9-78cd815c68b1?segmentId=114a04fe-353d-37db-f705-204c9a0a157b</a:t>
            </a:r>
          </a:p>
          <a:p>
            <a:endParaRPr lang="en-US"/>
          </a:p>
        </p:txBody>
      </p:sp>
      <p:sp>
        <p:nvSpPr>
          <p:cNvPr id="4" name="Slide Number Placeholder 3"/>
          <p:cNvSpPr>
            <a:spLocks noGrp="1"/>
          </p:cNvSpPr>
          <p:nvPr>
            <p:ph type="sldNum" sz="quarter" idx="10"/>
          </p:nvPr>
        </p:nvSpPr>
        <p:spPr/>
        <p:txBody>
          <a:bodyPr/>
          <a:lstStyle/>
          <a:p>
            <a:fld id="{11E12418-3D8A-4896-A468-FE6EE4A6B739}" type="slidenum">
              <a:rPr lang="en-US" smtClean="0"/>
              <a:t>116</a:t>
            </a:fld>
            <a:endParaRPr lang="en-US"/>
          </a:p>
        </p:txBody>
      </p:sp>
    </p:spTree>
    <p:extLst>
      <p:ext uri="{BB962C8B-B14F-4D97-AF65-F5344CB8AC3E}">
        <p14:creationId xmlns:p14="http://schemas.microsoft.com/office/powerpoint/2010/main" val="360105713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Source: IC Fact Book </a:t>
            </a:r>
            <a:r>
              <a:rPr lang="en-US" dirty="0" smtClean="0"/>
              <a:t>2020 </a:t>
            </a:r>
            <a:r>
              <a:rPr lang="en-US" dirty="0"/>
              <a:t>https://</a:t>
            </a:r>
            <a:r>
              <a:rPr lang="en-US" dirty="0" smtClean="0"/>
              <a:t>www.ici.org/pdf/2020_factbook.pdf </a:t>
            </a:r>
            <a:endParaRPr lang="en-US" dirty="0"/>
          </a:p>
          <a:p>
            <a:endParaRPr lang="en-US" dirty="0"/>
          </a:p>
        </p:txBody>
      </p:sp>
      <p:sp>
        <p:nvSpPr>
          <p:cNvPr id="4" name="Slide Number Placeholder 3"/>
          <p:cNvSpPr>
            <a:spLocks noGrp="1"/>
          </p:cNvSpPr>
          <p:nvPr>
            <p:ph type="sldNum" sz="quarter" idx="10"/>
          </p:nvPr>
        </p:nvSpPr>
        <p:spPr/>
        <p:txBody>
          <a:bodyPr/>
          <a:lstStyle/>
          <a:p>
            <a:fld id="{2EFF1119-CEE4-4AAE-AB25-9004170B8831}" type="slidenum">
              <a:rPr lang="zh-TW" altLang="en-US" smtClean="0"/>
              <a:pPr/>
              <a:t>117</a:t>
            </a:fld>
            <a:endParaRPr lang="en-US" altLang="zh-TW" dirty="0"/>
          </a:p>
        </p:txBody>
      </p:sp>
    </p:spTree>
    <p:extLst>
      <p:ext uri="{BB962C8B-B14F-4D97-AF65-F5344CB8AC3E}">
        <p14:creationId xmlns:p14="http://schemas.microsoft.com/office/powerpoint/2010/main" val="132443497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8" name="Rectangle 7"/>
          <p:cNvSpPr>
            <a:spLocks noGrp="1" noChangeArrowheads="1"/>
          </p:cNvSpPr>
          <p:nvPr>
            <p:ph type="sldNum" sz="quarter" idx="5"/>
          </p:nvPr>
        </p:nvSpPr>
        <p:spPr>
          <a:noFill/>
        </p:spPr>
        <p:txBody>
          <a:bodyPr/>
          <a:lstStyle/>
          <a:p>
            <a:fld id="{6DDB3935-A9D9-4C8E-A8FE-4EF0349248C5}" type="slidenum">
              <a:rPr lang="zh-TW" altLang="en-US"/>
              <a:pPr/>
              <a:t>119</a:t>
            </a:fld>
            <a:endParaRPr lang="en-US" altLang="zh-TW"/>
          </a:p>
        </p:txBody>
      </p:sp>
      <p:sp>
        <p:nvSpPr>
          <p:cNvPr id="265219" name="Rectangle 2"/>
          <p:cNvSpPr>
            <a:spLocks noGrp="1" noRot="1" noChangeAspect="1" noChangeArrowheads="1" noTextEdit="1"/>
          </p:cNvSpPr>
          <p:nvPr>
            <p:ph type="sldImg"/>
          </p:nvPr>
        </p:nvSpPr>
        <p:spPr>
          <a:xfrm>
            <a:off x="2735263" y="527050"/>
            <a:ext cx="3851275" cy="2889250"/>
          </a:xfrm>
          <a:ln/>
        </p:spPr>
      </p:sp>
      <p:sp>
        <p:nvSpPr>
          <p:cNvPr id="265220" name="Rectangle 3"/>
          <p:cNvSpPr>
            <a:spLocks noGrp="1" noChangeArrowheads="1"/>
          </p:cNvSpPr>
          <p:nvPr>
            <p:ph type="body" idx="1"/>
          </p:nvPr>
        </p:nvSpPr>
        <p:spPr>
          <a:noFill/>
          <a:ln/>
        </p:spPr>
        <p:txBody>
          <a:bodyPr/>
          <a:lstStyle/>
          <a:p>
            <a:pPr eaLnBrk="1" hangingPunct="1"/>
            <a:r>
              <a:rPr lang="en-US" altLang="zh-TW" b="1" dirty="0"/>
              <a:t>Exchange-Traded Funds</a:t>
            </a:r>
            <a:r>
              <a:rPr lang="en-US" altLang="zh-TW" dirty="0"/>
              <a:t> — a type of an investment company (either an open-end company or UIT) whose objective is to achieve the same return as a particular market index. ETFs differ from traditional open-end companies and UITs, because, pursuant to SEC </a:t>
            </a:r>
            <a:r>
              <a:rPr lang="en-US" altLang="zh-TW" dirty="0" err="1"/>
              <a:t>exemptive</a:t>
            </a:r>
            <a:r>
              <a:rPr lang="en-US" altLang="zh-TW" dirty="0"/>
              <a:t> orders, shares issued by ETFs trade on a secondary market and are only redeemable from the fund itself in very large blocks (blocks of 50,000 shares for example).</a:t>
            </a:r>
          </a:p>
          <a:p>
            <a:pPr eaLnBrk="1" hangingPunct="1"/>
            <a:r>
              <a:rPr lang="en-US" altLang="zh-TW" dirty="0"/>
              <a:t>Tracking error is the difference between the ETF’s return and that of the index it’s supposed to duplicate. Funds that track the big indices rarely go far astray; the misfires happen when ETFs try to match more esoteric indices. Foreign ETFs in particular often veer off the track, because the fund can’t buy all the locally listed shares it needs. Sometimes regulatory barriers affect a fund’s performance: for example, securities regulations bar a fund from having more than ¼ of its assets in a single company’s stock, which is a problem when the index the fund tries to replicate has high concentration of one stock.</a:t>
            </a:r>
          </a:p>
          <a:p>
            <a:pPr eaLnBrk="1" hangingPunct="1"/>
            <a:r>
              <a:rPr lang="en-US" altLang="zh-TW" dirty="0"/>
              <a:t>The job of an ETF manager is to manage vs. the index. The only source of errors should be fees.</a:t>
            </a:r>
          </a:p>
          <a:p>
            <a:pPr eaLnBrk="1" hangingPunct="1"/>
            <a:endParaRPr lang="en-US" altLang="zh-TW" b="1" dirty="0"/>
          </a:p>
          <a:p>
            <a:pPr eaLnBrk="1" hangingPunct="1"/>
            <a:r>
              <a:rPr lang="en-US" altLang="zh-TW" b="1" dirty="0"/>
              <a:t>What Is an ETF?</a:t>
            </a:r>
          </a:p>
          <a:p>
            <a:pPr marL="0" marR="0" indent="0" algn="l" defTabSz="914400" rtl="0" eaLnBrk="1" fontAlgn="base" latinLnBrk="0" hangingPunct="1">
              <a:lnSpc>
                <a:spcPct val="100000"/>
              </a:lnSpc>
              <a:spcBef>
                <a:spcPct val="30000"/>
              </a:spcBef>
              <a:spcAft>
                <a:spcPct val="0"/>
              </a:spcAft>
              <a:buClrTx/>
              <a:buSzTx/>
              <a:buFontTx/>
              <a:buNone/>
              <a:tabLst/>
              <a:defRPr/>
            </a:pPr>
            <a:r>
              <a:rPr lang="en-US" altLang="zh-TW" b="1" dirty="0"/>
              <a:t>(Source: http://www.icifactbook.org/fb_ch3.html)</a:t>
            </a:r>
          </a:p>
          <a:p>
            <a:pPr eaLnBrk="1" hangingPunct="1"/>
            <a:r>
              <a:rPr lang="en-US" altLang="zh-TW" dirty="0"/>
              <a:t>An ETF is an investment company, typically a mutual fund or unit investment trust, whose shares are traded intraday on stock exchanges at market-determined prices. Investors may buy or sell ETF shares through a broker just as they would the shares of any publicly traded company.</a:t>
            </a:r>
          </a:p>
          <a:p>
            <a:pPr eaLnBrk="1" hangingPunct="1"/>
            <a:r>
              <a:rPr lang="en-US" altLang="zh-TW" dirty="0"/>
              <a:t>ETFs are a relatively recent innovation to the investment company concept. The first ETF—a broad-based domestic equity fund tracking the S&amp;P 500 index—was introduced in 1993 after a fund sponsor received U.S. Securities and Exchange Commission (SEC) </a:t>
            </a:r>
            <a:r>
              <a:rPr lang="en-US" altLang="zh-TW" dirty="0" err="1"/>
              <a:t>exemptive</a:t>
            </a:r>
            <a:r>
              <a:rPr lang="en-US" altLang="zh-TW" dirty="0"/>
              <a:t> relief from various provisions of the Investment Company Act of 1940 that would not otherwise allow the ETF structure. Until 2008, SEC </a:t>
            </a:r>
            <a:r>
              <a:rPr lang="en-US" altLang="zh-TW" dirty="0" err="1"/>
              <a:t>exemptive</a:t>
            </a:r>
            <a:r>
              <a:rPr lang="en-US" altLang="zh-TW" dirty="0"/>
              <a:t> relief was granted only to ETFs that tracked designated indexes. These ETFs, commonly referred to as index-based ETFs, are designed to track the performance of their specified indexes or, in some cases, a multiple of or an inverse (or multiple inverse) of their indexes.</a:t>
            </a:r>
          </a:p>
          <a:p>
            <a:pPr eaLnBrk="1" hangingPunct="1"/>
            <a:r>
              <a:rPr lang="en-US" altLang="zh-TW" dirty="0"/>
              <a:t>In early 2008, the SEC first granted </a:t>
            </a:r>
            <a:r>
              <a:rPr lang="en-US" altLang="zh-TW" dirty="0" err="1"/>
              <a:t>exemptive</a:t>
            </a:r>
            <a:r>
              <a:rPr lang="en-US" altLang="zh-TW" dirty="0"/>
              <a:t> relief to several fund sponsors to offer fully transparent actively managed ETFs that meet certain requirements. These actively managed ETFs must disclose each business day on their publicly available websites the identities and weightings of the component securities and other assets held by the ETF. Actively managed ETFs do not seek to track the return of a particular index. Instead, an actively managed ETF’s investment adviser, like that of an actively managed mutual fund, creates a unique mix of investments to meet a particular investment objective and policy. </a:t>
            </a:r>
          </a:p>
          <a:p>
            <a:pPr eaLnBrk="1" hangingPunct="1"/>
            <a:r>
              <a:rPr lang="en-US" altLang="zh-TW" dirty="0"/>
              <a:t>By the end of 2009, the total number of index-based and actively managed ETFs had grown to 797, and total net assets were $777 billion. Of these, 22 were actively managed ETFs with about $1.0 billion in total net assets. </a:t>
            </a:r>
          </a:p>
          <a:p>
            <a:r>
              <a:rPr lang="en-US" altLang="zh-TW" b="1" dirty="0"/>
              <a:t>ETFs and Mutual Funds </a:t>
            </a:r>
          </a:p>
          <a:p>
            <a:r>
              <a:rPr lang="en-US" altLang="zh-TW" dirty="0"/>
              <a:t>A registered ETF is similar to a mutual fund in that it offers investors a proportionate share in a pool of stocks, bonds, and other assets. It is most commonly structured as an open-end investment company and is governed by the Investment Company Act of 1940 like other mutual funds. For example, like a mutual fund, an ETF is required to post the mark-to-market net asset value (NAV) of its portfolio at the end of each trading day. Despite these similarities, key features differentiate ETFs from mutual funds. </a:t>
            </a:r>
          </a:p>
          <a:p>
            <a:r>
              <a:rPr lang="en-US" altLang="zh-TW" b="1" dirty="0"/>
              <a:t>Key Differences </a:t>
            </a:r>
          </a:p>
          <a:p>
            <a:r>
              <a:rPr lang="en-US" altLang="zh-TW" dirty="0"/>
              <a:t>One major difference is that retail investors buy and sell ETF shares on a stock exchange through a broker-dealer, much like they would any other type of stock. In contrast, mutual fund shares are not listed on stock exchanges. Rather, retail investors buy and sell mutual fund shares through a variety of distribution channels, including through a financial adviser, broker-dealer, or directly from a fund company. </a:t>
            </a:r>
          </a:p>
          <a:p>
            <a:r>
              <a:rPr lang="en-US" altLang="zh-TW" dirty="0"/>
              <a:t>Pricing also differs between mutual funds and ETFs. Mutual funds are “forward priced,” which means that although investors can place orders to buy or sell shares throughout the day, all orders placed during the day will receive the same price—the NAV—the next time it is computed. Most mutual funds calculate their NAV as of 4:00 p.m. eastern time because that is the time U.S. stock exchanges typically close. In contrast, the price of an ETF share is continuously determined on a stock exchange. Consequently, the price at which investors buy and sell ETF shares may not necessarily equal the NAV of the portfolio of securities in the ETF. In addition, two investors selling the same ETF shares at different times on the same day may receive different prices for their shares, both of which may differ from the ETF’s NAV. </a:t>
            </a:r>
          </a:p>
          <a:p>
            <a:pPr eaLnBrk="1" hangingPunct="1"/>
            <a:endParaRPr lang="en-US" altLang="zh-TW" dirty="0"/>
          </a:p>
          <a:p>
            <a:pPr eaLnBrk="1" hangingPunct="1"/>
            <a:r>
              <a:rPr lang="en-US" altLang="zh-TW" dirty="0"/>
              <a:t>ETFS FAQS : https://www.ici.org/pubs/faqs/faqs_etfs</a:t>
            </a:r>
          </a:p>
          <a:p>
            <a:r>
              <a:rPr lang="en-US" altLang="zh-TW" b="1" dirty="0"/>
              <a:t>What is an ETF? </a:t>
            </a:r>
          </a:p>
          <a:p>
            <a:r>
              <a:rPr lang="en-US" altLang="zh-TW" dirty="0"/>
              <a:t>An exchange-traded fund (ETF) is a pooled investment vehicle with shares that trade intraday on stock exchanges at a market-determined price. Investors may buy or sell ETF shares through a broker or in a brokerage account, just as they would the shares of any publicly traded company.</a:t>
            </a:r>
          </a:p>
          <a:p>
            <a:r>
              <a:rPr lang="en-US" altLang="zh-TW" dirty="0"/>
              <a:t>Unlike traditional mutual fund shares, ETF shares are created by “authorized participants” or APs—typically, large financial institutions—providing a specified basket of securities, cash, or both—often called a “creation basket”—to the ETF. In return, the AP receives a fixed amount of ETF shares, called a “creation unit.” Some or all of these shares may then be sold on a stock exchange. An AP may redeem ETF shares in creation unit increments in exchange for a “redemption basket” of securities, cash, or both.</a:t>
            </a:r>
          </a:p>
          <a:p>
            <a:r>
              <a:rPr lang="en-US" altLang="zh-TW" dirty="0"/>
              <a:t>Retail investors can only buy and sell the ETF shares on an exchange, much as they can buy or sell any listed equity security. Unlike an AP, a retail investor cannot purchase or redeem shares directly from the ETF, as with a traditional mutual fund. </a:t>
            </a:r>
          </a:p>
          <a:p>
            <a:r>
              <a:rPr lang="en-US" altLang="zh-TW" b="1" dirty="0"/>
              <a:t>How are ETFs regulated? </a:t>
            </a:r>
          </a:p>
          <a:p>
            <a:r>
              <a:rPr lang="en-US" altLang="zh-TW" dirty="0"/>
              <a:t>The vast majority of exchange-traded funds are registered with the SEC and, like mutual funds, must comply with the applicable provisions of the Investment Company Act of 1940 and </a:t>
            </a:r>
            <a:r>
              <a:rPr lang="en-US" altLang="zh-TW" dirty="0" err="1"/>
              <a:t>exemptive</a:t>
            </a:r>
            <a:r>
              <a:rPr lang="en-US" altLang="zh-TW" dirty="0"/>
              <a:t> orders issued under that Act. Different regulations apply to commodity-based ETFs, which hold about 3 percent of ETF assets. Those commodity-based ETFs that invest in commodity futures are regulated by the Commodity Futures Trading Commission (CFTC), while those that invest solely in physical commodities are regulated by the SEC under the Securities Act of 1933. </a:t>
            </a:r>
          </a:p>
          <a:p>
            <a:endParaRPr lang="en-US" altLang="zh-TW" dirty="0"/>
          </a:p>
          <a:p>
            <a:pPr eaLnBrk="1" hangingPunct="1"/>
            <a:endParaRPr lang="en-US" altLang="zh-TW" dirty="0"/>
          </a:p>
          <a:p>
            <a:pPr eaLnBrk="1" hangingPunct="1"/>
            <a:endParaRPr lang="en-US" altLang="zh-TW" dirty="0"/>
          </a:p>
        </p:txBody>
      </p:sp>
    </p:spTree>
    <p:extLst>
      <p:ext uri="{BB962C8B-B14F-4D97-AF65-F5344CB8AC3E}">
        <p14:creationId xmlns:p14="http://schemas.microsoft.com/office/powerpoint/2010/main" val="148808339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FT 8 October 2020 https://www.ft.com/content/f2685757-2639-424f-8f1e-0f4f981dadb9?segmentId=114a04fe-353d-37db-f705-204c9a0a157b </a:t>
            </a:r>
          </a:p>
        </p:txBody>
      </p:sp>
      <p:sp>
        <p:nvSpPr>
          <p:cNvPr id="4" name="Slide Number Placeholder 3"/>
          <p:cNvSpPr>
            <a:spLocks noGrp="1"/>
          </p:cNvSpPr>
          <p:nvPr>
            <p:ph type="sldNum" sz="quarter" idx="10"/>
          </p:nvPr>
        </p:nvSpPr>
        <p:spPr/>
        <p:txBody>
          <a:bodyPr/>
          <a:lstStyle/>
          <a:p>
            <a:fld id="{F118E3A5-E539-4229-B9AA-681E8904C48A}" type="slidenum">
              <a:rPr lang="en-US" smtClean="0"/>
              <a:t>120</a:t>
            </a:fld>
            <a:endParaRPr lang="en-US"/>
          </a:p>
        </p:txBody>
      </p:sp>
    </p:spTree>
    <p:extLst>
      <p:ext uri="{BB962C8B-B14F-4D97-AF65-F5344CB8AC3E}">
        <p14:creationId xmlns:p14="http://schemas.microsoft.com/office/powerpoint/2010/main" val="117352227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Source: FT 8 October 2020 https://www.ft.com/content/f2685757-2639-424f-8f1e-0f4f981dadb9?segmentId=114a04fe-353d-37db-f705-204c9a0a157b </a:t>
            </a:r>
          </a:p>
          <a:p>
            <a:endParaRPr lang="en-US" dirty="0"/>
          </a:p>
        </p:txBody>
      </p:sp>
      <p:sp>
        <p:nvSpPr>
          <p:cNvPr id="4" name="Slide Number Placeholder 3"/>
          <p:cNvSpPr>
            <a:spLocks noGrp="1"/>
          </p:cNvSpPr>
          <p:nvPr>
            <p:ph type="sldNum" sz="quarter" idx="10"/>
          </p:nvPr>
        </p:nvSpPr>
        <p:spPr/>
        <p:txBody>
          <a:bodyPr/>
          <a:lstStyle/>
          <a:p>
            <a:fld id="{F118E3A5-E539-4229-B9AA-681E8904C48A}" type="slidenum">
              <a:rPr lang="en-US" smtClean="0"/>
              <a:t>121</a:t>
            </a:fld>
            <a:endParaRPr lang="en-US"/>
          </a:p>
        </p:txBody>
      </p:sp>
    </p:spTree>
    <p:extLst>
      <p:ext uri="{BB962C8B-B14F-4D97-AF65-F5344CB8AC3E}">
        <p14:creationId xmlns:p14="http://schemas.microsoft.com/office/powerpoint/2010/main" val="421112567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SIFMA and ICI</a:t>
            </a:r>
          </a:p>
        </p:txBody>
      </p:sp>
      <p:sp>
        <p:nvSpPr>
          <p:cNvPr id="4" name="Slide Number Placeholder 3"/>
          <p:cNvSpPr>
            <a:spLocks noGrp="1"/>
          </p:cNvSpPr>
          <p:nvPr>
            <p:ph type="sldNum" sz="quarter" idx="10"/>
          </p:nvPr>
        </p:nvSpPr>
        <p:spPr/>
        <p:txBody>
          <a:bodyPr/>
          <a:lstStyle/>
          <a:p>
            <a:fld id="{2EFF1119-CEE4-4AAE-AB25-9004170B8831}" type="slidenum">
              <a:rPr lang="zh-TW" altLang="en-US" smtClean="0"/>
              <a:pPr/>
              <a:t>122</a:t>
            </a:fld>
            <a:endParaRPr lang="en-US" altLang="zh-TW" dirty="0"/>
          </a:p>
        </p:txBody>
      </p:sp>
    </p:spTree>
    <p:extLst>
      <p:ext uri="{BB962C8B-B14F-4D97-AF65-F5344CB8AC3E}">
        <p14:creationId xmlns:p14="http://schemas.microsoft.com/office/powerpoint/2010/main" val="219415608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Source: IC Fact Book </a:t>
            </a:r>
            <a:r>
              <a:rPr lang="en-US" dirty="0" smtClean="0"/>
              <a:t>2020 </a:t>
            </a:r>
            <a:r>
              <a:rPr lang="en-US" dirty="0"/>
              <a:t>https://</a:t>
            </a:r>
            <a:r>
              <a:rPr lang="en-US" dirty="0" smtClean="0"/>
              <a:t>www.ici.org/pdf/2020_factbook.pdf </a:t>
            </a:r>
            <a:endParaRPr lang="en-US" dirty="0"/>
          </a:p>
          <a:p>
            <a:endParaRPr lang="en-US" dirty="0"/>
          </a:p>
        </p:txBody>
      </p:sp>
      <p:sp>
        <p:nvSpPr>
          <p:cNvPr id="4" name="Slide Number Placeholder 3"/>
          <p:cNvSpPr>
            <a:spLocks noGrp="1"/>
          </p:cNvSpPr>
          <p:nvPr>
            <p:ph type="sldNum" sz="quarter" idx="10"/>
          </p:nvPr>
        </p:nvSpPr>
        <p:spPr/>
        <p:txBody>
          <a:bodyPr/>
          <a:lstStyle/>
          <a:p>
            <a:fld id="{2EFF1119-CEE4-4AAE-AB25-9004170B8831}" type="slidenum">
              <a:rPr lang="zh-TW" altLang="en-US" smtClean="0"/>
              <a:pPr/>
              <a:t>123</a:t>
            </a:fld>
            <a:endParaRPr lang="en-US" altLang="zh-TW" dirty="0"/>
          </a:p>
        </p:txBody>
      </p:sp>
    </p:spTree>
    <p:extLst>
      <p:ext uri="{BB962C8B-B14F-4D97-AF65-F5344CB8AC3E}">
        <p14:creationId xmlns:p14="http://schemas.microsoft.com/office/powerpoint/2010/main" val="75522612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ICI Fact Book 2020</a:t>
            </a:r>
            <a:endParaRPr lang="en-US" dirty="0"/>
          </a:p>
        </p:txBody>
      </p:sp>
      <p:sp>
        <p:nvSpPr>
          <p:cNvPr id="4" name="Slide Number Placeholder 3"/>
          <p:cNvSpPr>
            <a:spLocks noGrp="1"/>
          </p:cNvSpPr>
          <p:nvPr>
            <p:ph type="sldNum" sz="quarter" idx="10"/>
          </p:nvPr>
        </p:nvSpPr>
        <p:spPr/>
        <p:txBody>
          <a:bodyPr/>
          <a:lstStyle/>
          <a:p>
            <a:fld id="{2EFF1119-CEE4-4AAE-AB25-9004170B8831}" type="slidenum">
              <a:rPr lang="zh-TW" altLang="en-US" smtClean="0"/>
              <a:pPr/>
              <a:t>124</a:t>
            </a:fld>
            <a:endParaRPr lang="en-US" altLang="zh-TW" dirty="0"/>
          </a:p>
        </p:txBody>
      </p:sp>
    </p:spTree>
    <p:extLst>
      <p:ext uri="{BB962C8B-B14F-4D97-AF65-F5344CB8AC3E}">
        <p14:creationId xmlns:p14="http://schemas.microsoft.com/office/powerpoint/2010/main" val="359603810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F4974E5-3FE8-4497-9611-78D07F5D5DFA}" type="slidenum">
              <a:rPr lang="en-US" smtClean="0"/>
              <a:t>125</a:t>
            </a:fld>
            <a:endParaRPr lang="en-US"/>
          </a:p>
        </p:txBody>
      </p:sp>
    </p:spTree>
    <p:extLst>
      <p:ext uri="{BB962C8B-B14F-4D97-AF65-F5344CB8AC3E}">
        <p14:creationId xmlns:p14="http://schemas.microsoft.com/office/powerpoint/2010/main" val="139186310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Source: ETFGI Dec 2020 https://etfgi.com/news/press-releases/2020/12/etfgi-reports-assets-invested-etfs-and-etps-listed-globally-reached-new</a:t>
            </a:r>
          </a:p>
          <a:p>
            <a:r>
              <a:rPr lang="en-US" sz="1200" b="0" i="0" kern="1200" dirty="0" smtClean="0">
                <a:solidFill>
                  <a:schemeClr val="tx1"/>
                </a:solidFill>
                <a:effectLst/>
                <a:latin typeface="+mn-lt"/>
                <a:ea typeface="+mn-ea"/>
                <a:cs typeface="+mn-cs"/>
              </a:rPr>
              <a:t>assets invested in ETFs and ETPs listed globally reached new records of US$7.62 trillion and net inflows reached a new record of US$670.57 billion at the end of November.</a:t>
            </a:r>
          </a:p>
          <a:p>
            <a:r>
              <a:rPr lang="en-US" sz="1200" b="0" i="0" kern="1200" dirty="0" smtClean="0">
                <a:solidFill>
                  <a:schemeClr val="tx1"/>
                </a:solidFill>
                <a:effectLst/>
                <a:latin typeface="+mn-lt"/>
                <a:ea typeface="+mn-ea"/>
                <a:cs typeface="+mn-cs"/>
              </a:rPr>
              <a:t>The Global ETF/ETP industry had 8,536 ETFs/ETPs, with 16,983 listings, assets of $7.62 </a:t>
            </a:r>
            <a:r>
              <a:rPr lang="en-US" sz="1200" b="0" i="0" kern="1200" dirty="0" err="1" smtClean="0">
                <a:solidFill>
                  <a:schemeClr val="tx1"/>
                </a:solidFill>
                <a:effectLst/>
                <a:latin typeface="+mn-lt"/>
                <a:ea typeface="+mn-ea"/>
                <a:cs typeface="+mn-cs"/>
              </a:rPr>
              <a:t>Tn</a:t>
            </a:r>
            <a:r>
              <a:rPr lang="en-US" sz="1200" b="0" i="0" kern="1200" dirty="0" smtClean="0">
                <a:solidFill>
                  <a:schemeClr val="tx1"/>
                </a:solidFill>
                <a:effectLst/>
                <a:latin typeface="+mn-lt"/>
                <a:ea typeface="+mn-ea"/>
                <a:cs typeface="+mn-cs"/>
              </a:rPr>
              <a:t>, from 501 providers listed  on 74 exchanges in 60 countries at the end of November.</a:t>
            </a:r>
            <a:endParaRPr lang="en-US" dirty="0" smtClean="0"/>
          </a:p>
          <a:p>
            <a:endParaRPr lang="en-US" dirty="0"/>
          </a:p>
        </p:txBody>
      </p:sp>
      <p:sp>
        <p:nvSpPr>
          <p:cNvPr id="4" name="Slide Number Placeholder 3"/>
          <p:cNvSpPr>
            <a:spLocks noGrp="1"/>
          </p:cNvSpPr>
          <p:nvPr>
            <p:ph type="sldNum" sz="quarter" idx="10"/>
          </p:nvPr>
        </p:nvSpPr>
        <p:spPr/>
        <p:txBody>
          <a:bodyPr/>
          <a:lstStyle/>
          <a:p>
            <a:fld id="{86C6B28E-6FBF-43AF-A085-FBD24DBF1A2C}" type="slidenum">
              <a:rPr lang="en-US" smtClean="0"/>
              <a:t>126</a:t>
            </a:fld>
            <a:endParaRPr lang="en-US"/>
          </a:p>
        </p:txBody>
      </p:sp>
    </p:spTree>
    <p:extLst>
      <p:ext uri="{BB962C8B-B14F-4D97-AF65-F5344CB8AC3E}">
        <p14:creationId xmlns:p14="http://schemas.microsoft.com/office/powerpoint/2010/main" val="1129074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Rectangle 7"/>
          <p:cNvSpPr>
            <a:spLocks noGrp="1" noChangeArrowheads="1"/>
          </p:cNvSpPr>
          <p:nvPr>
            <p:ph type="sldNum" sz="quarter" idx="5"/>
          </p:nvPr>
        </p:nvSpPr>
        <p:spPr>
          <a:noFill/>
        </p:spPr>
        <p:txBody>
          <a:bodyPr/>
          <a:lstStyle/>
          <a:p>
            <a:fld id="{F712BAB9-CF71-4228-AB47-F132279C61F9}" type="slidenum">
              <a:rPr lang="zh-TW" altLang="en-US"/>
              <a:pPr/>
              <a:t>15</a:t>
            </a:fld>
            <a:endParaRPr lang="en-US" altLang="zh-TW"/>
          </a:p>
        </p:txBody>
      </p:sp>
      <p:sp>
        <p:nvSpPr>
          <p:cNvPr id="182275" name="Rectangle 2"/>
          <p:cNvSpPr>
            <a:spLocks noGrp="1" noRot="1" noChangeAspect="1" noChangeArrowheads="1" noTextEdit="1"/>
          </p:cNvSpPr>
          <p:nvPr>
            <p:ph type="sldImg"/>
          </p:nvPr>
        </p:nvSpPr>
        <p:spPr>
          <a:xfrm>
            <a:off x="2735263" y="527050"/>
            <a:ext cx="3851275" cy="2889250"/>
          </a:xfrm>
          <a:ln/>
        </p:spPr>
      </p:sp>
      <p:sp>
        <p:nvSpPr>
          <p:cNvPr id="182276" name="Rectangle 3"/>
          <p:cNvSpPr>
            <a:spLocks noGrp="1" noChangeArrowheads="1"/>
          </p:cNvSpPr>
          <p:nvPr>
            <p:ph type="body" idx="1"/>
          </p:nvPr>
        </p:nvSpPr>
        <p:spPr>
          <a:noFill/>
          <a:ln/>
        </p:spPr>
        <p:txBody>
          <a:bodyPr/>
          <a:lstStyle/>
          <a:p>
            <a:pPr eaLnBrk="1" hangingPunct="1"/>
            <a:r>
              <a:rPr lang="en-US" altLang="zh-TW" sz="1200" b="1" dirty="0">
                <a:latin typeface="+mn-lt"/>
              </a:rPr>
              <a:t>Source: Wikipedia http://en.wikipedia.org/wiki/Insurance#Principles_of_insurance </a:t>
            </a:r>
          </a:p>
          <a:p>
            <a:pPr eaLnBrk="1" hangingPunct="1"/>
            <a:endParaRPr lang="en-US" altLang="zh-TW" sz="1200" dirty="0">
              <a:latin typeface="+mn-lt"/>
            </a:endParaRPr>
          </a:p>
          <a:p>
            <a:pPr eaLnBrk="1" hangingPunct="1"/>
            <a:r>
              <a:rPr lang="zh-TW" altLang="zh-TW" sz="1200" dirty="0">
                <a:latin typeface="+mn-lt"/>
              </a:rPr>
              <a:t>The most complicated aspect of the insurance business is the </a:t>
            </a:r>
            <a:r>
              <a:rPr lang="de-DE" altLang="zh-TW" sz="1200" dirty="0">
                <a:latin typeface="+mn-lt"/>
              </a:rPr>
              <a:t>underwriting </a:t>
            </a:r>
            <a:r>
              <a:rPr lang="zh-TW" altLang="zh-TW" sz="1200" dirty="0">
                <a:latin typeface="+mn-lt"/>
              </a:rPr>
              <a:t>of policies. Using a wide assortment of data, insurers predict the likelihood that a claim will be made against their policies and price products accordingly. To this end, insurers use </a:t>
            </a:r>
            <a:r>
              <a:rPr lang="de-DE" altLang="zh-TW" sz="1200" dirty="0">
                <a:latin typeface="+mn-lt"/>
              </a:rPr>
              <a:t>actuarial science </a:t>
            </a:r>
            <a:r>
              <a:rPr lang="zh-TW" altLang="zh-TW" sz="1200" dirty="0">
                <a:latin typeface="+mn-lt"/>
              </a:rPr>
              <a:t>to quantify the risks they are willing to assume and the premium they will charge to assume them. Data is analyzed to fairly accurately project the rate of future claims based on a given risk. Actuarial science uses </a:t>
            </a:r>
            <a:r>
              <a:rPr lang="de-DE" altLang="zh-TW" sz="1200" dirty="0">
                <a:latin typeface="+mn-lt"/>
              </a:rPr>
              <a:t>statistics </a:t>
            </a:r>
            <a:r>
              <a:rPr lang="zh-TW" altLang="zh-TW" sz="1200" dirty="0">
                <a:latin typeface="+mn-lt"/>
              </a:rPr>
              <a:t>and </a:t>
            </a:r>
            <a:r>
              <a:rPr lang="de-DE" altLang="zh-TW" sz="1200" dirty="0">
                <a:latin typeface="+mn-lt"/>
              </a:rPr>
              <a:t>probability </a:t>
            </a:r>
            <a:r>
              <a:rPr lang="zh-TW" altLang="zh-TW" sz="1200" dirty="0">
                <a:latin typeface="+mn-lt"/>
              </a:rPr>
              <a:t>to analyze the risks associated with the range of perils covered, and these scientific principles are used to determine an insurer's overall exposure. Upon termination of a given policy, the amount of premium collected and the investment gains thereon minus the amount paid out in claims is the insurer's </a:t>
            </a:r>
            <a:r>
              <a:rPr lang="de-DE" altLang="zh-TW" sz="1200" dirty="0">
                <a:latin typeface="+mn-lt"/>
              </a:rPr>
              <a:t>underwriting profit </a:t>
            </a:r>
            <a:r>
              <a:rPr lang="zh-TW" altLang="zh-TW" sz="1200" dirty="0">
                <a:latin typeface="+mn-lt"/>
              </a:rPr>
              <a:t>on that policy. Of course, from the insurer's perspective, some policies are "winners" (i.e., the insurer pays out less in claims and expenses than it receives in premiums and investment income) and some are "losers" (i.e., the insurer pays out more in claims and expenses than it receives in premiums and investment income); insurance companies essentially use actuarial science to attempt to underwrite enough "winning" policies to pay out on the "losers" while still maintaining profitability.</a:t>
            </a:r>
          </a:p>
          <a:p>
            <a:pPr eaLnBrk="1" hangingPunct="1"/>
            <a:r>
              <a:rPr lang="zh-TW" altLang="zh-TW" sz="1200" dirty="0">
                <a:latin typeface="+mn-lt"/>
              </a:rPr>
              <a:t>An insurer's underwriting performance is measured in its </a:t>
            </a:r>
            <a:r>
              <a:rPr lang="zh-TW" altLang="zh-TW" sz="1200" b="1" i="0" dirty="0">
                <a:latin typeface="+mn-lt"/>
              </a:rPr>
              <a:t>combined ratio</a:t>
            </a:r>
            <a:r>
              <a:rPr lang="en-US" altLang="zh-TW" sz="1200" b="1" i="0" dirty="0">
                <a:latin typeface="+mn-lt"/>
              </a:rPr>
              <a:t> </a:t>
            </a:r>
            <a:r>
              <a:rPr lang="en-US" altLang="zh-TW" sz="1200" b="0" i="0" dirty="0">
                <a:latin typeface="+mn-lt"/>
              </a:rPr>
              <a:t>[6]</a:t>
            </a:r>
            <a:r>
              <a:rPr lang="zh-TW" altLang="zh-TW" sz="1200" dirty="0">
                <a:latin typeface="+mn-lt"/>
              </a:rPr>
              <a:t> which is the ratio of losses and expenses to premiums. A combined ratio of less than 100 percent indicates underwriting profitability, while anything over 100 indicates an underwriting loss. A company with a combined ratio over 100% may nevertheless remain profitable due to investment earnings.</a:t>
            </a:r>
          </a:p>
          <a:p>
            <a:pPr eaLnBrk="1" hangingPunct="1"/>
            <a:r>
              <a:rPr lang="zh-TW" altLang="zh-TW" sz="1200" dirty="0">
                <a:latin typeface="+mn-lt"/>
              </a:rPr>
              <a:t>Insurance companies earn </a:t>
            </a:r>
            <a:r>
              <a:rPr lang="de-DE" altLang="zh-TW" sz="1200" dirty="0">
                <a:latin typeface="+mn-lt"/>
              </a:rPr>
              <a:t>investment </a:t>
            </a:r>
            <a:r>
              <a:rPr lang="zh-TW" altLang="zh-TW" sz="1200" dirty="0">
                <a:latin typeface="+mn-lt"/>
              </a:rPr>
              <a:t>profits on “float”. “Float” or available reserve is the amount of money, at hand at any given moment, that an insurer has collected in insurance premiums but has not paid out in claims. Insurers start investing insurance premiums as soon as they are collected and continue to earn interest or other income on them until claims are paid out. The </a:t>
            </a:r>
            <a:r>
              <a:rPr lang="de-DE" altLang="zh-TW" sz="1200" b="1" dirty="0">
                <a:latin typeface="+mn-lt"/>
              </a:rPr>
              <a:t>Association of British Insurers </a:t>
            </a:r>
            <a:r>
              <a:rPr lang="zh-TW" altLang="zh-TW" sz="1200" dirty="0">
                <a:latin typeface="+mn-lt"/>
              </a:rPr>
              <a:t>(gathering 400 insurance companies and 94% of UK insurance services) has almost 20% of the investments in the</a:t>
            </a:r>
            <a:r>
              <a:rPr lang="en-US" altLang="zh-TW" sz="1200" dirty="0">
                <a:latin typeface="+mn-lt"/>
              </a:rPr>
              <a:t> </a:t>
            </a:r>
            <a:r>
              <a:rPr lang="de-DE" altLang="zh-TW" sz="1200" dirty="0">
                <a:latin typeface="+mn-lt"/>
              </a:rPr>
              <a:t>London Stock Exchange [7]</a:t>
            </a:r>
            <a:r>
              <a:rPr lang="zh-TW" altLang="zh-TW" sz="1200" dirty="0">
                <a:latin typeface="+mn-lt"/>
              </a:rPr>
              <a:t>.</a:t>
            </a:r>
            <a:endParaRPr lang="en-US" altLang="zh-TW" sz="1200" dirty="0">
              <a:latin typeface="+mn-lt"/>
            </a:endParaRPr>
          </a:p>
        </p:txBody>
      </p:sp>
    </p:spTree>
    <p:extLst>
      <p:ext uri="{BB962C8B-B14F-4D97-AF65-F5344CB8AC3E}">
        <p14:creationId xmlns:p14="http://schemas.microsoft.com/office/powerpoint/2010/main" val="1460208126"/>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35263" y="527050"/>
            <a:ext cx="3851275" cy="2889250"/>
          </a:xfrm>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10"/>
          </p:nvPr>
        </p:nvSpPr>
        <p:spPr/>
        <p:txBody>
          <a:bodyPr/>
          <a:lstStyle/>
          <a:p>
            <a:fld id="{2EFF1119-CEE4-4AAE-AB25-9004170B8831}" type="slidenum">
              <a:rPr lang="zh-TW" altLang="en-US" smtClean="0"/>
              <a:pPr/>
              <a:t>127</a:t>
            </a:fld>
            <a:endParaRPr lang="en-US" altLang="zh-TW" dirty="0"/>
          </a:p>
        </p:txBody>
      </p:sp>
    </p:spTree>
    <p:extLst>
      <p:ext uri="{BB962C8B-B14F-4D97-AF65-F5344CB8AC3E}">
        <p14:creationId xmlns:p14="http://schemas.microsoft.com/office/powerpoint/2010/main" val="161349734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WSJ </a:t>
            </a:r>
            <a:r>
              <a:rPr lang="en-US" dirty="0">
                <a:hlinkClick r:id="rId3"/>
              </a:rPr>
              <a:t>https://www.wsj.com/articles/bankrupt-in-just-two-weeksindividual-investors-get-burned-by-collapse-of-complex-securities-11591020059?mod=trending_now_1</a:t>
            </a:r>
            <a:endParaRPr lang="en-US" dirty="0"/>
          </a:p>
        </p:txBody>
      </p:sp>
      <p:sp>
        <p:nvSpPr>
          <p:cNvPr id="4" name="Slide Number Placeholder 3"/>
          <p:cNvSpPr>
            <a:spLocks noGrp="1"/>
          </p:cNvSpPr>
          <p:nvPr>
            <p:ph type="sldNum" sz="quarter" idx="10"/>
          </p:nvPr>
        </p:nvSpPr>
        <p:spPr/>
        <p:txBody>
          <a:bodyPr/>
          <a:lstStyle/>
          <a:p>
            <a:fld id="{440C1BF5-AD62-49A9-8DD2-D48D1382A38F}" type="slidenum">
              <a:rPr lang="en-US" smtClean="0"/>
              <a:t>128</a:t>
            </a:fld>
            <a:endParaRPr lang="en-US"/>
          </a:p>
        </p:txBody>
      </p:sp>
    </p:spTree>
    <p:extLst>
      <p:ext uri="{BB962C8B-B14F-4D97-AF65-F5344CB8AC3E}">
        <p14:creationId xmlns:p14="http://schemas.microsoft.com/office/powerpoint/2010/main" val="310321518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458" name="Rectangle 7"/>
          <p:cNvSpPr>
            <a:spLocks noGrp="1" noChangeArrowheads="1"/>
          </p:cNvSpPr>
          <p:nvPr>
            <p:ph type="sldNum" sz="quarter" idx="5"/>
          </p:nvPr>
        </p:nvSpPr>
        <p:spPr>
          <a:noFill/>
        </p:spPr>
        <p:txBody>
          <a:bodyPr/>
          <a:lstStyle/>
          <a:p>
            <a:fld id="{90029783-3B20-499A-AAA5-43F7D4F69756}" type="slidenum">
              <a:rPr lang="zh-TW" altLang="en-US"/>
              <a:pPr/>
              <a:t>131</a:t>
            </a:fld>
            <a:endParaRPr lang="en-US" altLang="zh-TW"/>
          </a:p>
        </p:txBody>
      </p:sp>
      <p:sp>
        <p:nvSpPr>
          <p:cNvPr id="275459" name="Rectangle 2"/>
          <p:cNvSpPr>
            <a:spLocks noGrp="1" noRot="1" noChangeAspect="1" noChangeArrowheads="1" noTextEdit="1"/>
          </p:cNvSpPr>
          <p:nvPr>
            <p:ph type="sldImg"/>
          </p:nvPr>
        </p:nvSpPr>
        <p:spPr>
          <a:xfrm>
            <a:off x="2735263" y="527050"/>
            <a:ext cx="3851275" cy="2889250"/>
          </a:xfrm>
          <a:ln/>
        </p:spPr>
      </p:sp>
      <p:sp>
        <p:nvSpPr>
          <p:cNvPr id="275460" name="Rectangle 3"/>
          <p:cNvSpPr>
            <a:spLocks noGrp="1" noChangeArrowheads="1"/>
          </p:cNvSpPr>
          <p:nvPr>
            <p:ph type="body" idx="1"/>
          </p:nvPr>
        </p:nvSpPr>
        <p:spPr>
          <a:xfrm>
            <a:off x="1240943" y="3329720"/>
            <a:ext cx="6814517" cy="3154238"/>
          </a:xfrm>
          <a:noFill/>
          <a:ln/>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altLang="zh-TW" b="1" dirty="0"/>
              <a:t>Shareholders</a:t>
            </a:r>
          </a:p>
          <a:p>
            <a:pPr eaLnBrk="1" hangingPunct="1"/>
            <a:r>
              <a:rPr lang="en-US" altLang="zh-TW" b="1" dirty="0"/>
              <a:t>Source: http://www.icifactbook.org/fb_appa.html#organization</a:t>
            </a:r>
          </a:p>
          <a:p>
            <a:pPr eaLnBrk="1" hangingPunct="1"/>
            <a:endParaRPr lang="en-US" altLang="zh-TW" b="1" dirty="0"/>
          </a:p>
          <a:p>
            <a:pPr eaLnBrk="1" hangingPunct="1"/>
            <a:r>
              <a:rPr lang="en-US" altLang="zh-TW" dirty="0"/>
              <a:t>Investors are given comprehensive information about the fund to help them make informed decisions. </a:t>
            </a:r>
          </a:p>
          <a:p>
            <a:pPr eaLnBrk="1" hangingPunct="1"/>
            <a:endParaRPr lang="en-US" altLang="zh-TW" dirty="0"/>
          </a:p>
          <a:p>
            <a:pPr eaLnBrk="1" hangingPunct="1"/>
            <a:r>
              <a:rPr lang="en-US" altLang="zh-TW" dirty="0"/>
              <a:t>A mutual fund’s </a:t>
            </a:r>
            <a:r>
              <a:rPr lang="en-US" altLang="zh-TW" b="1" dirty="0"/>
              <a:t>statutory prospectus </a:t>
            </a:r>
            <a:r>
              <a:rPr lang="en-US" altLang="zh-TW" dirty="0"/>
              <a:t>describes the fund’s investment goals and objectives, fees and expenses, investment strategies and risks, and informs investors how to buy and sell shares. The SEC requires a fund to provide a </a:t>
            </a:r>
            <a:r>
              <a:rPr lang="en-US" altLang="zh-TW" b="1" dirty="0"/>
              <a:t>prospectus</a:t>
            </a:r>
            <a:r>
              <a:rPr lang="en-US" altLang="zh-TW" dirty="0"/>
              <a:t> either before an investor makes his or her initial investment or together with the confirmation statement of an initial investment. </a:t>
            </a:r>
          </a:p>
          <a:p>
            <a:pPr eaLnBrk="1" hangingPunct="1"/>
            <a:endParaRPr lang="en-US" altLang="zh-TW" dirty="0"/>
          </a:p>
          <a:p>
            <a:pPr eaLnBrk="1" hangingPunct="1"/>
            <a:r>
              <a:rPr lang="en-US" altLang="zh-TW" dirty="0"/>
              <a:t>Beginning in 2009, mutual funds and ETFs may elect to provide investors with a short “</a:t>
            </a:r>
            <a:r>
              <a:rPr lang="en-US" altLang="zh-TW" b="1" dirty="0"/>
              <a:t>summary prospectus</a:t>
            </a:r>
            <a:r>
              <a:rPr lang="en-US" altLang="zh-TW" dirty="0"/>
              <a:t>” containing certain key information instead of the full statutory prospectus. If funds use a summary prospectus, the full statutory prospectus and additional information must be available on the Internet and in paper upon request. </a:t>
            </a:r>
          </a:p>
          <a:p>
            <a:pPr eaLnBrk="1" hangingPunct="1"/>
            <a:r>
              <a:rPr lang="en-US" altLang="zh-TW" dirty="0"/>
              <a:t>In addition</a:t>
            </a:r>
            <a:r>
              <a:rPr lang="en-US" altLang="zh-TW" b="1" dirty="0"/>
              <a:t>, periodic shareholder reports</a:t>
            </a:r>
            <a:r>
              <a:rPr lang="en-US" altLang="zh-TW" dirty="0"/>
              <a:t>, which are provided to investors at least every six months, discuss the fund’s recent performance and include other important information, such as the fund’s financial statements. By examining these reports and other publicly available information, an investor can learn if a fund has been effective in meeting the goals and investment strategies described in the fund’s prospectus.</a:t>
            </a:r>
          </a:p>
          <a:p>
            <a:pPr eaLnBrk="1" hangingPunct="1"/>
            <a:endParaRPr lang="en-US" altLang="zh-TW" dirty="0"/>
          </a:p>
          <a:p>
            <a:pPr eaLnBrk="1" hangingPunct="1"/>
            <a:r>
              <a:rPr lang="en-US" altLang="zh-TW" dirty="0"/>
              <a:t>Like shareholders of other companies, mutual fund shareholders have </a:t>
            </a:r>
            <a:r>
              <a:rPr lang="en-US" altLang="zh-TW" b="1" dirty="0"/>
              <a:t>specific voting rights</a:t>
            </a:r>
            <a:r>
              <a:rPr lang="en-US" altLang="zh-TW" dirty="0"/>
              <a:t>. These include the right to elect directors at meetings called for that purpose (subject to a limited exception for filling vacancies). Shareholders must also approve material changes in the terms of a fund’s contract with its investment adviser, the entity that manages the fund’s assets. For example, a fund’s management fee cannot be increased unless a majority of shareholders vote to approve the increase. Furthermore, funds seeking to change investment objectives or fundamental policies must first obtain the approval of the holders of a majority of the fund’s outstanding voting securities</a:t>
            </a:r>
          </a:p>
          <a:p>
            <a:pPr eaLnBrk="1" hangingPunct="1"/>
            <a:endParaRPr lang="zh-TW" altLang="en-US" dirty="0"/>
          </a:p>
        </p:txBody>
      </p:sp>
    </p:spTree>
    <p:extLst>
      <p:ext uri="{BB962C8B-B14F-4D97-AF65-F5344CB8AC3E}">
        <p14:creationId xmlns:p14="http://schemas.microsoft.com/office/powerpoint/2010/main" val="922958283"/>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290" name="Rectangle 7"/>
          <p:cNvSpPr>
            <a:spLocks noGrp="1" noChangeArrowheads="1"/>
          </p:cNvSpPr>
          <p:nvPr>
            <p:ph type="sldNum" sz="quarter" idx="5"/>
          </p:nvPr>
        </p:nvSpPr>
        <p:spPr>
          <a:noFill/>
        </p:spPr>
        <p:txBody>
          <a:bodyPr/>
          <a:lstStyle/>
          <a:p>
            <a:fld id="{FD797383-CEB9-4A57-ABB5-28D45C28C14E}" type="slidenum">
              <a:rPr lang="zh-TW" altLang="en-US"/>
              <a:pPr/>
              <a:t>132</a:t>
            </a:fld>
            <a:endParaRPr lang="en-US" altLang="zh-TW"/>
          </a:p>
        </p:txBody>
      </p:sp>
      <p:sp>
        <p:nvSpPr>
          <p:cNvPr id="268291" name="Rectangle 2"/>
          <p:cNvSpPr>
            <a:spLocks noGrp="1" noRot="1" noChangeAspect="1" noChangeArrowheads="1" noTextEdit="1"/>
          </p:cNvSpPr>
          <p:nvPr>
            <p:ph type="sldImg"/>
          </p:nvPr>
        </p:nvSpPr>
        <p:spPr>
          <a:xfrm>
            <a:off x="2735263" y="527050"/>
            <a:ext cx="3851275" cy="2889250"/>
          </a:xfrm>
          <a:ln/>
        </p:spPr>
      </p:sp>
      <p:sp>
        <p:nvSpPr>
          <p:cNvPr id="268292" name="Rectangle 3"/>
          <p:cNvSpPr>
            <a:spLocks noGrp="1" noChangeArrowheads="1"/>
          </p:cNvSpPr>
          <p:nvPr>
            <p:ph type="body" idx="1"/>
          </p:nvPr>
        </p:nvSpPr>
        <p:spPr>
          <a:noFill/>
          <a:ln/>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altLang="zh-TW" b="1" dirty="0"/>
              <a:t>Source: Irrational world of institutionalized money managers, Mark sellers, FT 24 Aug 07 http://www.ft.com/cms/s/2/b5dc62d4-524c-11dc-a7ab-0000779fd2ac.html </a:t>
            </a:r>
          </a:p>
          <a:p>
            <a:pPr eaLnBrk="1" hangingPunct="1"/>
            <a:endParaRPr lang="en-US" altLang="zh-TW" dirty="0"/>
          </a:p>
          <a:p>
            <a:pPr eaLnBrk="1" hangingPunct="1"/>
            <a:r>
              <a:rPr lang="en-US" altLang="zh-TW" dirty="0"/>
              <a:t>If you are a manager at one of the large mutual fund companies and deviate much from the index, it might be in the wrong direction. You might underperform your benchmark for a couple of years, or three, even if you are one of the best managers. And the fund marketing people will not allow that, assets will get pulled out or at least stop coming in, the Morningstar star rating goes down making it hard to advertise the fund and so it is risky for a mutual fund manager to try and outperform the market by deviating from the index. </a:t>
            </a:r>
          </a:p>
          <a:p>
            <a:pPr eaLnBrk="1" hangingPunct="1"/>
            <a:endParaRPr lang="en-US" altLang="zh-TW" dirty="0"/>
          </a:p>
          <a:p>
            <a:pPr eaLnBrk="1" hangingPunct="1"/>
            <a:r>
              <a:rPr lang="en-US" altLang="zh-TW" dirty="0"/>
              <a:t>The definition of risk is different for a mutual fund manager than it is for investors. For a manager, risk is defined as deviation from the index. for an investor, risk is defined as losing money. the root cause of the conflict is communication. The marketing people don’t tell investors that they have this conflict, and so investors naively assume their interests and those of the fund manager are aligned.</a:t>
            </a:r>
          </a:p>
        </p:txBody>
      </p:sp>
    </p:spTree>
    <p:extLst>
      <p:ext uri="{BB962C8B-B14F-4D97-AF65-F5344CB8AC3E}">
        <p14:creationId xmlns:p14="http://schemas.microsoft.com/office/powerpoint/2010/main" val="1081306579"/>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35263" y="527050"/>
            <a:ext cx="3851275" cy="2889250"/>
          </a:xfrm>
        </p:spPr>
      </p:sp>
      <p:sp>
        <p:nvSpPr>
          <p:cNvPr id="3" name="Notes Placeholder 2"/>
          <p:cNvSpPr>
            <a:spLocks noGrp="1"/>
          </p:cNvSpPr>
          <p:nvPr>
            <p:ph type="body" idx="1"/>
          </p:nvPr>
        </p:nvSpPr>
        <p:spPr/>
        <p:txBody>
          <a:bodyPr>
            <a:normAutofit/>
          </a:bodyPr>
          <a:lstStyle/>
          <a:p>
            <a:pPr defTabSz="965515" eaLnBrk="1" fontAlgn="auto" hangingPunct="1">
              <a:spcBef>
                <a:spcPts val="0"/>
              </a:spcBef>
              <a:spcAft>
                <a:spcPts val="0"/>
              </a:spcAft>
              <a:defRPr/>
            </a:pPr>
            <a:r>
              <a:rPr lang="en-US" altLang="zh-TW" dirty="0"/>
              <a:t>Source: FT 17 July 2016 “Actively failing” https://next.ft.com/content/f50852ea-4812-11e6-8d68-72e9211e86ab?ftcamp=crm/email//nbe/Analysis/product </a:t>
            </a:r>
            <a:endParaRPr lang="zh-TW" altLang="en-US" dirty="0"/>
          </a:p>
          <a:p>
            <a:endParaRPr lang="zh-TW" altLang="en-US" dirty="0"/>
          </a:p>
        </p:txBody>
      </p:sp>
      <p:sp>
        <p:nvSpPr>
          <p:cNvPr id="4" name="Slide Number Placeholder 3"/>
          <p:cNvSpPr>
            <a:spLocks noGrp="1"/>
          </p:cNvSpPr>
          <p:nvPr>
            <p:ph type="sldNum" sz="quarter" idx="10"/>
          </p:nvPr>
        </p:nvSpPr>
        <p:spPr/>
        <p:txBody>
          <a:bodyPr/>
          <a:lstStyle/>
          <a:p>
            <a:fld id="{84898056-D116-4EB4-8E72-63E38EA0822D}" type="slidenum">
              <a:rPr lang="zh-TW" altLang="en-US" smtClean="0"/>
              <a:pPr/>
              <a:t>133</a:t>
            </a:fld>
            <a:endParaRPr lang="zh-TW" altLang="en-US"/>
          </a:p>
        </p:txBody>
      </p:sp>
    </p:spTree>
    <p:extLst>
      <p:ext uri="{BB962C8B-B14F-4D97-AF65-F5344CB8AC3E}">
        <p14:creationId xmlns:p14="http://schemas.microsoft.com/office/powerpoint/2010/main" val="975450310"/>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Source: FT 11 November 2020 “Active</a:t>
            </a:r>
            <a:r>
              <a:rPr lang="en-US" baseline="0" dirty="0" smtClean="0"/>
              <a:t> managers struggle to prove their worth” </a:t>
            </a:r>
            <a:r>
              <a:rPr lang="en-US" dirty="0" smtClean="0"/>
              <a:t>https://www.ft.com/content/621d51de-f732-48e3-b3e3-be83f42baec3?emailId=5fae92e9c672000004d2bbb9&amp;segmentId=b24b7365-3058-3306-740e-9eeee4834a62</a:t>
            </a:r>
          </a:p>
          <a:p>
            <a:endParaRPr lang="en-US" dirty="0"/>
          </a:p>
        </p:txBody>
      </p:sp>
      <p:sp>
        <p:nvSpPr>
          <p:cNvPr id="4" name="Slide Number Placeholder 3"/>
          <p:cNvSpPr>
            <a:spLocks noGrp="1"/>
          </p:cNvSpPr>
          <p:nvPr>
            <p:ph type="sldNum" sz="quarter" idx="10"/>
          </p:nvPr>
        </p:nvSpPr>
        <p:spPr/>
        <p:txBody>
          <a:bodyPr/>
          <a:lstStyle/>
          <a:p>
            <a:fld id="{CAF14022-00F7-4E16-B76B-A975FFA0F45E}" type="slidenum">
              <a:rPr lang="en-US" smtClean="0"/>
              <a:t>134</a:t>
            </a:fld>
            <a:endParaRPr lang="en-US"/>
          </a:p>
        </p:txBody>
      </p:sp>
    </p:spTree>
    <p:extLst>
      <p:ext uri="{BB962C8B-B14F-4D97-AF65-F5344CB8AC3E}">
        <p14:creationId xmlns:p14="http://schemas.microsoft.com/office/powerpoint/2010/main" val="2834437800"/>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u="none" strike="noStrike" dirty="0">
                <a:solidFill>
                  <a:srgbClr val="666666"/>
                </a:solidFill>
                <a:effectLst/>
                <a:latin typeface="book antiqua" panose="02040602050305030304" pitchFamily="18" charset="0"/>
              </a:rPr>
              <a:t>Source: https://www.servowealth.com/blog/are-index-funds-the-best-way-to-invest </a:t>
            </a:r>
          </a:p>
          <a:p>
            <a:r>
              <a:rPr lang="en-US" b="0" i="0" u="none" strike="noStrike" dirty="0">
                <a:solidFill>
                  <a:srgbClr val="666666"/>
                </a:solidFill>
                <a:effectLst/>
                <a:latin typeface="book antiqua" panose="02040602050305030304" pitchFamily="18" charset="0"/>
              </a:rPr>
              <a:t>The chart below is from a study </a:t>
            </a:r>
            <a:r>
              <a:rPr lang="en-US" b="0" i="0" u="none" strike="noStrike" dirty="0" err="1">
                <a:solidFill>
                  <a:srgbClr val="666666"/>
                </a:solidFill>
                <a:effectLst/>
                <a:latin typeface="book antiqua" panose="02040602050305030304" pitchFamily="18" charset="0"/>
              </a:rPr>
              <a:t>doneby</a:t>
            </a:r>
            <a:r>
              <a:rPr lang="en-US" b="0" i="0" u="none" strike="noStrike" dirty="0">
                <a:solidFill>
                  <a:srgbClr val="666666"/>
                </a:solidFill>
                <a:effectLst/>
                <a:latin typeface="book antiqua" panose="02040602050305030304" pitchFamily="18" charset="0"/>
              </a:rPr>
              <a:t> Dimensional Fund Advisors.   It looked at all US stock and bond mutual funds that were in business in 2000, then tracked their returns over the next two decades.  Surprisingly, the vast majority of active managers did not even survive!  They performed so poorly they went out of business or merged with other funds.  Only 41% of stock mutual funds and 42% of bond mutual funds were still around after 20 years.  Of the survivors, only 22% of stock funds and 10% of bond funds beat their index.  The vast majority -- 78% and 90%, respectively, did worse.</a:t>
            </a:r>
            <a:endParaRPr lang="en-US" dirty="0"/>
          </a:p>
        </p:txBody>
      </p:sp>
      <p:sp>
        <p:nvSpPr>
          <p:cNvPr id="4" name="Slide Number Placeholder 3"/>
          <p:cNvSpPr>
            <a:spLocks noGrp="1"/>
          </p:cNvSpPr>
          <p:nvPr>
            <p:ph type="sldNum" sz="quarter" idx="5"/>
          </p:nvPr>
        </p:nvSpPr>
        <p:spPr/>
        <p:txBody>
          <a:bodyPr/>
          <a:lstStyle/>
          <a:p>
            <a:fld id="{50B571B1-4023-4F48-A3C1-07FCE07357CA}" type="slidenum">
              <a:rPr lang="en-US" smtClean="0"/>
              <a:t>135</a:t>
            </a:fld>
            <a:endParaRPr lang="en-US"/>
          </a:p>
        </p:txBody>
      </p:sp>
    </p:spTree>
    <p:extLst>
      <p:ext uri="{BB962C8B-B14F-4D97-AF65-F5344CB8AC3E}">
        <p14:creationId xmlns:p14="http://schemas.microsoft.com/office/powerpoint/2010/main" val="2847168225"/>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666666"/>
                </a:solidFill>
                <a:effectLst/>
                <a:latin typeface="book antiqua" panose="02040602050305030304" pitchFamily="18" charset="0"/>
              </a:rPr>
              <a:t>Source: https://www.servowealth.com/blog/are-index-funds-the-best-way-to-invest </a:t>
            </a:r>
          </a:p>
          <a:p>
            <a:r>
              <a:rPr lang="en-US" b="0" i="0" u="none" strike="noStrike" dirty="0">
                <a:solidFill>
                  <a:srgbClr val="666666"/>
                </a:solidFill>
                <a:effectLst/>
                <a:latin typeface="book antiqua" panose="02040602050305030304" pitchFamily="18" charset="0"/>
              </a:rPr>
              <a:t>But what about the winners?  Some outperformed, why not just invest in those instead of settling for index returns?  Because we know who the out-performers </a:t>
            </a:r>
            <a:r>
              <a:rPr lang="en-US" b="0" i="1" u="none" strike="noStrike" dirty="0">
                <a:solidFill>
                  <a:srgbClr val="666666"/>
                </a:solidFill>
                <a:effectLst/>
                <a:latin typeface="&amp;quot"/>
              </a:rPr>
              <a:t>have been</a:t>
            </a:r>
            <a:r>
              <a:rPr lang="en-US" b="0" i="0" u="none" strike="noStrike" dirty="0">
                <a:solidFill>
                  <a:srgbClr val="666666"/>
                </a:solidFill>
                <a:effectLst/>
                <a:latin typeface="book antiqua" panose="02040602050305030304" pitchFamily="18" charset="0"/>
              </a:rPr>
              <a:t>, but we don't know </a:t>
            </a:r>
            <a:r>
              <a:rPr lang="en-US" b="0" i="1" u="none" strike="noStrike" dirty="0">
                <a:solidFill>
                  <a:srgbClr val="666666"/>
                </a:solidFill>
                <a:effectLst/>
                <a:latin typeface="&amp;quot"/>
              </a:rPr>
              <a:t>who they will be</a:t>
            </a:r>
            <a:r>
              <a:rPr lang="en-US" b="0" i="0" u="none" strike="noStrike" dirty="0">
                <a:solidFill>
                  <a:srgbClr val="666666"/>
                </a:solidFill>
                <a:effectLst/>
                <a:latin typeface="book antiqua" panose="02040602050305030304" pitchFamily="18" charset="0"/>
              </a:rPr>
              <a:t>.  The DFA study also looked at the top performing 25% of stock and bond funds over all five-year periods, and then followed their returns over the subsequent five-years.  Guess what they found?  Previous winners don't repeat by any more than we'd expect by chance.  Only 21% and 29% of stock and bond funds who out-performed managed to stay on top during the following five years.  You'd expect similar results if you picked funds out </a:t>
            </a:r>
            <a:r>
              <a:rPr lang="en-US" dirty="0"/>
              <a:t>Performance of US stock mutual </a:t>
            </a:r>
            <a:r>
              <a:rPr lang="en-US" dirty="0" err="1"/>
              <a:t>funds</a:t>
            </a:r>
            <a:r>
              <a:rPr lang="en-US" b="0" i="0" u="none" strike="noStrike" dirty="0" err="1">
                <a:solidFill>
                  <a:srgbClr val="666666"/>
                </a:solidFill>
                <a:effectLst/>
                <a:latin typeface="book antiqua" panose="02040602050305030304" pitchFamily="18" charset="0"/>
              </a:rPr>
              <a:t>of</a:t>
            </a:r>
            <a:r>
              <a:rPr lang="en-US" b="0" i="0" u="none" strike="noStrike" dirty="0">
                <a:solidFill>
                  <a:srgbClr val="666666"/>
                </a:solidFill>
                <a:effectLst/>
                <a:latin typeface="book antiqua" panose="02040602050305030304" pitchFamily="18" charset="0"/>
              </a:rPr>
              <a:t> a hat</a:t>
            </a:r>
            <a:endParaRPr lang="en-US" dirty="0"/>
          </a:p>
        </p:txBody>
      </p:sp>
      <p:sp>
        <p:nvSpPr>
          <p:cNvPr id="4" name="Slide Number Placeholder 3"/>
          <p:cNvSpPr>
            <a:spLocks noGrp="1"/>
          </p:cNvSpPr>
          <p:nvPr>
            <p:ph type="sldNum" sz="quarter" idx="5"/>
          </p:nvPr>
        </p:nvSpPr>
        <p:spPr/>
        <p:txBody>
          <a:bodyPr/>
          <a:lstStyle/>
          <a:p>
            <a:fld id="{50B571B1-4023-4F48-A3C1-07FCE07357CA}" type="slidenum">
              <a:rPr lang="en-US" smtClean="0"/>
              <a:t>136</a:t>
            </a:fld>
            <a:endParaRPr lang="en-US"/>
          </a:p>
        </p:txBody>
      </p:sp>
    </p:spTree>
    <p:extLst>
      <p:ext uri="{BB962C8B-B14F-4D97-AF65-F5344CB8AC3E}">
        <p14:creationId xmlns:p14="http://schemas.microsoft.com/office/powerpoint/2010/main" val="1175056805"/>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314" name="Rectangle 7"/>
          <p:cNvSpPr>
            <a:spLocks noGrp="1" noChangeArrowheads="1"/>
          </p:cNvSpPr>
          <p:nvPr>
            <p:ph type="sldNum" sz="quarter" idx="5"/>
          </p:nvPr>
        </p:nvSpPr>
        <p:spPr>
          <a:noFill/>
        </p:spPr>
        <p:txBody>
          <a:bodyPr/>
          <a:lstStyle/>
          <a:p>
            <a:fld id="{191ACB28-6CB5-4A8E-ABCF-38C2FA9E7100}" type="slidenum">
              <a:rPr lang="zh-TW" altLang="en-US"/>
              <a:pPr/>
              <a:t>137</a:t>
            </a:fld>
            <a:endParaRPr lang="en-US" altLang="zh-TW"/>
          </a:p>
        </p:txBody>
      </p:sp>
      <p:sp>
        <p:nvSpPr>
          <p:cNvPr id="269315" name="Rectangle 2"/>
          <p:cNvSpPr>
            <a:spLocks noGrp="1" noRot="1" noChangeAspect="1" noChangeArrowheads="1" noTextEdit="1"/>
          </p:cNvSpPr>
          <p:nvPr>
            <p:ph type="sldImg"/>
          </p:nvPr>
        </p:nvSpPr>
        <p:spPr>
          <a:xfrm>
            <a:off x="2735263" y="527050"/>
            <a:ext cx="3851275" cy="2889250"/>
          </a:xfrm>
          <a:ln/>
        </p:spPr>
      </p:sp>
      <p:sp>
        <p:nvSpPr>
          <p:cNvPr id="269316" name="Rectangle 3"/>
          <p:cNvSpPr>
            <a:spLocks noGrp="1" noChangeArrowheads="1"/>
          </p:cNvSpPr>
          <p:nvPr>
            <p:ph type="body" idx="1"/>
          </p:nvPr>
        </p:nvSpPr>
        <p:spPr>
          <a:xfrm>
            <a:off x="1240943" y="3329720"/>
            <a:ext cx="6814517" cy="3154238"/>
          </a:xfrm>
          <a:noFill/>
          <a:ln/>
        </p:spPr>
        <p:txBody>
          <a:bodyPr/>
          <a:lstStyle/>
          <a:p>
            <a:pPr eaLnBrk="1" hangingPunct="1"/>
            <a:r>
              <a:rPr lang="en-US" altLang="zh-TW" sz="1200" b="1" dirty="0"/>
              <a:t>A fund's NAV goes up or down daily as its holdings change in value.  </a:t>
            </a:r>
          </a:p>
          <a:p>
            <a:pPr eaLnBrk="1" hangingPunct="1"/>
            <a:endParaRPr lang="en-US" altLang="zh-TW" sz="1200" b="1" i="1" u="sng" dirty="0"/>
          </a:p>
          <a:p>
            <a:pPr eaLnBrk="1" hangingPunct="1"/>
            <a:endParaRPr lang="en-US" altLang="zh-TW" sz="1200" b="1" i="1" u="sng" dirty="0"/>
          </a:p>
          <a:p>
            <a:pPr eaLnBrk="1" hangingPunct="1"/>
            <a:r>
              <a:rPr lang="en-US" altLang="zh-TW" sz="1200" b="1" i="0" u="none" dirty="0"/>
              <a:t>Shareholders Fees: </a:t>
            </a:r>
          </a:p>
          <a:p>
            <a:pPr eaLnBrk="1" hangingPunct="1"/>
            <a:endParaRPr lang="en-US" altLang="zh-TW" sz="1200" b="1" i="0" u="none" dirty="0"/>
          </a:p>
          <a:p>
            <a:pPr marL="228600" indent="-228600" eaLnBrk="1" hangingPunct="1">
              <a:buFont typeface="+mj-lt"/>
              <a:buAutoNum type="arabicPeriod"/>
            </a:pPr>
            <a:r>
              <a:rPr lang="en-US" altLang="zh-TW" sz="1200" b="1" dirty="0"/>
              <a:t>Sales Charge (Load) on Purchases</a:t>
            </a:r>
            <a:r>
              <a:rPr lang="en-US" altLang="zh-TW" sz="1200" dirty="0"/>
              <a:t> — the amount you pay when you buy shares in a mutual fund. Also known as a "front-end load," this fee typically goes to the brokers that sell the fund's shares. Front-end loads reduce the amount of your investment. For example, let's say you have $1,000 and want to invest it in a mutual fund with a 5% front-end load. The $50 sales load you must pay comes off the top, and the remaining $950 will be invested in the fund. According to NASD rules, a front-end load cannot be higher than 8.5% of your investment.  </a:t>
            </a:r>
          </a:p>
          <a:p>
            <a:pPr marL="228600" indent="-228600" eaLnBrk="1" hangingPunct="1">
              <a:buFont typeface="+mj-lt"/>
              <a:buAutoNum type="arabicPeriod"/>
            </a:pPr>
            <a:endParaRPr lang="en-US" altLang="zh-TW" sz="1200" b="1" dirty="0"/>
          </a:p>
          <a:p>
            <a:pPr marL="228600" indent="-228600" eaLnBrk="1" hangingPunct="1">
              <a:buFont typeface="+mj-lt"/>
              <a:buAutoNum type="arabicPeriod"/>
            </a:pPr>
            <a:r>
              <a:rPr lang="en-US" altLang="zh-TW" sz="1200" b="1" dirty="0"/>
              <a:t>Purchase Fee</a:t>
            </a:r>
            <a:r>
              <a:rPr lang="en-US" altLang="zh-TW" sz="1200" dirty="0"/>
              <a:t> — another type of fee that some funds charge their shareholders when they buy shares. Unlike a front-end sales load, a purchase fee is paid to the fund (not to a broker) and is typically imposed to defray some of the fund's costs associated with the purchase. </a:t>
            </a:r>
          </a:p>
          <a:p>
            <a:pPr marL="228600" indent="-228600" eaLnBrk="1" hangingPunct="1">
              <a:buFont typeface="+mj-lt"/>
              <a:buAutoNum type="arabicPeriod"/>
            </a:pPr>
            <a:endParaRPr lang="en-US" altLang="zh-TW" sz="1200" b="1" dirty="0"/>
          </a:p>
          <a:p>
            <a:pPr marL="228600" indent="-228600" eaLnBrk="1" hangingPunct="1">
              <a:buFont typeface="+mj-lt"/>
              <a:buAutoNum type="arabicPeriod"/>
            </a:pPr>
            <a:r>
              <a:rPr lang="en-US" altLang="zh-TW" sz="1200" b="1" dirty="0"/>
              <a:t>Deferred Sales Charge (Load)</a:t>
            </a:r>
            <a:r>
              <a:rPr lang="en-US" altLang="zh-TW" sz="1200" dirty="0"/>
              <a:t> — a fee you pay when you sell your shares. Also known as a "back-end load," this fee typically goes to the brokers that sell the fund's shares. The most common type of back-end sales load is the "contingent deferred sales load" (also known as a "CDSC" or "CDSL"). The amount of this type of load will depend on how long the investor holds his or her shares and typically decreases to zero if the investor holds his or her shares long enough.  </a:t>
            </a:r>
          </a:p>
          <a:p>
            <a:pPr marL="228600" indent="-228600" eaLnBrk="1" hangingPunct="1">
              <a:buFont typeface="+mj-lt"/>
              <a:buAutoNum type="arabicPeriod"/>
            </a:pPr>
            <a:endParaRPr lang="en-US" altLang="zh-TW" sz="1200" b="1" dirty="0"/>
          </a:p>
          <a:p>
            <a:pPr marL="228600" indent="-228600" eaLnBrk="1" hangingPunct="1">
              <a:buFont typeface="+mj-lt"/>
              <a:buAutoNum type="arabicPeriod"/>
            </a:pPr>
            <a:r>
              <a:rPr lang="en-US" altLang="zh-TW" sz="1200" b="1" dirty="0"/>
              <a:t>Redemption Fee</a:t>
            </a:r>
            <a:r>
              <a:rPr lang="en-US" altLang="zh-TW" sz="1200" dirty="0"/>
              <a:t> — another type of fee that some funds charge their shareholders when they sell or redeem shares. Unlike a deferred sales load, a redemption fee is paid to the fund (not to a broker) and is typically used to defray fund costs associated with a shareholder's redemption.  </a:t>
            </a:r>
          </a:p>
          <a:p>
            <a:pPr marL="228600" indent="-228600" eaLnBrk="1" hangingPunct="1">
              <a:buFont typeface="+mj-lt"/>
              <a:buAutoNum type="arabicPeriod"/>
            </a:pPr>
            <a:endParaRPr lang="en-US" altLang="zh-TW" sz="1200" b="1" dirty="0"/>
          </a:p>
          <a:p>
            <a:pPr marL="228600" indent="-228600" eaLnBrk="1" hangingPunct="1">
              <a:buFont typeface="+mj-lt"/>
              <a:buAutoNum type="arabicPeriod"/>
            </a:pPr>
            <a:r>
              <a:rPr lang="en-US" altLang="zh-TW" sz="1200" b="1" dirty="0"/>
              <a:t>Exchange Fee</a:t>
            </a:r>
            <a:r>
              <a:rPr lang="en-US" altLang="zh-TW" sz="1200" dirty="0"/>
              <a:t> — a fee that some funds impose on shareholders if they exchange (transfer) to another fund within the same fund group or "family of funds.“ </a:t>
            </a:r>
          </a:p>
          <a:p>
            <a:pPr marL="228600" indent="-228600" eaLnBrk="1" hangingPunct="1">
              <a:buFont typeface="+mj-lt"/>
              <a:buAutoNum type="arabicPeriod"/>
            </a:pPr>
            <a:endParaRPr lang="en-US" altLang="zh-TW" sz="1200" b="1" dirty="0"/>
          </a:p>
          <a:p>
            <a:pPr marL="228600" indent="-228600" eaLnBrk="1" hangingPunct="1">
              <a:buFont typeface="+mj-lt"/>
              <a:buAutoNum type="arabicPeriod"/>
            </a:pPr>
            <a:r>
              <a:rPr lang="en-US" altLang="zh-TW" sz="1200" b="1" dirty="0"/>
              <a:t>Account fee</a:t>
            </a:r>
            <a:r>
              <a:rPr lang="en-US" altLang="zh-TW" sz="1200" dirty="0"/>
              <a:t> — a fee that some funds separately impose on investors in connection with the maintenance of their accounts. For example, some funds impose an account maintenance fee on accounts whose value is less than a certain dollar amount. </a:t>
            </a:r>
          </a:p>
          <a:p>
            <a:pPr marL="228600" indent="-228600" eaLnBrk="1" hangingPunct="1">
              <a:buFont typeface="+mj-lt"/>
              <a:buAutoNum type="arabicPeriod"/>
            </a:pPr>
            <a:endParaRPr lang="en-US" altLang="zh-TW" sz="1200" dirty="0"/>
          </a:p>
          <a:p>
            <a:pPr marL="228600" indent="-228600" eaLnBrk="1" hangingPunct="1">
              <a:buFont typeface="+mj-lt"/>
              <a:buAutoNum type="arabicPeriod"/>
            </a:pPr>
            <a:endParaRPr lang="en-US" altLang="zh-TW" sz="1200" dirty="0"/>
          </a:p>
          <a:p>
            <a:pPr marL="0" indent="0" eaLnBrk="1" hangingPunct="1">
              <a:buFont typeface="+mj-lt"/>
              <a:buNone/>
            </a:pPr>
            <a:r>
              <a:rPr lang="en-US" altLang="zh-TW" sz="1200" b="1" i="0" u="none" dirty="0"/>
              <a:t>Annual Fund Operating Expenses  </a:t>
            </a:r>
          </a:p>
          <a:p>
            <a:pPr marL="228600" indent="-228600" eaLnBrk="1" hangingPunct="1">
              <a:buFont typeface="+mj-lt"/>
              <a:buAutoNum type="arabicPeriod"/>
            </a:pPr>
            <a:endParaRPr lang="en-US" altLang="zh-TW" sz="1200" i="1" u="sng" dirty="0"/>
          </a:p>
          <a:p>
            <a:pPr marL="228600" indent="-228600" eaLnBrk="1" hangingPunct="1">
              <a:buFont typeface="+mj-lt"/>
              <a:buAutoNum type="arabicPeriod"/>
            </a:pPr>
            <a:r>
              <a:rPr lang="en-US" altLang="zh-TW" sz="1200" b="1" dirty="0"/>
              <a:t>Management Fees</a:t>
            </a:r>
            <a:r>
              <a:rPr lang="en-US" altLang="zh-TW" sz="1200" dirty="0"/>
              <a:t> — fees that are paid out of fund assets to the fund's investment adviser for investment portfolio management, any other management fees payable to the fund's investment adviser or its affiliates, and administrative fees payable to the investment adviser that are not included in the "Other Expenses" category (discussed below). </a:t>
            </a:r>
          </a:p>
          <a:p>
            <a:pPr marL="228600" indent="-228600" eaLnBrk="1" hangingPunct="1">
              <a:buFont typeface="+mj-lt"/>
              <a:buAutoNum type="arabicPeriod"/>
            </a:pPr>
            <a:endParaRPr lang="en-US" altLang="zh-TW" sz="1200" b="1" dirty="0"/>
          </a:p>
          <a:p>
            <a:pPr marL="228600" indent="-228600" eaLnBrk="1" hangingPunct="1">
              <a:buFont typeface="+mj-lt"/>
              <a:buAutoNum type="arabicPeriod"/>
            </a:pPr>
            <a:r>
              <a:rPr lang="en-US" altLang="zh-TW" sz="1200" b="1" dirty="0"/>
              <a:t>Distribution [and/or Service] Fees ("12b-1" Fees)</a:t>
            </a:r>
            <a:r>
              <a:rPr lang="en-US" altLang="zh-TW" sz="1200" dirty="0"/>
              <a:t> — fees paid by the fund out of fund assets to cover the costs of marketing and selling fund shares and sometimes to cover the costs of providing shareholder services. "Distribution fees" include fees to compensate brokers and others who sell fund shares and to pay for advertising, the printing and mailing of prospectuses to new investors, and the printing and mailing of sales literature. "Shareholder Service Fees" are fees paid to persons to respond to investor inquiries and provide investors with information about their investments. </a:t>
            </a:r>
          </a:p>
          <a:p>
            <a:pPr marL="228600" indent="-228600" eaLnBrk="1" hangingPunct="1">
              <a:buFont typeface="+mj-lt"/>
              <a:buAutoNum type="arabicPeriod"/>
            </a:pPr>
            <a:endParaRPr lang="en-US" altLang="zh-TW" sz="1200" b="1" dirty="0"/>
          </a:p>
          <a:p>
            <a:pPr marL="228600" indent="-228600" eaLnBrk="1" hangingPunct="1">
              <a:buFont typeface="+mj-lt"/>
              <a:buAutoNum type="arabicPeriod"/>
            </a:pPr>
            <a:r>
              <a:rPr lang="en-US" altLang="zh-TW" sz="1200" b="1" dirty="0"/>
              <a:t>Other Expenses</a:t>
            </a:r>
            <a:r>
              <a:rPr lang="en-US" altLang="zh-TW" sz="1200" dirty="0"/>
              <a:t> — expenses not included under "Management Fees" or "Distribution or Service (12b-1) Fees," such as any shareholder service expenses that are not already included in the 12b-1 fees, custodial expenses, legal and accounting expenses, transfer agent expenses, and other administrative expenses.</a:t>
            </a:r>
          </a:p>
          <a:p>
            <a:pPr eaLnBrk="1" hangingPunct="1"/>
            <a:endParaRPr lang="en-US" altLang="zh-TW" sz="1200" b="1" dirty="0"/>
          </a:p>
          <a:p>
            <a:pPr eaLnBrk="1" hangingPunct="1"/>
            <a:endParaRPr lang="en-US" altLang="zh-TW" sz="1200" b="1" dirty="0"/>
          </a:p>
          <a:p>
            <a:pPr eaLnBrk="1" hangingPunct="1"/>
            <a:r>
              <a:rPr lang="en-US" altLang="zh-TW" sz="1200" b="1" dirty="0"/>
              <a:t>Total Annual Fund Operating Expenses ("Expense Ratio")</a:t>
            </a:r>
            <a:r>
              <a:rPr lang="en-US" altLang="zh-TW" sz="1200" dirty="0"/>
              <a:t> — the line of the fee table that represents the total of all of a fund's annual fund operating expenses, expressed as a percentage of the fund's average net assets. Looking at the expense ratio can help you make comparisons among funds.  </a:t>
            </a:r>
          </a:p>
          <a:p>
            <a:pPr eaLnBrk="1" hangingPunct="1"/>
            <a:endParaRPr lang="en-US" altLang="zh-TW" sz="1200" dirty="0"/>
          </a:p>
          <a:p>
            <a:pPr eaLnBrk="1" hangingPunct="1"/>
            <a:r>
              <a:rPr lang="en-US" altLang="zh-TW" sz="1200" b="1" dirty="0"/>
              <a:t>A Word About "No-Load" Funds</a:t>
            </a:r>
            <a:r>
              <a:rPr lang="en-US" altLang="zh-TW" sz="1200" dirty="0"/>
              <a:t> Some funds call themselves "no-load." As the name implies, this means that the fund does not charge any type of sales load. But, as discussed above, not every type of shareholder fee is a "sales load." A no-load fund may charge fees that are not sales loads, such as purchase fees, redemption fees, exchange fees, and account fees. No-load funds will also have operating expenses. </a:t>
            </a:r>
          </a:p>
          <a:p>
            <a:pPr eaLnBrk="1" hangingPunct="1"/>
            <a:endParaRPr lang="en-US" altLang="zh-TW" sz="1200" dirty="0"/>
          </a:p>
          <a:p>
            <a:pPr eaLnBrk="1" hangingPunct="1"/>
            <a:r>
              <a:rPr lang="en-US" altLang="zh-TW" sz="1200" b="1" dirty="0"/>
              <a:t>A Word About Breakpoints</a:t>
            </a:r>
            <a:r>
              <a:rPr lang="en-US" altLang="zh-TW" sz="1200" dirty="0"/>
              <a:t>  Some mutual funds that charge front-end </a:t>
            </a:r>
            <a:r>
              <a:rPr lang="en-US" altLang="zh-TW" sz="1200" dirty="0">
                <a:hlinkClick r:id="rId3"/>
              </a:rPr>
              <a:t>sales loads</a:t>
            </a:r>
            <a:r>
              <a:rPr lang="en-US" altLang="zh-TW" sz="1200" dirty="0"/>
              <a:t> will charge lower sales loads for larger investments. The investment levels required to obtain a reduced sales load are commonly referred to as "breakpoints.“ The SEC does not require a fund to offer breakpoints in the fund's sales load. But, if breakpoints exist, the fund must disclose them. In addition, a NASD member brokerage firm should not sell you shares of a fund in an amount that is "just below" the fund's sales load breakpoint simply to earn a higher commission. </a:t>
            </a:r>
            <a:endParaRPr lang="zh-TW" altLang="en-US" sz="1200" dirty="0"/>
          </a:p>
        </p:txBody>
      </p:sp>
    </p:spTree>
    <p:extLst>
      <p:ext uri="{BB962C8B-B14F-4D97-AF65-F5344CB8AC3E}">
        <p14:creationId xmlns:p14="http://schemas.microsoft.com/office/powerpoint/2010/main" val="3784869594"/>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386" name="Rectangle 7"/>
          <p:cNvSpPr>
            <a:spLocks noGrp="1" noChangeArrowheads="1"/>
          </p:cNvSpPr>
          <p:nvPr>
            <p:ph type="sldNum" sz="quarter" idx="5"/>
          </p:nvPr>
        </p:nvSpPr>
        <p:spPr>
          <a:noFill/>
        </p:spPr>
        <p:txBody>
          <a:bodyPr/>
          <a:lstStyle/>
          <a:p>
            <a:fld id="{D6C0D109-5AD7-4D25-B475-653E3156FC16}" type="slidenum">
              <a:rPr lang="zh-TW" altLang="en-US"/>
              <a:pPr/>
              <a:t>138</a:t>
            </a:fld>
            <a:endParaRPr lang="en-US" altLang="zh-TW"/>
          </a:p>
        </p:txBody>
      </p:sp>
      <p:sp>
        <p:nvSpPr>
          <p:cNvPr id="272387" name="Rectangle 2"/>
          <p:cNvSpPr>
            <a:spLocks noGrp="1" noRot="1" noChangeAspect="1" noChangeArrowheads="1" noTextEdit="1"/>
          </p:cNvSpPr>
          <p:nvPr>
            <p:ph type="sldImg"/>
          </p:nvPr>
        </p:nvSpPr>
        <p:spPr>
          <a:xfrm>
            <a:off x="2735263" y="527050"/>
            <a:ext cx="3851275" cy="2889250"/>
          </a:xfrm>
          <a:ln/>
        </p:spPr>
      </p:sp>
      <p:sp>
        <p:nvSpPr>
          <p:cNvPr id="272388" name="Rectangle 3"/>
          <p:cNvSpPr>
            <a:spLocks noGrp="1" noChangeArrowheads="1"/>
          </p:cNvSpPr>
          <p:nvPr>
            <p:ph type="body" idx="1"/>
          </p:nvPr>
        </p:nvSpPr>
        <p:spPr>
          <a:noFill/>
          <a:ln/>
        </p:spPr>
        <p:txBody>
          <a:bodyPr/>
          <a:lstStyle/>
          <a:p>
            <a:pPr eaLnBrk="1" hangingPunct="1">
              <a:lnSpc>
                <a:spcPct val="90000"/>
              </a:lnSpc>
            </a:pPr>
            <a:r>
              <a:rPr lang="en-US" altLang="zh-TW" dirty="0"/>
              <a:t>HK: NAV (Net asset value) is derived by subtracting the liabilities of a fund from its total assets, and then divided it by the number of shares outstanding. Valuation of a fund is usually calculated daily and the NAV will fluctuate in line with the securities that the fund holds.</a:t>
            </a:r>
          </a:p>
          <a:p>
            <a:pPr eaLnBrk="1" hangingPunct="1">
              <a:lnSpc>
                <a:spcPct val="90000"/>
              </a:lnSpc>
            </a:pPr>
            <a:endParaRPr lang="en-US" altLang="zh-TW" dirty="0"/>
          </a:p>
          <a:p>
            <a:pPr eaLnBrk="1" hangingPunct="1">
              <a:lnSpc>
                <a:spcPct val="90000"/>
              </a:lnSpc>
            </a:pPr>
            <a:r>
              <a:rPr lang="en-US" altLang="zh-TW" dirty="0"/>
              <a:t>At present, there are primarily two methods of quotation, namely by net asset value ("NAV") or by bid/offer. Under NAV, fund prices are shown net of the subscription charges. You would redeem at NAV, and if you subscribe for the fund, you have to add the subscription charge to the NAV. As for bid and offer, the spread between the bid and offer prices represents the subscription charges. You would buy at the offer price and sell at the bid price.</a:t>
            </a:r>
          </a:p>
          <a:p>
            <a:pPr eaLnBrk="1" hangingPunct="1">
              <a:lnSpc>
                <a:spcPct val="90000"/>
              </a:lnSpc>
            </a:pPr>
            <a:endParaRPr lang="en-US" altLang="zh-TW" dirty="0"/>
          </a:p>
          <a:p>
            <a:pPr eaLnBrk="1" hangingPunct="1">
              <a:lnSpc>
                <a:spcPct val="90000"/>
              </a:lnSpc>
            </a:pPr>
            <a:r>
              <a:rPr lang="en-US" altLang="zh-TW" b="1" dirty="0"/>
              <a:t>Example: </a:t>
            </a:r>
          </a:p>
          <a:p>
            <a:pPr eaLnBrk="1" hangingPunct="1">
              <a:lnSpc>
                <a:spcPct val="90000"/>
              </a:lnSpc>
            </a:pPr>
            <a:r>
              <a:rPr lang="en-US" altLang="zh-TW" b="0" dirty="0"/>
              <a:t>Assume that for a fund:</a:t>
            </a:r>
          </a:p>
          <a:p>
            <a:pPr marL="171450" indent="-171450" eaLnBrk="1" hangingPunct="1">
              <a:lnSpc>
                <a:spcPct val="90000"/>
              </a:lnSpc>
              <a:buFont typeface="Arial" pitchFamily="34" charset="0"/>
              <a:buChar char="•"/>
            </a:pPr>
            <a:r>
              <a:rPr lang="en-US" altLang="zh-TW" dirty="0"/>
              <a:t>Net asset value of the fund: US$50 million</a:t>
            </a:r>
          </a:p>
          <a:p>
            <a:pPr marL="171450" indent="-171450" eaLnBrk="1" hangingPunct="1">
              <a:lnSpc>
                <a:spcPct val="90000"/>
              </a:lnSpc>
              <a:buFont typeface="Arial" pitchFamily="34" charset="0"/>
              <a:buChar char="•"/>
            </a:pPr>
            <a:r>
              <a:rPr lang="en-US" altLang="zh-TW" dirty="0"/>
              <a:t>Outstanding number of units: 10 million</a:t>
            </a:r>
          </a:p>
          <a:p>
            <a:pPr marL="171450" indent="-171450" eaLnBrk="1" hangingPunct="1">
              <a:lnSpc>
                <a:spcPct val="90000"/>
              </a:lnSpc>
              <a:buFont typeface="Arial" pitchFamily="34" charset="0"/>
              <a:buChar char="•"/>
            </a:pPr>
            <a:r>
              <a:rPr lang="en-US" altLang="zh-TW" dirty="0"/>
              <a:t>Net asset value per unit: US$5</a:t>
            </a:r>
          </a:p>
          <a:p>
            <a:pPr marL="171450" indent="-171450" eaLnBrk="1" hangingPunct="1">
              <a:lnSpc>
                <a:spcPct val="90000"/>
              </a:lnSpc>
              <a:buFont typeface="Arial" pitchFamily="34" charset="0"/>
              <a:buChar char="•"/>
            </a:pPr>
            <a:r>
              <a:rPr lang="en-US" altLang="zh-TW" dirty="0"/>
              <a:t>Initial charge: 5%</a:t>
            </a:r>
          </a:p>
          <a:p>
            <a:pPr marL="0" indent="0" eaLnBrk="1" hangingPunct="1">
              <a:lnSpc>
                <a:spcPct val="90000"/>
              </a:lnSpc>
              <a:buFont typeface="Arial" pitchFamily="34" charset="0"/>
              <a:buNone/>
            </a:pPr>
            <a:endParaRPr lang="en-US" altLang="zh-TW" dirty="0"/>
          </a:p>
          <a:p>
            <a:pPr marL="0" indent="0" eaLnBrk="1" hangingPunct="1">
              <a:lnSpc>
                <a:spcPct val="90000"/>
              </a:lnSpc>
              <a:buFont typeface="Arial" pitchFamily="34" charset="0"/>
              <a:buNone/>
            </a:pPr>
            <a:r>
              <a:rPr lang="en-US" altLang="zh-TW" dirty="0"/>
              <a:t>Then:</a:t>
            </a:r>
          </a:p>
          <a:p>
            <a:pPr marL="171450" indent="-171450" eaLnBrk="1" hangingPunct="1">
              <a:lnSpc>
                <a:spcPct val="90000"/>
              </a:lnSpc>
              <a:buFont typeface="Arial" pitchFamily="34" charset="0"/>
              <a:buChar char="•"/>
            </a:pPr>
            <a:r>
              <a:rPr lang="en-US" altLang="zh-TW" dirty="0"/>
              <a:t>Bid price is US$5</a:t>
            </a:r>
          </a:p>
          <a:p>
            <a:pPr marL="171450" indent="-171450" eaLnBrk="1" hangingPunct="1">
              <a:lnSpc>
                <a:spcPct val="90000"/>
              </a:lnSpc>
              <a:buFont typeface="Arial" pitchFamily="34" charset="0"/>
              <a:buChar char="•"/>
            </a:pPr>
            <a:r>
              <a:rPr lang="en-US" altLang="zh-TW" dirty="0"/>
              <a:t>Offer price is US$5 x 1.05 = US$5.25</a:t>
            </a:r>
          </a:p>
          <a:p>
            <a:pPr marL="171450" indent="-171450" eaLnBrk="1" hangingPunct="1">
              <a:lnSpc>
                <a:spcPct val="90000"/>
              </a:lnSpc>
              <a:buFont typeface="Arial" pitchFamily="34" charset="0"/>
              <a:buChar char="•"/>
            </a:pPr>
            <a:endParaRPr lang="en-US" altLang="zh-TW" dirty="0"/>
          </a:p>
          <a:p>
            <a:pPr eaLnBrk="1" hangingPunct="1"/>
            <a:r>
              <a:rPr lang="en-US" altLang="zh-TW" b="1" dirty="0"/>
              <a:t>(Source: http://www.icifactbook.org/fb_appa.html#organization</a:t>
            </a:r>
          </a:p>
          <a:p>
            <a:pPr eaLnBrk="1" hangingPunct="1"/>
            <a:r>
              <a:rPr lang="en-US" altLang="zh-TW" b="1" dirty="0"/>
              <a:t>Fund Pricing: Net Asset Value and the Pricing Process)</a:t>
            </a:r>
          </a:p>
          <a:p>
            <a:pPr eaLnBrk="1" hangingPunct="1"/>
            <a:endParaRPr lang="en-US" altLang="zh-TW" b="1" dirty="0"/>
          </a:p>
          <a:p>
            <a:pPr eaLnBrk="1" hangingPunct="1"/>
            <a:r>
              <a:rPr lang="en-US" altLang="zh-TW" b="1" dirty="0"/>
              <a:t>By law, investors are able to redeem mutual fund shares each business day. </a:t>
            </a:r>
            <a:r>
              <a:rPr lang="en-US" altLang="zh-TW" dirty="0"/>
              <a:t>As a result, fund shares are very liquid investments. Most mutual funds continually offer new shares to investors. Many fund companies also allow shareholders to transfer money—or make “exchanges”—from one fund to another within the same fund family. Mutual funds process investors’ sales, redemptions, and exchanges as a normal part of daily business activity and must ensure that all transactions receive the appropriate price.</a:t>
            </a:r>
          </a:p>
          <a:p>
            <a:pPr eaLnBrk="1" hangingPunct="1"/>
            <a:endParaRPr lang="en-US" altLang="zh-TW" dirty="0"/>
          </a:p>
          <a:p>
            <a:pPr eaLnBrk="1" hangingPunct="1"/>
            <a:r>
              <a:rPr lang="en-US" altLang="zh-TW" dirty="0"/>
              <a:t>The price per share at which shares are redeemed is known as the net asset value (NAV). NAV is the current market value of all the fund’s assets, minus liabilities (e.g., fund expenses), divided by the total number of outstanding shares (see illustration below). This calculation ensures that the value of each share in the fund is identical. An investor may determine the value of his or her pro rata share of the mutual fund by multiplying the number of shares owned by the fund’s NAV. </a:t>
            </a:r>
          </a:p>
          <a:p>
            <a:pPr eaLnBrk="1" hangingPunct="1"/>
            <a:endParaRPr lang="en-US" altLang="zh-TW" dirty="0"/>
          </a:p>
          <a:p>
            <a:pPr eaLnBrk="1" hangingPunct="1"/>
            <a:r>
              <a:rPr lang="en-US" altLang="zh-TW" dirty="0"/>
              <a:t>Federal law requires that a fund’s NAV be </a:t>
            </a:r>
            <a:r>
              <a:rPr lang="en-US" altLang="zh-TW" b="1" dirty="0"/>
              <a:t>calculated at least once each trading day.</a:t>
            </a:r>
          </a:p>
          <a:p>
            <a:pPr eaLnBrk="1" hangingPunct="1"/>
            <a:r>
              <a:rPr lang="en-US" altLang="zh-TW" b="1" dirty="0"/>
              <a:t>The price at which a fund’s shares may be purchased is its NAV per share plus any applicable front-end sales charge </a:t>
            </a:r>
            <a:r>
              <a:rPr lang="en-US" altLang="zh-TW" dirty="0"/>
              <a:t>(the offering price of a fund without a sales charge would be the same as its NAV per share). </a:t>
            </a:r>
          </a:p>
          <a:p>
            <a:pPr eaLnBrk="1" hangingPunct="1"/>
            <a:endParaRPr lang="en-US" altLang="zh-TW" dirty="0"/>
          </a:p>
          <a:p>
            <a:pPr eaLnBrk="1" hangingPunct="1"/>
            <a:r>
              <a:rPr lang="en-US" altLang="zh-TW" dirty="0"/>
              <a:t>The 1940 Act requires “forward pricing,” meaning that shareholders who purchase or redeem shares must receive the next computed share price (NAV) following the fund’s receipt of the transaction order. Under forward pricing, orders received prior to 4:00 p.m. receive the price determined that same day at 4:00 p.m.; orders received after 4:00 p.m. receive the price determined at 4:00 p.m. on the next business day. </a:t>
            </a:r>
          </a:p>
          <a:p>
            <a:pPr eaLnBrk="1" hangingPunct="1"/>
            <a:endParaRPr lang="en-US" altLang="zh-TW" dirty="0"/>
          </a:p>
          <a:p>
            <a:pPr eaLnBrk="1" hangingPunct="1"/>
            <a:r>
              <a:rPr lang="en-US" altLang="zh-TW" dirty="0"/>
              <a:t>The NAV must reflect the current value of the fund’s securities. The value of these securities is determined either by a market quotation for those securities in which a market quotation is readily available, or if a market quotation is not readily available, a fair value as determined in good faith.</a:t>
            </a:r>
          </a:p>
        </p:txBody>
      </p:sp>
    </p:spTree>
    <p:extLst>
      <p:ext uri="{BB962C8B-B14F-4D97-AF65-F5344CB8AC3E}">
        <p14:creationId xmlns:p14="http://schemas.microsoft.com/office/powerpoint/2010/main" val="23907449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7"/>
          <p:cNvSpPr>
            <a:spLocks noGrp="1" noChangeArrowheads="1"/>
          </p:cNvSpPr>
          <p:nvPr>
            <p:ph type="sldNum" sz="quarter" idx="5"/>
          </p:nvPr>
        </p:nvSpPr>
        <p:spPr>
          <a:noFill/>
        </p:spPr>
        <p:txBody>
          <a:bodyPr/>
          <a:lstStyle/>
          <a:p>
            <a:fld id="{31844ADB-CE3B-4C09-800D-8A4AFA8A0C3F}" type="slidenum">
              <a:rPr lang="zh-TW" altLang="en-US"/>
              <a:pPr/>
              <a:t>16</a:t>
            </a:fld>
            <a:endParaRPr lang="en-US" altLang="zh-TW"/>
          </a:p>
        </p:txBody>
      </p:sp>
      <p:sp>
        <p:nvSpPr>
          <p:cNvPr id="183299" name="Rectangle 2"/>
          <p:cNvSpPr>
            <a:spLocks noGrp="1" noRot="1" noChangeAspect="1" noChangeArrowheads="1" noTextEdit="1"/>
          </p:cNvSpPr>
          <p:nvPr>
            <p:ph type="sldImg"/>
          </p:nvPr>
        </p:nvSpPr>
        <p:spPr>
          <a:xfrm>
            <a:off x="2735263" y="527050"/>
            <a:ext cx="3851275" cy="2889250"/>
          </a:xfrm>
          <a:ln/>
        </p:spPr>
      </p:sp>
      <p:sp>
        <p:nvSpPr>
          <p:cNvPr id="183300" name="Rectangle 3"/>
          <p:cNvSpPr>
            <a:spLocks noGrp="1" noChangeArrowheads="1"/>
          </p:cNvSpPr>
          <p:nvPr>
            <p:ph type="body" idx="1"/>
          </p:nvPr>
        </p:nvSpPr>
        <p:spPr>
          <a:noFill/>
          <a:ln/>
        </p:spPr>
        <p:txBody>
          <a:bodyPr/>
          <a:lstStyle/>
          <a:p>
            <a:pPr marL="0" marR="0" indent="0" algn="l" defTabSz="914400" rtl="0" eaLnBrk="1" fontAlgn="base" latinLnBrk="0" hangingPunct="1">
              <a:lnSpc>
                <a:spcPct val="100000"/>
              </a:lnSpc>
              <a:spcBef>
                <a:spcPct val="30000"/>
              </a:spcBef>
              <a:spcAft>
                <a:spcPct val="0"/>
              </a:spcAft>
              <a:buClrTx/>
              <a:buSzTx/>
              <a:buFont typeface="Arial" pitchFamily="34" charset="0"/>
              <a:buNone/>
              <a:tabLst/>
              <a:defRPr/>
            </a:pPr>
            <a:r>
              <a:rPr lang="en-US" altLang="zh-TW" b="1" dirty="0"/>
              <a:t>Source: Marianne </a:t>
            </a:r>
            <a:r>
              <a:rPr lang="en-US" altLang="zh-TW" b="1" dirty="0" err="1"/>
              <a:t>Purushotham</a:t>
            </a:r>
            <a:r>
              <a:rPr lang="en-US" altLang="zh-TW" b="1" dirty="0"/>
              <a:t>, “The Impact of Distribution on the Individual Life and Annuity Industry,” </a:t>
            </a:r>
            <a:r>
              <a:rPr lang="en-US" altLang="zh-TW" b="1" i="1" dirty="0"/>
              <a:t>The Actuary</a:t>
            </a:r>
            <a:r>
              <a:rPr lang="en-US" altLang="zh-TW" b="1" dirty="0"/>
              <a:t> newsletter, June 2006.</a:t>
            </a:r>
          </a:p>
          <a:p>
            <a:pPr marL="171450" indent="-171450" eaLnBrk="1" hangingPunct="1">
              <a:buFont typeface="Arial" pitchFamily="34" charset="0"/>
              <a:buChar char="•"/>
            </a:pPr>
            <a:endParaRPr lang="en-US" altLang="zh-TW" dirty="0"/>
          </a:p>
          <a:p>
            <a:pPr marL="171450" indent="-171450" eaLnBrk="1" hangingPunct="1">
              <a:buFont typeface="Arial" pitchFamily="34" charset="0"/>
              <a:buChar char="•"/>
            </a:pPr>
            <a:r>
              <a:rPr lang="en-US" altLang="zh-TW" dirty="0"/>
              <a:t>Decline in full-time affiliated </a:t>
            </a:r>
            <a:r>
              <a:rPr lang="en-US" altLang="zh-TW" sz="1200" dirty="0"/>
              <a:t>agents (LIMRA estimates) </a:t>
            </a:r>
          </a:p>
          <a:p>
            <a:pPr marL="628650" lvl="1" indent="-171450" eaLnBrk="1" hangingPunct="1">
              <a:buFont typeface="Arial" pitchFamily="34" charset="0"/>
              <a:buChar char="•"/>
            </a:pPr>
            <a:r>
              <a:rPr lang="en-US" altLang="zh-TW" sz="1200" dirty="0"/>
              <a:t>In 1989: about 262,000  </a:t>
            </a:r>
          </a:p>
          <a:p>
            <a:pPr marL="628650" lvl="1" indent="-171450" eaLnBrk="1" hangingPunct="1">
              <a:buFont typeface="Arial" pitchFamily="34" charset="0"/>
              <a:buChar char="•"/>
            </a:pPr>
            <a:r>
              <a:rPr lang="en-US" altLang="zh-TW" dirty="0"/>
              <a:t>In 2001: about 178,000</a:t>
            </a:r>
          </a:p>
          <a:p>
            <a:pPr marL="628650" lvl="1" indent="-171450" eaLnBrk="1" hangingPunct="1">
              <a:buFont typeface="Arial" pitchFamily="34" charset="0"/>
              <a:buChar char="•"/>
            </a:pPr>
            <a:r>
              <a:rPr lang="en-US" altLang="zh-TW" dirty="0"/>
              <a:t>In 2004: about 160,000</a:t>
            </a:r>
          </a:p>
          <a:p>
            <a:pPr marL="171450" indent="-171450" eaLnBrk="1" hangingPunct="1">
              <a:buFont typeface="Arial" pitchFamily="34" charset="0"/>
              <a:buChar char="•"/>
            </a:pPr>
            <a:r>
              <a:rPr lang="en-US" altLang="zh-TW" dirty="0"/>
              <a:t>More than ¾ of independent agents began their careers as affiliated agents</a:t>
            </a:r>
            <a:endParaRPr lang="en-US" altLang="zh-TW" sz="900" dirty="0"/>
          </a:p>
          <a:p>
            <a:pPr marL="171450" indent="-171450" eaLnBrk="1" hangingPunct="1">
              <a:buFont typeface="Arial" pitchFamily="34" charset="0"/>
              <a:buChar char="•"/>
            </a:pPr>
            <a:r>
              <a:rPr lang="en-US" altLang="zh-TW" dirty="0"/>
              <a:t>In 2004 stockbrokers and banks wrote about 40% of new individual annuity premium but less than 10% of new individual life premium</a:t>
            </a:r>
          </a:p>
        </p:txBody>
      </p:sp>
    </p:spTree>
    <p:extLst>
      <p:ext uri="{BB962C8B-B14F-4D97-AF65-F5344CB8AC3E}">
        <p14:creationId xmlns:p14="http://schemas.microsoft.com/office/powerpoint/2010/main" val="1822645385"/>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338" name="Rectangle 7"/>
          <p:cNvSpPr>
            <a:spLocks noGrp="1" noChangeArrowheads="1"/>
          </p:cNvSpPr>
          <p:nvPr>
            <p:ph type="sldNum" sz="quarter" idx="5"/>
          </p:nvPr>
        </p:nvSpPr>
        <p:spPr>
          <a:noFill/>
        </p:spPr>
        <p:txBody>
          <a:bodyPr/>
          <a:lstStyle/>
          <a:p>
            <a:fld id="{A4C535D8-92EE-4778-B9A1-9459C73B9A7B}" type="slidenum">
              <a:rPr lang="zh-TW" altLang="en-US"/>
              <a:pPr/>
              <a:t>139</a:t>
            </a:fld>
            <a:endParaRPr lang="en-US" altLang="zh-TW"/>
          </a:p>
        </p:txBody>
      </p:sp>
      <p:sp>
        <p:nvSpPr>
          <p:cNvPr id="270339" name="Rectangle 2"/>
          <p:cNvSpPr>
            <a:spLocks noGrp="1" noRot="1" noChangeAspect="1" noChangeArrowheads="1" noTextEdit="1"/>
          </p:cNvSpPr>
          <p:nvPr>
            <p:ph type="sldImg"/>
          </p:nvPr>
        </p:nvSpPr>
        <p:spPr>
          <a:xfrm>
            <a:off x="2735263" y="527050"/>
            <a:ext cx="3851275" cy="2889250"/>
          </a:xfrm>
          <a:ln/>
        </p:spPr>
      </p:sp>
      <p:sp>
        <p:nvSpPr>
          <p:cNvPr id="270340" name="Rectangle 3"/>
          <p:cNvSpPr>
            <a:spLocks noGrp="1" noChangeArrowheads="1"/>
          </p:cNvSpPr>
          <p:nvPr>
            <p:ph type="body" idx="1"/>
          </p:nvPr>
        </p:nvSpPr>
        <p:spPr>
          <a:noFill/>
          <a:ln/>
        </p:spPr>
        <p:txBody>
          <a:bodyPr/>
          <a:lstStyle/>
          <a:p>
            <a:pPr eaLnBrk="1" hangingPunct="1"/>
            <a:r>
              <a:rPr lang="en-US" altLang="zh-TW" b="1" dirty="0"/>
              <a:t>Exchanging Shares</a:t>
            </a:r>
            <a:r>
              <a:rPr lang="en-US" altLang="zh-TW" dirty="0"/>
              <a:t> </a:t>
            </a:r>
          </a:p>
          <a:p>
            <a:pPr eaLnBrk="1" hangingPunct="1"/>
            <a:endParaRPr lang="en-US" altLang="zh-TW" dirty="0"/>
          </a:p>
          <a:p>
            <a:pPr eaLnBrk="1" hangingPunct="1"/>
            <a:r>
              <a:rPr lang="en-US" altLang="zh-TW" dirty="0"/>
              <a:t>A "family of funds" is a group of mutual funds that share administrative and distribution systems. Each fund in a family may have different investment objectives and follow different strategies.</a:t>
            </a:r>
          </a:p>
          <a:p>
            <a:pPr eaLnBrk="1" hangingPunct="1"/>
            <a:endParaRPr lang="en-US" altLang="zh-TW" dirty="0"/>
          </a:p>
          <a:p>
            <a:pPr eaLnBrk="1" hangingPunct="1"/>
            <a:r>
              <a:rPr lang="en-US" altLang="zh-TW" dirty="0"/>
              <a:t>Some funds offer exchange privileges within a family of funds, allowing shareholders to transfer their holdings from one fund to another as their investment goals or tolerance for risk change. While some funds impose fees for exchanges, most funds typically do not. To learn more about a fund's exchange policies, call the fund's toll-free number, visit its website, or read the "shareholder information" section of the prospectus.</a:t>
            </a:r>
          </a:p>
          <a:p>
            <a:pPr eaLnBrk="1" hangingPunct="1"/>
            <a:endParaRPr lang="en-US" altLang="zh-TW" dirty="0"/>
          </a:p>
          <a:p>
            <a:pPr eaLnBrk="1" hangingPunct="1"/>
            <a:r>
              <a:rPr lang="en-US" altLang="zh-TW" dirty="0"/>
              <a:t>Bear in mind that exchanges have tax consequences. Even if the fund doesn't charge you for the transfer, you'll be liable for any capital gain on the sale of your old shares — or, depending on the circumstances, eligible to take a capital loss. We'll discuss taxes in further detail below.</a:t>
            </a:r>
          </a:p>
          <a:p>
            <a:pPr eaLnBrk="1" hangingPunct="1"/>
            <a:endParaRPr lang="en-US" altLang="zh-TW" dirty="0"/>
          </a:p>
          <a:p>
            <a:pPr eaLnBrk="1" hangingPunct="1"/>
            <a:r>
              <a:rPr lang="en-US" altLang="zh-TW" b="1" dirty="0"/>
              <a:t>12b-1 Fees</a:t>
            </a:r>
            <a:r>
              <a:rPr lang="en-US" altLang="zh-TW" dirty="0"/>
              <a:t> — fees paid by the fund out of fund assets to cover the costs of marketing and selling fund shares and sometimes to cover the costs of providing shareholder services. "Distribution fees" include fees to compensate brokers and others who sell fund shares and to pay for advertising, the printing and mailing of prospectuses to new investors, and the printing and mailing of sales literature. "Shareholder Service Fees" are fees paid to persons to respond to investor inquiries and provide investors with information about their investments.</a:t>
            </a:r>
          </a:p>
        </p:txBody>
      </p:sp>
    </p:spTree>
    <p:extLst>
      <p:ext uri="{BB962C8B-B14F-4D97-AF65-F5344CB8AC3E}">
        <p14:creationId xmlns:p14="http://schemas.microsoft.com/office/powerpoint/2010/main" val="3615518468"/>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362" name="Rectangle 7"/>
          <p:cNvSpPr>
            <a:spLocks noGrp="1" noChangeArrowheads="1"/>
          </p:cNvSpPr>
          <p:nvPr>
            <p:ph type="sldNum" sz="quarter" idx="5"/>
          </p:nvPr>
        </p:nvSpPr>
        <p:spPr>
          <a:noFill/>
        </p:spPr>
        <p:txBody>
          <a:bodyPr/>
          <a:lstStyle/>
          <a:p>
            <a:fld id="{DE42FEBE-1E94-4B9A-BC50-6B85AE6D8A6B}" type="slidenum">
              <a:rPr lang="zh-TW" altLang="en-US"/>
              <a:pPr/>
              <a:t>140</a:t>
            </a:fld>
            <a:endParaRPr lang="en-US" altLang="zh-TW"/>
          </a:p>
        </p:txBody>
      </p:sp>
      <p:sp>
        <p:nvSpPr>
          <p:cNvPr id="271363" name="Rectangle 2"/>
          <p:cNvSpPr>
            <a:spLocks noGrp="1" noRot="1" noChangeAspect="1" noChangeArrowheads="1" noTextEdit="1"/>
          </p:cNvSpPr>
          <p:nvPr>
            <p:ph type="sldImg"/>
          </p:nvPr>
        </p:nvSpPr>
        <p:spPr>
          <a:xfrm>
            <a:off x="2895600" y="525463"/>
            <a:ext cx="3505200" cy="2628900"/>
          </a:xfrm>
          <a:ln/>
        </p:spPr>
      </p:sp>
      <p:sp>
        <p:nvSpPr>
          <p:cNvPr id="271364" name="Rectangle 3"/>
          <p:cNvSpPr>
            <a:spLocks noGrp="1" noChangeArrowheads="1"/>
          </p:cNvSpPr>
          <p:nvPr>
            <p:ph type="body" idx="1"/>
          </p:nvPr>
        </p:nvSpPr>
        <p:spPr>
          <a:xfrm>
            <a:off x="929641" y="3329720"/>
            <a:ext cx="7437120" cy="3155342"/>
          </a:xfrm>
          <a:noFill/>
          <a:ln/>
        </p:spPr>
        <p:txBody>
          <a:bodyPr/>
          <a:lstStyle/>
          <a:p>
            <a:pPr eaLnBrk="1" hangingPunct="1">
              <a:lnSpc>
                <a:spcPct val="80000"/>
              </a:lnSpc>
            </a:pPr>
            <a:r>
              <a:rPr lang="en-US" altLang="zh-TW" sz="1200" b="1" dirty="0">
                <a:latin typeface="+mn-lt"/>
              </a:rPr>
              <a:t>Source: </a:t>
            </a:r>
            <a:r>
              <a:rPr lang="zh-TW" altLang="zh-TW" sz="1200" b="1" dirty="0">
                <a:latin typeface="+mn-lt"/>
              </a:rPr>
              <a:t>Call to reveal true fund costs to investors</a:t>
            </a:r>
          </a:p>
          <a:p>
            <a:pPr eaLnBrk="1" hangingPunct="1">
              <a:lnSpc>
                <a:spcPct val="80000"/>
              </a:lnSpc>
            </a:pPr>
            <a:r>
              <a:rPr lang="zh-TW" altLang="zh-TW" sz="1200" b="1" dirty="0">
                <a:latin typeface="+mn-lt"/>
              </a:rPr>
              <a:t>By Sophia Grene FT Published: November 1 2009 10:40 | Last updated: November 1 2009 10:40</a:t>
            </a:r>
            <a:r>
              <a:rPr lang="de-DE" altLang="zh-TW" sz="1200" b="1" dirty="0">
                <a:latin typeface="+mn-lt"/>
              </a:rPr>
              <a:t> http://www.ft.com/cms/s/0/ac01bb98-c585-11de-9b3b-00144feab49a,dwp_uuid=db00e994-f1d5-11dc-9b45-0000779fd2ac.html# </a:t>
            </a:r>
          </a:p>
          <a:p>
            <a:pPr eaLnBrk="1" hangingPunct="1">
              <a:lnSpc>
                <a:spcPct val="80000"/>
              </a:lnSpc>
            </a:pPr>
            <a:endParaRPr lang="zh-TW" altLang="zh-TW" sz="1200" dirty="0">
              <a:latin typeface="+mn-lt"/>
            </a:endParaRPr>
          </a:p>
          <a:p>
            <a:pPr eaLnBrk="1" hangingPunct="1">
              <a:lnSpc>
                <a:spcPct val="80000"/>
              </a:lnSpc>
            </a:pPr>
            <a:r>
              <a:rPr lang="zh-TW" altLang="zh-TW" sz="1200" dirty="0">
                <a:latin typeface="+mn-lt"/>
              </a:rPr>
              <a:t>The established metric is the total expense ratio (TER), which includes charges such as the annual management fee, administration and legal fees and distribution fees. It does not include dealing costs, entry or exit fees (front-end and back-end loads) or performance fees. </a:t>
            </a:r>
            <a:endParaRPr lang="en-US" altLang="zh-TW" sz="1200" dirty="0">
              <a:latin typeface="+mn-lt"/>
            </a:endParaRPr>
          </a:p>
          <a:p>
            <a:pPr eaLnBrk="1" hangingPunct="1">
              <a:lnSpc>
                <a:spcPct val="80000"/>
              </a:lnSpc>
            </a:pPr>
            <a:endParaRPr lang="zh-TW" altLang="zh-TW" sz="1200" dirty="0">
              <a:latin typeface="+mn-lt"/>
            </a:endParaRPr>
          </a:p>
          <a:p>
            <a:pPr eaLnBrk="1" hangingPunct="1">
              <a:lnSpc>
                <a:spcPct val="80000"/>
              </a:lnSpc>
            </a:pPr>
            <a:r>
              <a:rPr lang="zh-TW" altLang="zh-TW" sz="1200" dirty="0">
                <a:latin typeface="+mn-lt"/>
              </a:rPr>
              <a:t>Mr Miller proposes all funds should publish a table displaying the TER including dealing costs, front-end and back-end load, and any performance fee. It would not be sufficient to show these costs as percentages, so Mr Miller suggests a calculation of returns to the investors in a number of scenarios.</a:t>
            </a:r>
            <a:endParaRPr lang="en-US" altLang="zh-TW" sz="1200" dirty="0">
              <a:latin typeface="+mn-lt"/>
            </a:endParaRPr>
          </a:p>
          <a:p>
            <a:pPr eaLnBrk="1" hangingPunct="1">
              <a:lnSpc>
                <a:spcPct val="80000"/>
              </a:lnSpc>
            </a:pPr>
            <a:endParaRPr lang="zh-TW" altLang="zh-TW" sz="1200" dirty="0">
              <a:latin typeface="+mn-lt"/>
            </a:endParaRPr>
          </a:p>
          <a:p>
            <a:pPr eaLnBrk="1" hangingPunct="1">
              <a:lnSpc>
                <a:spcPct val="80000"/>
              </a:lnSpc>
            </a:pPr>
            <a:r>
              <a:rPr lang="zh-TW" altLang="zh-TW" sz="1200" dirty="0">
                <a:latin typeface="+mn-lt"/>
              </a:rPr>
              <a:t>Ignoring the question of where one would draw the line in terms of scenarios – the impact of a 5 per cent front end load is different on an investment held for a year from one held for 10 years – this implies a very complicated set of information for investors to digest.</a:t>
            </a:r>
          </a:p>
          <a:p>
            <a:pPr eaLnBrk="1" hangingPunct="1">
              <a:lnSpc>
                <a:spcPct val="80000"/>
              </a:lnSpc>
            </a:pPr>
            <a:r>
              <a:rPr lang="zh-TW" altLang="zh-TW" sz="1200" dirty="0">
                <a:latin typeface="+mn-lt"/>
              </a:rPr>
              <a:t>The UK does currently require funds to display a calculation called “reduction in yield” based on exactly the sort of scenario calculation Mr Miller likes, but without the inclusion of dealing costs.</a:t>
            </a:r>
            <a:endParaRPr lang="en-US" altLang="zh-TW" sz="1200" dirty="0">
              <a:latin typeface="+mn-lt"/>
            </a:endParaRPr>
          </a:p>
          <a:p>
            <a:pPr eaLnBrk="1" hangingPunct="1">
              <a:lnSpc>
                <a:spcPct val="80000"/>
              </a:lnSpc>
            </a:pPr>
            <a:endParaRPr lang="zh-TW" altLang="zh-TW" sz="1200" dirty="0">
              <a:latin typeface="+mn-lt"/>
            </a:endParaRPr>
          </a:p>
          <a:p>
            <a:pPr eaLnBrk="1" hangingPunct="1">
              <a:lnSpc>
                <a:spcPct val="80000"/>
              </a:lnSpc>
            </a:pPr>
            <a:r>
              <a:rPr lang="zh-TW" altLang="zh-TW" sz="1200" dirty="0">
                <a:latin typeface="+mn-lt"/>
              </a:rPr>
              <a:t>Given that the Committee of European Securities Regulators (Cesr) has just decided that even the term TER is too difficult for investors to grasp and should be replaced by the phrase “ongoing management charges”, Mr Miller’s proposal loses some of its consumer-protection strength.</a:t>
            </a:r>
            <a:endParaRPr lang="en-US" altLang="zh-TW" sz="1200" dirty="0">
              <a:latin typeface="+mn-lt"/>
            </a:endParaRPr>
          </a:p>
          <a:p>
            <a:pPr eaLnBrk="1" hangingPunct="1">
              <a:lnSpc>
                <a:spcPct val="80000"/>
              </a:lnSpc>
            </a:pPr>
            <a:endParaRPr lang="zh-TW" altLang="zh-TW" sz="1200" dirty="0">
              <a:latin typeface="+mn-lt"/>
            </a:endParaRPr>
          </a:p>
          <a:p>
            <a:pPr eaLnBrk="1" hangingPunct="1">
              <a:lnSpc>
                <a:spcPct val="80000"/>
              </a:lnSpc>
            </a:pPr>
            <a:r>
              <a:rPr lang="zh-TW" altLang="zh-TW" sz="1200" dirty="0">
                <a:latin typeface="+mn-lt"/>
              </a:rPr>
              <a:t>Simplicity is not the only reason to defend the TER, according to other industry commentators. A significant defence of the TER is that “of all data points in the fund industry, it has the most predictive power”, in the words of Russell Kinnel, director of mutual fund research at Morningstar. </a:t>
            </a:r>
            <a:endParaRPr lang="en-US" altLang="zh-TW" sz="1200" dirty="0">
              <a:latin typeface="+mn-lt"/>
            </a:endParaRPr>
          </a:p>
          <a:p>
            <a:pPr eaLnBrk="1" hangingPunct="1">
              <a:lnSpc>
                <a:spcPct val="80000"/>
              </a:lnSpc>
            </a:pPr>
            <a:endParaRPr lang="zh-TW" altLang="zh-TW" sz="1200" dirty="0">
              <a:latin typeface="+mn-lt"/>
            </a:endParaRPr>
          </a:p>
          <a:p>
            <a:pPr eaLnBrk="1" hangingPunct="1">
              <a:lnSpc>
                <a:spcPct val="80000"/>
              </a:lnSpc>
            </a:pPr>
            <a:r>
              <a:rPr lang="zh-TW" altLang="zh-TW" sz="1200" dirty="0">
                <a:latin typeface="+mn-lt"/>
              </a:rPr>
              <a:t>This means the expense ratio achieved last year is likely to be repeated next year, with minor variations. Trading costs, on the other hand, are both less predictable and less easy to pin down. </a:t>
            </a:r>
            <a:endParaRPr lang="en-US" altLang="zh-TW" sz="1200" dirty="0">
              <a:latin typeface="+mn-lt"/>
            </a:endParaRPr>
          </a:p>
          <a:p>
            <a:pPr eaLnBrk="1" hangingPunct="1">
              <a:lnSpc>
                <a:spcPct val="80000"/>
              </a:lnSpc>
            </a:pPr>
            <a:endParaRPr lang="zh-TW" altLang="ja-JP" sz="1200" dirty="0">
              <a:latin typeface="+mn-lt"/>
              <a:ea typeface="MS PGothic" pitchFamily="34" charset="-128"/>
            </a:endParaRPr>
          </a:p>
          <a:p>
            <a:pPr eaLnBrk="1" hangingPunct="1">
              <a:lnSpc>
                <a:spcPct val="80000"/>
              </a:lnSpc>
            </a:pPr>
            <a:r>
              <a:rPr lang="zh-TW" altLang="ja-JP" sz="1200" dirty="0">
                <a:latin typeface="+mn-lt"/>
                <a:ea typeface="MS PGothic" pitchFamily="34" charset="-128"/>
              </a:rPr>
              <a:t>In the US, the brokerage costs, which include just the commission paid for a transaction, not its market impact, are routinely disclosed. </a:t>
            </a:r>
            <a:endParaRPr lang="en-US" altLang="zh-TW" sz="1200" dirty="0">
              <a:latin typeface="+mn-lt"/>
              <a:ea typeface="MS PGothic" pitchFamily="34" charset="-128"/>
            </a:endParaRPr>
          </a:p>
          <a:p>
            <a:pPr eaLnBrk="1" hangingPunct="1">
              <a:lnSpc>
                <a:spcPct val="80000"/>
              </a:lnSpc>
            </a:pPr>
            <a:endParaRPr lang="zh-TW" altLang="ja-JP" sz="1200" dirty="0">
              <a:latin typeface="+mn-lt"/>
              <a:ea typeface="MS PGothic" pitchFamily="34" charset="-128"/>
            </a:endParaRPr>
          </a:p>
          <a:p>
            <a:pPr eaLnBrk="1" hangingPunct="1">
              <a:lnSpc>
                <a:spcPct val="80000"/>
              </a:lnSpc>
            </a:pPr>
            <a:r>
              <a:rPr lang="zh-TW" altLang="zh-TW" sz="1200" dirty="0">
                <a:latin typeface="+mn-lt"/>
              </a:rPr>
              <a:t>Lipper Fitzrovia, which has been campaigning for the TER to be given greater prominence in Europe since 1993, uses this definition of portfolio turnover rate, but the current European Ucits regulations call for a different version.</a:t>
            </a:r>
            <a:endParaRPr lang="en-US" altLang="zh-TW" sz="1200" dirty="0">
              <a:latin typeface="+mn-lt"/>
            </a:endParaRPr>
          </a:p>
          <a:p>
            <a:pPr eaLnBrk="1" hangingPunct="1">
              <a:lnSpc>
                <a:spcPct val="80000"/>
              </a:lnSpc>
            </a:pPr>
            <a:endParaRPr lang="zh-TW" altLang="zh-TW" sz="1200" dirty="0">
              <a:latin typeface="+mn-lt"/>
            </a:endParaRPr>
          </a:p>
          <a:p>
            <a:pPr eaLnBrk="1" hangingPunct="1">
              <a:lnSpc>
                <a:spcPct val="80000"/>
              </a:lnSpc>
            </a:pPr>
            <a:r>
              <a:rPr lang="zh-TW" altLang="zh-TW" sz="1200" dirty="0">
                <a:latin typeface="+mn-lt"/>
              </a:rPr>
              <a:t>However, perhaps because of this confusion in how to calculate it, the new key information document (Kid) for Ucits IV that will replace the simplified prospectus will no longer include portfolio turnover, again on the grounds that investors were not interested or did not understand the meaning of the figure.</a:t>
            </a:r>
            <a:endParaRPr lang="en-US" altLang="zh-TW" sz="1200" dirty="0">
              <a:latin typeface="+mn-lt"/>
            </a:endParaRPr>
          </a:p>
          <a:p>
            <a:pPr eaLnBrk="1" hangingPunct="1">
              <a:lnSpc>
                <a:spcPct val="80000"/>
              </a:lnSpc>
            </a:pPr>
            <a:endParaRPr lang="zh-TW" altLang="zh-TW" sz="1200" dirty="0">
              <a:latin typeface="+mn-lt"/>
            </a:endParaRPr>
          </a:p>
          <a:p>
            <a:pPr eaLnBrk="1" hangingPunct="1">
              <a:lnSpc>
                <a:spcPct val="80000"/>
              </a:lnSpc>
            </a:pPr>
            <a:r>
              <a:rPr lang="zh-TW" altLang="zh-TW" sz="1200" dirty="0">
                <a:latin typeface="+mn-lt"/>
              </a:rPr>
              <a:t>Trading costs, however arrived at, are also going to be left out of the Kid, even though Cesr admits they have an impact on the investment performance of funds. This brings us back to another advantage of the TER – that it is robustly comparable across different asset classes and different jurisdictions. In Europe, where the authorities in Brussels are attempting to build a single market in financial services across 27 countries, this is a significant advantage.</a:t>
            </a:r>
            <a:endParaRPr lang="en-US" altLang="zh-TW" sz="1200" dirty="0">
              <a:latin typeface="+mn-lt"/>
            </a:endParaRPr>
          </a:p>
        </p:txBody>
      </p:sp>
    </p:spTree>
    <p:extLst>
      <p:ext uri="{BB962C8B-B14F-4D97-AF65-F5344CB8AC3E}">
        <p14:creationId xmlns:p14="http://schemas.microsoft.com/office/powerpoint/2010/main" val="3566243962"/>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ICI Fact Book 2020</a:t>
            </a:r>
            <a:endParaRPr lang="en-US" dirty="0"/>
          </a:p>
        </p:txBody>
      </p:sp>
      <p:sp>
        <p:nvSpPr>
          <p:cNvPr id="4" name="Slide Number Placeholder 3"/>
          <p:cNvSpPr>
            <a:spLocks noGrp="1"/>
          </p:cNvSpPr>
          <p:nvPr>
            <p:ph type="sldNum" sz="quarter" idx="10"/>
          </p:nvPr>
        </p:nvSpPr>
        <p:spPr/>
        <p:txBody>
          <a:bodyPr/>
          <a:lstStyle/>
          <a:p>
            <a:fld id="{2EFF1119-CEE4-4AAE-AB25-9004170B8831}" type="slidenum">
              <a:rPr lang="zh-TW" altLang="en-US" smtClean="0"/>
              <a:pPr/>
              <a:t>142</a:t>
            </a:fld>
            <a:endParaRPr lang="en-US" altLang="zh-TW" dirty="0"/>
          </a:p>
        </p:txBody>
      </p:sp>
    </p:spTree>
    <p:extLst>
      <p:ext uri="{BB962C8B-B14F-4D97-AF65-F5344CB8AC3E}">
        <p14:creationId xmlns:p14="http://schemas.microsoft.com/office/powerpoint/2010/main" val="764002779"/>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Source: Bloomberg https://www.bloomberg.com/news/articles/2020-12-08/money-managers-record-low-fees-are-about-to-sink-even-lower?cmpid=BBD120820_MKT&amp;utm_medium=email&amp;utm_source=newsletter&amp;utm_term=201208&amp;utm_campaign=markets&amp;sref=INmNRPZ9</a:t>
            </a:r>
          </a:p>
          <a:p>
            <a:endParaRPr lang="en-US" dirty="0"/>
          </a:p>
        </p:txBody>
      </p:sp>
      <p:sp>
        <p:nvSpPr>
          <p:cNvPr id="4" name="Slide Number Placeholder 3"/>
          <p:cNvSpPr>
            <a:spLocks noGrp="1"/>
          </p:cNvSpPr>
          <p:nvPr>
            <p:ph type="sldNum" sz="quarter" idx="10"/>
          </p:nvPr>
        </p:nvSpPr>
        <p:spPr/>
        <p:txBody>
          <a:bodyPr/>
          <a:lstStyle/>
          <a:p>
            <a:fld id="{DE4F99AA-8E44-4A2B-BB1F-8F358C20EE54}" type="slidenum">
              <a:rPr lang="en-US" smtClean="0"/>
              <a:t>143</a:t>
            </a:fld>
            <a:endParaRPr lang="en-US"/>
          </a:p>
        </p:txBody>
      </p:sp>
    </p:spTree>
    <p:extLst>
      <p:ext uri="{BB962C8B-B14F-4D97-AF65-F5344CB8AC3E}">
        <p14:creationId xmlns:p14="http://schemas.microsoft.com/office/powerpoint/2010/main" val="1102857289"/>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506" name="Rectangle 7"/>
          <p:cNvSpPr>
            <a:spLocks noGrp="1" noChangeArrowheads="1"/>
          </p:cNvSpPr>
          <p:nvPr>
            <p:ph type="sldNum" sz="quarter" idx="5"/>
          </p:nvPr>
        </p:nvSpPr>
        <p:spPr>
          <a:noFill/>
        </p:spPr>
        <p:txBody>
          <a:bodyPr/>
          <a:lstStyle/>
          <a:p>
            <a:fld id="{AA7DDB6B-F0CF-49E3-A14E-5EB03E9B2678}" type="slidenum">
              <a:rPr lang="zh-TW" altLang="en-US"/>
              <a:pPr/>
              <a:t>147</a:t>
            </a:fld>
            <a:endParaRPr lang="en-US" altLang="zh-TW"/>
          </a:p>
        </p:txBody>
      </p:sp>
      <p:sp>
        <p:nvSpPr>
          <p:cNvPr id="277507" name="Rectangle 2"/>
          <p:cNvSpPr>
            <a:spLocks noGrp="1" noRot="1" noChangeAspect="1" noChangeArrowheads="1" noTextEdit="1"/>
          </p:cNvSpPr>
          <p:nvPr>
            <p:ph type="sldImg"/>
          </p:nvPr>
        </p:nvSpPr>
        <p:spPr>
          <a:xfrm>
            <a:off x="2735263" y="527050"/>
            <a:ext cx="3851275" cy="2889250"/>
          </a:xfrm>
          <a:ln/>
        </p:spPr>
      </p:sp>
      <p:sp>
        <p:nvSpPr>
          <p:cNvPr id="277508" name="Rectangle 3"/>
          <p:cNvSpPr>
            <a:spLocks noGrp="1" noChangeArrowheads="1"/>
          </p:cNvSpPr>
          <p:nvPr>
            <p:ph type="body" idx="1"/>
          </p:nvPr>
        </p:nvSpPr>
        <p:spPr>
          <a:noFill/>
          <a:ln/>
        </p:spPr>
        <p:txBody>
          <a:bodyPr/>
          <a:lstStyle/>
          <a:p>
            <a:pPr eaLnBrk="1" hangingPunct="1">
              <a:lnSpc>
                <a:spcPct val="80000"/>
              </a:lnSpc>
            </a:pPr>
            <a:r>
              <a:rPr lang="en-US" altLang="zh-TW" sz="1200" dirty="0"/>
              <a:t>The most important piece of legislation in relation to the marketing of investment products is the Protection of Investors Ordinance. The Ordinance prescribes that unless authorized by the SFC, no advertisements can be issued in Hong Kong. Selling unauthorized funds to the general public will constitute an infringement of law which involves fines and/or imprisonment.</a:t>
            </a:r>
          </a:p>
          <a:p>
            <a:pPr eaLnBrk="1" hangingPunct="1">
              <a:lnSpc>
                <a:spcPct val="80000"/>
              </a:lnSpc>
            </a:pPr>
            <a:endParaRPr lang="en-US" altLang="zh-TW" sz="1200" dirty="0"/>
          </a:p>
          <a:p>
            <a:pPr eaLnBrk="1" hangingPunct="1">
              <a:lnSpc>
                <a:spcPct val="80000"/>
              </a:lnSpc>
            </a:pPr>
            <a:r>
              <a:rPr lang="en-US" altLang="zh-TW" sz="1200" b="1" dirty="0"/>
              <a:t>What role does SFC assume in the regulation of funds?</a:t>
            </a:r>
          </a:p>
          <a:p>
            <a:pPr marL="171450" indent="-171450" eaLnBrk="1" hangingPunct="1">
              <a:lnSpc>
                <a:spcPct val="80000"/>
              </a:lnSpc>
              <a:buFont typeface="Arial" pitchFamily="34" charset="0"/>
              <a:buChar char="•"/>
            </a:pPr>
            <a:r>
              <a:rPr lang="en-US" altLang="zh-TW" sz="1200" dirty="0"/>
              <a:t>Investment products:</a:t>
            </a:r>
          </a:p>
          <a:p>
            <a:pPr marL="628650" lvl="1" indent="-171450" eaLnBrk="1" hangingPunct="1">
              <a:lnSpc>
                <a:spcPct val="80000"/>
              </a:lnSpc>
              <a:buFont typeface="Arial" pitchFamily="34" charset="0"/>
              <a:buChar char="•"/>
            </a:pPr>
            <a:r>
              <a:rPr lang="en-US" altLang="zh-TW" sz="1200" dirty="0"/>
              <a:t>Approves fund managers, in connection with authorized funds</a:t>
            </a:r>
          </a:p>
          <a:p>
            <a:pPr marL="628650" lvl="1" indent="-171450" eaLnBrk="1" hangingPunct="1">
              <a:lnSpc>
                <a:spcPct val="80000"/>
              </a:lnSpc>
              <a:buFont typeface="Arial" pitchFamily="34" charset="0"/>
              <a:buChar char="•"/>
            </a:pPr>
            <a:r>
              <a:rPr lang="en-US" altLang="zh-TW" sz="1200" dirty="0"/>
              <a:t>Authorizes funds</a:t>
            </a:r>
          </a:p>
          <a:p>
            <a:pPr marL="171450" indent="-171450" eaLnBrk="1" hangingPunct="1">
              <a:lnSpc>
                <a:spcPct val="80000"/>
              </a:lnSpc>
              <a:buFont typeface="Arial" pitchFamily="34" charset="0"/>
              <a:buChar char="•"/>
            </a:pPr>
            <a:r>
              <a:rPr lang="en-US" altLang="zh-TW" sz="1200" dirty="0"/>
              <a:t>Licensing:</a:t>
            </a:r>
          </a:p>
          <a:p>
            <a:pPr marL="628650" lvl="1" indent="-171450" eaLnBrk="1" hangingPunct="1">
              <a:lnSpc>
                <a:spcPct val="80000"/>
              </a:lnSpc>
              <a:buFont typeface="Arial" pitchFamily="34" charset="0"/>
              <a:buChar char="•"/>
            </a:pPr>
            <a:r>
              <a:rPr lang="en-US" altLang="zh-TW" sz="1200" dirty="0"/>
              <a:t>Licenses financial intermediaries (including fund managers) which carry on a business of dealing in or advising on securities in Hong Kong</a:t>
            </a:r>
          </a:p>
          <a:p>
            <a:pPr marL="171450" indent="-171450" eaLnBrk="1" hangingPunct="1">
              <a:lnSpc>
                <a:spcPct val="80000"/>
              </a:lnSpc>
              <a:buFont typeface="Arial" pitchFamily="34" charset="0"/>
              <a:buChar char="•"/>
            </a:pPr>
            <a:r>
              <a:rPr lang="en-US" altLang="zh-TW" sz="1200" dirty="0"/>
              <a:t>Intermediaries supervision:</a:t>
            </a:r>
          </a:p>
          <a:p>
            <a:pPr marL="628650" lvl="1" indent="-171450" eaLnBrk="1" hangingPunct="1">
              <a:lnSpc>
                <a:spcPct val="80000"/>
              </a:lnSpc>
              <a:buFont typeface="Arial" pitchFamily="34" charset="0"/>
              <a:buChar char="•"/>
            </a:pPr>
            <a:r>
              <a:rPr lang="en-US" altLang="zh-TW" sz="1200" dirty="0"/>
              <a:t>Inspects the activities of licensed financial intermediaries (including fund managers) in Hong Kong</a:t>
            </a:r>
          </a:p>
          <a:p>
            <a:pPr marL="171450" indent="-171450" eaLnBrk="1" hangingPunct="1">
              <a:lnSpc>
                <a:spcPct val="80000"/>
              </a:lnSpc>
              <a:buFont typeface="Arial" pitchFamily="34" charset="0"/>
              <a:buChar char="•"/>
            </a:pPr>
            <a:endParaRPr lang="en-US" altLang="zh-TW" sz="1200" dirty="0"/>
          </a:p>
          <a:p>
            <a:pPr marL="0" indent="0" eaLnBrk="1" hangingPunct="1">
              <a:lnSpc>
                <a:spcPct val="80000"/>
              </a:lnSpc>
              <a:buFont typeface="Arial" pitchFamily="34" charset="0"/>
              <a:buNone/>
            </a:pPr>
            <a:r>
              <a:rPr lang="en-US" altLang="zh-TW" sz="1200" b="1" dirty="0"/>
              <a:t>To be "authorized", a fund must satisfy the following requirements:</a:t>
            </a:r>
          </a:p>
          <a:p>
            <a:pPr marL="171450" indent="-171450" eaLnBrk="1" hangingPunct="1">
              <a:lnSpc>
                <a:spcPct val="80000"/>
              </a:lnSpc>
              <a:buFont typeface="Arial" pitchFamily="34" charset="0"/>
              <a:buChar char="•"/>
            </a:pPr>
            <a:r>
              <a:rPr lang="en-US" altLang="zh-TW" sz="1200" b="1" i="0" dirty="0"/>
              <a:t>Clear and full disclosure in English and Chinese:</a:t>
            </a:r>
          </a:p>
          <a:p>
            <a:pPr marL="171450" indent="-171450" eaLnBrk="1" hangingPunct="1">
              <a:lnSpc>
                <a:spcPct val="80000"/>
              </a:lnSpc>
              <a:buFont typeface="Arial" pitchFamily="34" charset="0"/>
              <a:buChar char="•"/>
            </a:pPr>
            <a:r>
              <a:rPr lang="en-US" altLang="zh-TW" sz="1200" b="1" i="0" u="none" dirty="0"/>
              <a:t>Appropriate safeguards</a:t>
            </a:r>
            <a:r>
              <a:rPr lang="en-US" altLang="zh-TW" sz="1200" i="1" dirty="0"/>
              <a:t>:</a:t>
            </a:r>
            <a:r>
              <a:rPr lang="en-US" altLang="zh-TW" sz="1200" dirty="0"/>
              <a:t> The fund must appoint an independent and qualified trustee or custodian which holds the fund's assets in trust for investors, and monitors the investments made by the fund managers. Also, the SFC will check the background of the fund manager to ensure that he has the necessary expertise, experience and is "fit and proper" to manage the funds.</a:t>
            </a:r>
          </a:p>
          <a:p>
            <a:pPr marL="171450" indent="-171450" eaLnBrk="1" hangingPunct="1">
              <a:lnSpc>
                <a:spcPct val="80000"/>
              </a:lnSpc>
              <a:buFont typeface="Arial" pitchFamily="34" charset="0"/>
              <a:buChar char="•"/>
            </a:pPr>
            <a:r>
              <a:rPr lang="en-US" altLang="zh-TW" sz="1200" b="1" i="0" dirty="0"/>
              <a:t>Presence of a Hong Kong representative</a:t>
            </a:r>
            <a:r>
              <a:rPr lang="en-US" altLang="zh-TW" sz="1200" i="1" dirty="0"/>
              <a:t>: </a:t>
            </a:r>
            <a:r>
              <a:rPr lang="en-US" altLang="zh-TW" sz="1200" dirty="0"/>
              <a:t>If a fund is promoted or managed by an overseas fund manager, it must appoint a Hong Kong representative with which Hong Kong investors can deal.</a:t>
            </a:r>
          </a:p>
          <a:p>
            <a:pPr marL="171450" indent="-171450" eaLnBrk="1" hangingPunct="1">
              <a:lnSpc>
                <a:spcPct val="80000"/>
              </a:lnSpc>
              <a:buFont typeface="Arial" pitchFamily="34" charset="0"/>
              <a:buChar char="•"/>
            </a:pPr>
            <a:r>
              <a:rPr lang="en-US" altLang="zh-TW" sz="1200" b="1" i="0" dirty="0"/>
              <a:t>Diversified investment policy:</a:t>
            </a:r>
            <a:r>
              <a:rPr lang="en-US" altLang="zh-TW" sz="1200" i="1" dirty="0"/>
              <a:t> </a:t>
            </a:r>
            <a:r>
              <a:rPr lang="en-US" altLang="zh-TW" sz="1200" dirty="0"/>
              <a:t>To be authorized, the fund must adhere to certain investment restrictions and guidelines. The basic principle is that the fund must be liquid and diversified.</a:t>
            </a:r>
          </a:p>
          <a:p>
            <a:pPr marL="171450" indent="-171450" eaLnBrk="1" hangingPunct="1">
              <a:lnSpc>
                <a:spcPct val="80000"/>
              </a:lnSpc>
              <a:buFont typeface="Arial" pitchFamily="34" charset="0"/>
              <a:buChar char="•"/>
            </a:pPr>
            <a:r>
              <a:rPr lang="en-US" altLang="zh-TW" sz="1200" b="1" i="0" dirty="0"/>
              <a:t>Accurate adverts and marketing materials:</a:t>
            </a:r>
            <a:r>
              <a:rPr lang="en-US" altLang="zh-TW" sz="1200" i="1" dirty="0"/>
              <a:t> </a:t>
            </a:r>
            <a:r>
              <a:rPr lang="en-US" altLang="zh-TW" sz="1200" dirty="0"/>
              <a:t>All adverts and marketing materials have to be vetted by the SFC before publication. The SFC will ensure that they do not contain false, biased or misleading information.</a:t>
            </a:r>
          </a:p>
          <a:p>
            <a:pPr marL="171450" indent="-171450" eaLnBrk="1" hangingPunct="1">
              <a:lnSpc>
                <a:spcPct val="80000"/>
              </a:lnSpc>
              <a:buFont typeface="Arial" pitchFamily="34" charset="0"/>
              <a:buChar char="•"/>
            </a:pPr>
            <a:r>
              <a:rPr lang="en-US" altLang="zh-TW" sz="1200" b="1" i="0" dirty="0"/>
              <a:t>Other structural requirements: </a:t>
            </a:r>
            <a:r>
              <a:rPr lang="en-US" altLang="zh-TW" sz="1200" dirty="0"/>
              <a:t>There are other structural and operational requirements imposed on a fund, e.g. preparation of semiannual and audited annual financial reports, and limitations on the types of fees which may be charged to a fund.</a:t>
            </a:r>
          </a:p>
          <a:p>
            <a:pPr marL="171450" indent="-171450" eaLnBrk="1" hangingPunct="1">
              <a:lnSpc>
                <a:spcPct val="80000"/>
              </a:lnSpc>
              <a:buFont typeface="Arial" pitchFamily="34" charset="0"/>
              <a:buChar char="•"/>
            </a:pPr>
            <a:r>
              <a:rPr lang="en-US" altLang="zh-TW" sz="1200" dirty="0"/>
              <a:t>Over 95% of the authorized funds are not domiciled in Hong Kong, but in other jurisdictions such as Luxembourg, the Channel Islands, Cayman Islands, Bermuda or Bahamas. The reason for these locations are either because they tend to be tax-free places or places where a fund, once established, can be widely marketed around the world.</a:t>
            </a:r>
          </a:p>
          <a:p>
            <a:pPr eaLnBrk="1" hangingPunct="1">
              <a:lnSpc>
                <a:spcPct val="80000"/>
              </a:lnSpc>
            </a:pPr>
            <a:endParaRPr lang="en-US" altLang="zh-TW" sz="1200" dirty="0"/>
          </a:p>
          <a:p>
            <a:pPr eaLnBrk="1" hangingPunct="1">
              <a:lnSpc>
                <a:spcPct val="80000"/>
              </a:lnSpc>
            </a:pPr>
            <a:r>
              <a:rPr lang="en-US" altLang="zh-TW" sz="1200" dirty="0"/>
              <a:t>SFC allows non-HK domiciled funds to be authorized here, but they still are required to meet the SFC standards as would apply to a locally domiciled fund. Most of the jurisdictions referred to above have their own securities commissions, and apply high standards to the fund before it is allowed to be offered to the public.</a:t>
            </a:r>
          </a:p>
        </p:txBody>
      </p:sp>
    </p:spTree>
    <p:extLst>
      <p:ext uri="{BB962C8B-B14F-4D97-AF65-F5344CB8AC3E}">
        <p14:creationId xmlns:p14="http://schemas.microsoft.com/office/powerpoint/2010/main" val="1845538869"/>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530" name="Slide Image Placeholder 1"/>
          <p:cNvSpPr>
            <a:spLocks noGrp="1" noRot="1" noChangeAspect="1" noTextEdit="1"/>
          </p:cNvSpPr>
          <p:nvPr>
            <p:ph type="sldImg"/>
          </p:nvPr>
        </p:nvSpPr>
        <p:spPr>
          <a:xfrm>
            <a:off x="2735263" y="527050"/>
            <a:ext cx="3851275" cy="2889250"/>
          </a:xfrm>
          <a:ln/>
        </p:spPr>
      </p:sp>
      <p:sp>
        <p:nvSpPr>
          <p:cNvPr id="278531" name="Notes Placeholder 2"/>
          <p:cNvSpPr>
            <a:spLocks noGrp="1"/>
          </p:cNvSpPr>
          <p:nvPr>
            <p:ph type="body" idx="1"/>
          </p:nvPr>
        </p:nvSpPr>
        <p:spPr>
          <a:noFill/>
          <a:ln/>
        </p:spPr>
        <p:txBody>
          <a:bodyPr/>
          <a:lstStyle/>
          <a:p>
            <a:r>
              <a:rPr lang="en-US" altLang="zh-TW" b="1" dirty="0"/>
              <a:t>Source: </a:t>
            </a:r>
            <a:r>
              <a:rPr lang="en-US" altLang="zh-TW" b="1" baseline="0" dirty="0"/>
              <a:t> </a:t>
            </a:r>
            <a:r>
              <a:rPr lang="en-US" altLang="zh-TW" b="1" dirty="0"/>
              <a:t>http://www.sfc.hk/sfc/doc/EN/speeches/public/sfc_guide/WhoWeAreWhatWeDo.pdf </a:t>
            </a:r>
            <a:endParaRPr lang="zh-TW" altLang="en-US" b="1" dirty="0"/>
          </a:p>
        </p:txBody>
      </p:sp>
      <p:sp>
        <p:nvSpPr>
          <p:cNvPr id="278532" name="Slide Number Placeholder 3"/>
          <p:cNvSpPr>
            <a:spLocks noGrp="1"/>
          </p:cNvSpPr>
          <p:nvPr>
            <p:ph type="sldNum" sz="quarter" idx="5"/>
          </p:nvPr>
        </p:nvSpPr>
        <p:spPr>
          <a:noFill/>
        </p:spPr>
        <p:txBody>
          <a:bodyPr/>
          <a:lstStyle/>
          <a:p>
            <a:fld id="{EDC7C14B-287A-4C76-B58C-14BE3B05C922}" type="slidenum">
              <a:rPr lang="zh-TW" altLang="en-US"/>
              <a:pPr/>
              <a:t>148</a:t>
            </a:fld>
            <a:endParaRPr lang="en-US" altLang="zh-TW"/>
          </a:p>
        </p:txBody>
      </p:sp>
    </p:spTree>
    <p:extLst>
      <p:ext uri="{BB962C8B-B14F-4D97-AF65-F5344CB8AC3E}">
        <p14:creationId xmlns:p14="http://schemas.microsoft.com/office/powerpoint/2010/main" val="1049352076"/>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578" name="Rectangle 7"/>
          <p:cNvSpPr>
            <a:spLocks noGrp="1" noChangeArrowheads="1"/>
          </p:cNvSpPr>
          <p:nvPr>
            <p:ph type="sldNum" sz="quarter" idx="5"/>
          </p:nvPr>
        </p:nvSpPr>
        <p:spPr>
          <a:noFill/>
        </p:spPr>
        <p:txBody>
          <a:bodyPr/>
          <a:lstStyle/>
          <a:p>
            <a:fld id="{9424C24E-DDA0-41FD-903C-95FDB2240FEC}" type="slidenum">
              <a:rPr lang="zh-TW" altLang="en-US"/>
              <a:pPr/>
              <a:t>149</a:t>
            </a:fld>
            <a:endParaRPr lang="en-US" altLang="zh-TW"/>
          </a:p>
        </p:txBody>
      </p:sp>
      <p:sp>
        <p:nvSpPr>
          <p:cNvPr id="280579" name="Rectangle 2"/>
          <p:cNvSpPr>
            <a:spLocks noGrp="1" noRot="1" noChangeAspect="1" noChangeArrowheads="1" noTextEdit="1"/>
          </p:cNvSpPr>
          <p:nvPr>
            <p:ph type="sldImg"/>
          </p:nvPr>
        </p:nvSpPr>
        <p:spPr>
          <a:xfrm>
            <a:off x="2735263" y="527050"/>
            <a:ext cx="3851275" cy="2889250"/>
          </a:xfrm>
          <a:ln/>
        </p:spPr>
      </p:sp>
      <p:sp>
        <p:nvSpPr>
          <p:cNvPr id="280580" name="Rectangle 3"/>
          <p:cNvSpPr>
            <a:spLocks noGrp="1" noChangeArrowheads="1"/>
          </p:cNvSpPr>
          <p:nvPr>
            <p:ph type="body" idx="1"/>
          </p:nvPr>
        </p:nvSpPr>
        <p:spPr>
          <a:noFill/>
          <a:ln/>
        </p:spPr>
        <p:txBody>
          <a:bodyPr/>
          <a:lstStyle/>
          <a:p>
            <a:pPr eaLnBrk="1" hangingPunct="1"/>
            <a:r>
              <a:rPr lang="en-US" altLang="zh-TW" dirty="0"/>
              <a:t>Both trustees and custodians have fiduciary responsibilities, meaning that they are entrusted to properly represent the interests of investors by standing between the fund manager and the investors. Under law, a trustee owes a higher degree of care than a custodian in that it is responsible to perform a supervisory role in overseeing the fund operation. The trustee must ensure that the fund manager is fit and proper to act in its capacity, that the fund is being administered in accordance with the trust deed and any other regulations, that the assets are under the trustee's control, that the fund is being priced correctly and that distributions made to investors are properly handled and monitored.</a:t>
            </a:r>
          </a:p>
          <a:p>
            <a:pPr eaLnBrk="1" hangingPunct="1"/>
            <a:endParaRPr lang="en-US" altLang="zh-TW" dirty="0"/>
          </a:p>
          <a:p>
            <a:pPr eaLnBrk="1" hangingPunct="1"/>
            <a:r>
              <a:rPr lang="en-US" altLang="zh-TW" dirty="0"/>
              <a:t>The custodian's primary responsibilities include safekeeping of the fund's assets, settling of trades and collecting dividends.</a:t>
            </a:r>
          </a:p>
          <a:p>
            <a:pPr eaLnBrk="1" hangingPunct="1"/>
            <a:endParaRPr lang="en-US" altLang="zh-TW" dirty="0"/>
          </a:p>
          <a:p>
            <a:pPr eaLnBrk="1" hangingPunct="1"/>
            <a:r>
              <a:rPr lang="en-US" altLang="zh-TW" dirty="0"/>
              <a:t>In Hong Kong, the SFC requires the custodian of an authorized mutual fund to provide the same level of care as a trustee. Therefore, investors in authorized funds are offered the same level of protection whether investing in a unit trust or a mutual fund.</a:t>
            </a:r>
          </a:p>
          <a:p>
            <a:pPr eaLnBrk="1" hangingPunct="1"/>
            <a:endParaRPr lang="en-US" altLang="zh-TW" dirty="0"/>
          </a:p>
        </p:txBody>
      </p:sp>
    </p:spTree>
    <p:extLst>
      <p:ext uri="{BB962C8B-B14F-4D97-AF65-F5344CB8AC3E}">
        <p14:creationId xmlns:p14="http://schemas.microsoft.com/office/powerpoint/2010/main" val="1955696876"/>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626" name="Rectangle 7"/>
          <p:cNvSpPr>
            <a:spLocks noGrp="1" noChangeArrowheads="1"/>
          </p:cNvSpPr>
          <p:nvPr>
            <p:ph type="sldNum" sz="quarter" idx="5"/>
          </p:nvPr>
        </p:nvSpPr>
        <p:spPr>
          <a:noFill/>
        </p:spPr>
        <p:txBody>
          <a:bodyPr/>
          <a:lstStyle/>
          <a:p>
            <a:fld id="{B22E2DD8-5145-4D2F-97D7-A379E4332E70}" type="slidenum">
              <a:rPr lang="zh-TW" altLang="en-US"/>
              <a:pPr/>
              <a:t>150</a:t>
            </a:fld>
            <a:endParaRPr lang="en-US" altLang="zh-TW"/>
          </a:p>
        </p:txBody>
      </p:sp>
      <p:sp>
        <p:nvSpPr>
          <p:cNvPr id="282627" name="Rectangle 2"/>
          <p:cNvSpPr>
            <a:spLocks noGrp="1" noRot="1" noChangeAspect="1" noChangeArrowheads="1" noTextEdit="1"/>
          </p:cNvSpPr>
          <p:nvPr>
            <p:ph type="sldImg"/>
          </p:nvPr>
        </p:nvSpPr>
        <p:spPr>
          <a:xfrm>
            <a:off x="2735263" y="527050"/>
            <a:ext cx="3851275" cy="2889250"/>
          </a:xfrm>
          <a:ln/>
        </p:spPr>
      </p:sp>
      <p:sp>
        <p:nvSpPr>
          <p:cNvPr id="282628" name="Rectangle 3"/>
          <p:cNvSpPr>
            <a:spLocks noGrp="1" noChangeArrowheads="1"/>
          </p:cNvSpPr>
          <p:nvPr>
            <p:ph type="body" idx="1"/>
          </p:nvPr>
        </p:nvSpPr>
        <p:spPr>
          <a:noFill/>
          <a:ln/>
        </p:spPr>
        <p:txBody>
          <a:bodyPr/>
          <a:lstStyle/>
          <a:p>
            <a:pPr eaLnBrk="1" hangingPunct="1">
              <a:lnSpc>
                <a:spcPct val="90000"/>
              </a:lnSpc>
            </a:pPr>
            <a:r>
              <a:rPr lang="en-US" altLang="zh-TW" sz="1200" dirty="0"/>
              <a:t>When you invest in a fund, there are basically two types of fees you have to pay:</a:t>
            </a:r>
          </a:p>
          <a:p>
            <a:pPr marL="171450" indent="-171450" eaLnBrk="1" hangingPunct="1">
              <a:lnSpc>
                <a:spcPct val="90000"/>
              </a:lnSpc>
              <a:buFont typeface="Arial" pitchFamily="34" charset="0"/>
              <a:buChar char="•"/>
            </a:pPr>
            <a:r>
              <a:rPr lang="en-US" altLang="zh-TW" sz="1200" dirty="0"/>
              <a:t>Initial subscription charge or the front-end fee; and</a:t>
            </a:r>
          </a:p>
          <a:p>
            <a:pPr marL="171450" indent="-171450" eaLnBrk="1" hangingPunct="1">
              <a:lnSpc>
                <a:spcPct val="90000"/>
              </a:lnSpc>
              <a:buFont typeface="Arial" pitchFamily="34" charset="0"/>
              <a:buChar char="•"/>
            </a:pPr>
            <a:r>
              <a:rPr lang="en-US" altLang="zh-TW" sz="1200" dirty="0"/>
              <a:t>Annual management fee</a:t>
            </a:r>
          </a:p>
          <a:p>
            <a:pPr eaLnBrk="1" hangingPunct="1">
              <a:lnSpc>
                <a:spcPct val="90000"/>
              </a:lnSpc>
            </a:pPr>
            <a:endParaRPr lang="en-US" altLang="zh-TW" sz="1200" dirty="0"/>
          </a:p>
          <a:p>
            <a:pPr eaLnBrk="1" hangingPunct="1">
              <a:lnSpc>
                <a:spcPct val="90000"/>
              </a:lnSpc>
            </a:pPr>
            <a:r>
              <a:rPr lang="en-US" altLang="zh-TW" sz="1200" dirty="0"/>
              <a:t>In addition, some funds may charge a redemption fee (especially for no-load funds) and performance fees (mainly for funds that invest in very sophisticated instruments.) Moreover, each fund would have fees charged by service providers, e.g. the trustee/custodian, administrator, etc. There are also other out-of-pocket expenses directly charged to the fund.</a:t>
            </a:r>
          </a:p>
          <a:p>
            <a:pPr eaLnBrk="1" hangingPunct="1">
              <a:lnSpc>
                <a:spcPct val="90000"/>
              </a:lnSpc>
            </a:pPr>
            <a:endParaRPr lang="en-US" altLang="zh-TW" sz="1200" dirty="0"/>
          </a:p>
          <a:p>
            <a:pPr eaLnBrk="1" hangingPunct="1">
              <a:lnSpc>
                <a:spcPct val="90000"/>
              </a:lnSpc>
            </a:pPr>
            <a:endParaRPr lang="en-US" altLang="zh-TW" sz="1200" dirty="0"/>
          </a:p>
          <a:p>
            <a:pPr eaLnBrk="1" hangingPunct="1">
              <a:lnSpc>
                <a:spcPct val="90000"/>
              </a:lnSpc>
            </a:pPr>
            <a:r>
              <a:rPr lang="en-US" altLang="zh-TW" sz="1200" b="1" dirty="0"/>
              <a:t>How much are these fees?</a:t>
            </a:r>
          </a:p>
          <a:p>
            <a:pPr eaLnBrk="1" hangingPunct="1">
              <a:lnSpc>
                <a:spcPct val="90000"/>
              </a:lnSpc>
            </a:pPr>
            <a:endParaRPr lang="en-US" altLang="zh-TW" sz="1200" b="1" dirty="0"/>
          </a:p>
          <a:p>
            <a:pPr eaLnBrk="1" hangingPunct="1">
              <a:lnSpc>
                <a:spcPct val="90000"/>
              </a:lnSpc>
            </a:pPr>
            <a:r>
              <a:rPr lang="en-US" altLang="zh-TW" sz="1200" b="1" i="0" dirty="0"/>
              <a:t>The fees are generally computed based on the net asset value of the fund.</a:t>
            </a:r>
          </a:p>
          <a:p>
            <a:pPr eaLnBrk="1" hangingPunct="1">
              <a:lnSpc>
                <a:spcPct val="90000"/>
              </a:lnSpc>
            </a:pPr>
            <a:r>
              <a:rPr lang="en-US" altLang="zh-TW" sz="1200" b="1" i="0" dirty="0"/>
              <a:t>The table is for reference only and investors should refer to the fund prospectus for detailed costs.</a:t>
            </a:r>
          </a:p>
          <a:p>
            <a:pPr eaLnBrk="1" hangingPunct="1">
              <a:lnSpc>
                <a:spcPct val="90000"/>
              </a:lnSpc>
            </a:pPr>
            <a:endParaRPr lang="en-US" altLang="zh-TW" sz="1200" i="1" dirty="0"/>
          </a:p>
          <a:p>
            <a:pPr eaLnBrk="1" hangingPunct="1">
              <a:lnSpc>
                <a:spcPct val="90000"/>
              </a:lnSpc>
            </a:pPr>
            <a:r>
              <a:rPr lang="en-US" altLang="zh-TW" sz="1200" dirty="0"/>
              <a:t>The initial subscription charge is paid up-front, i.e. you have to pay when you subscribe. For example, if you invest US$1,000 in a fund,</a:t>
            </a:r>
          </a:p>
          <a:p>
            <a:pPr eaLnBrk="1" hangingPunct="1">
              <a:lnSpc>
                <a:spcPct val="90000"/>
              </a:lnSpc>
            </a:pPr>
            <a:r>
              <a:rPr lang="en-US" altLang="zh-TW" sz="1200" dirty="0"/>
              <a:t>the fund company will either:</a:t>
            </a:r>
          </a:p>
          <a:p>
            <a:pPr marL="171450" indent="-171450" eaLnBrk="1" hangingPunct="1">
              <a:lnSpc>
                <a:spcPct val="90000"/>
              </a:lnSpc>
              <a:buFont typeface="Arial" pitchFamily="34" charset="0"/>
              <a:buChar char="•"/>
            </a:pPr>
            <a:r>
              <a:rPr lang="en-US" altLang="zh-TW" sz="1200" dirty="0"/>
              <a:t>Deduct 5% from your investment, and the net investable amount would be US$950; or:</a:t>
            </a:r>
          </a:p>
          <a:p>
            <a:pPr marL="171450" indent="-171450" eaLnBrk="1" hangingPunct="1">
              <a:lnSpc>
                <a:spcPct val="90000"/>
              </a:lnSpc>
              <a:buFont typeface="Arial" pitchFamily="34" charset="0"/>
              <a:buChar char="•"/>
            </a:pPr>
            <a:r>
              <a:rPr lang="en-US" altLang="zh-TW" sz="1200" dirty="0"/>
              <a:t>Gross up the amount so that the total you have to pay would be US$1,050; and your investable amount would be US$1,000.</a:t>
            </a:r>
          </a:p>
          <a:p>
            <a:pPr eaLnBrk="1" hangingPunct="1">
              <a:lnSpc>
                <a:spcPct val="90000"/>
              </a:lnSpc>
            </a:pPr>
            <a:endParaRPr lang="en-US" altLang="zh-TW" sz="1200" dirty="0"/>
          </a:p>
          <a:p>
            <a:pPr eaLnBrk="1" hangingPunct="1">
              <a:lnSpc>
                <a:spcPct val="90000"/>
              </a:lnSpc>
            </a:pPr>
            <a:r>
              <a:rPr lang="en-US" altLang="zh-TW" sz="1200" dirty="0"/>
              <a:t>On the annual management fee, you don't have to pay out-of-pocket separately. The fund will accrue it on a daily or a weekly basis, and deduct it from the pool of the money before the returns are divided amongst investors. The net asset value quoted is already net of the</a:t>
            </a:r>
          </a:p>
          <a:p>
            <a:pPr eaLnBrk="1" hangingPunct="1">
              <a:lnSpc>
                <a:spcPct val="90000"/>
              </a:lnSpc>
            </a:pPr>
            <a:r>
              <a:rPr lang="en-US" altLang="zh-TW" sz="1200" dirty="0"/>
              <a:t>annual fee.</a:t>
            </a:r>
          </a:p>
          <a:p>
            <a:pPr eaLnBrk="1" hangingPunct="1">
              <a:lnSpc>
                <a:spcPct val="90000"/>
              </a:lnSpc>
            </a:pPr>
            <a:endParaRPr lang="en-US" altLang="zh-TW" sz="1200" dirty="0"/>
          </a:p>
          <a:p>
            <a:pPr eaLnBrk="1" hangingPunct="1">
              <a:lnSpc>
                <a:spcPct val="90000"/>
              </a:lnSpc>
            </a:pPr>
            <a:r>
              <a:rPr lang="en-US" altLang="zh-TW" sz="1200" dirty="0"/>
              <a:t>As for redemption fees, they are usually computed based on the NAV, and are charged on exit, based on a sliding scale. This fee is usually charged if no-front-end is levied. Usually, the longer you invest, the lower the redemption fees you will have to pay.</a:t>
            </a:r>
          </a:p>
        </p:txBody>
      </p:sp>
    </p:spTree>
    <p:extLst>
      <p:ext uri="{BB962C8B-B14F-4D97-AF65-F5344CB8AC3E}">
        <p14:creationId xmlns:p14="http://schemas.microsoft.com/office/powerpoint/2010/main" val="4149000224"/>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35263" y="527050"/>
            <a:ext cx="3851275" cy="2889250"/>
          </a:xfrm>
        </p:spPr>
      </p:sp>
      <p:sp>
        <p:nvSpPr>
          <p:cNvPr id="3" name="Notes Placeholder 2"/>
          <p:cNvSpPr>
            <a:spLocks noGrp="1"/>
          </p:cNvSpPr>
          <p:nvPr>
            <p:ph type="body" idx="1"/>
          </p:nvPr>
        </p:nvSpPr>
        <p:spPr/>
        <p:txBody>
          <a:bodyPr>
            <a:normAutofit/>
          </a:bodyPr>
          <a:lstStyle/>
          <a:p>
            <a:r>
              <a:rPr lang="en-US" altLang="zh-TW" dirty="0"/>
              <a:t>Source: FT “China’s fund management industry almost doubles in 2015” 1 July 2016 https://next.ft.com/content/d5a06cc2-3eca-11e6-8716-a4a71e8140b0?ftcamp=crm/email//nbe/FTfm/product </a:t>
            </a:r>
            <a:endParaRPr lang="zh-TW" altLang="en-US" dirty="0"/>
          </a:p>
        </p:txBody>
      </p:sp>
      <p:sp>
        <p:nvSpPr>
          <p:cNvPr id="4" name="Slide Number Placeholder 3"/>
          <p:cNvSpPr>
            <a:spLocks noGrp="1"/>
          </p:cNvSpPr>
          <p:nvPr>
            <p:ph type="sldNum" sz="quarter" idx="10"/>
          </p:nvPr>
        </p:nvSpPr>
        <p:spPr/>
        <p:txBody>
          <a:bodyPr/>
          <a:lstStyle/>
          <a:p>
            <a:fld id="{2DE0326B-0CDB-4946-AC19-958BC54B1342}" type="slidenum">
              <a:rPr lang="zh-TW" altLang="en-US" smtClean="0"/>
              <a:pPr/>
              <a:t>152</a:t>
            </a:fld>
            <a:endParaRPr lang="zh-TW" altLang="en-US"/>
          </a:p>
        </p:txBody>
      </p:sp>
    </p:spTree>
    <p:extLst>
      <p:ext uri="{BB962C8B-B14F-4D97-AF65-F5344CB8AC3E}">
        <p14:creationId xmlns:p14="http://schemas.microsoft.com/office/powerpoint/2010/main" val="2793206958"/>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35263" y="527050"/>
            <a:ext cx="3851275" cy="2889250"/>
          </a:xfrm>
        </p:spPr>
      </p:sp>
      <p:sp>
        <p:nvSpPr>
          <p:cNvPr id="3" name="Notes Placeholder 2"/>
          <p:cNvSpPr>
            <a:spLocks noGrp="1"/>
          </p:cNvSpPr>
          <p:nvPr>
            <p:ph type="body" idx="1"/>
          </p:nvPr>
        </p:nvSpPr>
        <p:spPr/>
        <p:txBody>
          <a:bodyPr>
            <a:normAutofit/>
          </a:bodyPr>
          <a:lstStyle/>
          <a:p>
            <a:pPr defTabSz="965515" eaLnBrk="1" fontAlgn="auto" hangingPunct="1">
              <a:spcBef>
                <a:spcPts val="0"/>
              </a:spcBef>
              <a:spcAft>
                <a:spcPts val="0"/>
              </a:spcAft>
              <a:defRPr/>
            </a:pPr>
            <a:r>
              <a:rPr lang="en-US" altLang="zh-TW" dirty="0"/>
              <a:t>Source: FT “China’s fund management industry almost doubles in 2015” 1 July 2016 https://next.ft.com/content/d5a06cc2-3eca-11e6-8716-a4a71e8140b0?ftcamp=crm/email//nbe/FTfm/product </a:t>
            </a:r>
            <a:endParaRPr lang="zh-TW" altLang="en-US" dirty="0"/>
          </a:p>
          <a:p>
            <a:endParaRPr lang="zh-TW" altLang="en-US" dirty="0"/>
          </a:p>
        </p:txBody>
      </p:sp>
      <p:sp>
        <p:nvSpPr>
          <p:cNvPr id="4" name="Slide Number Placeholder 3"/>
          <p:cNvSpPr>
            <a:spLocks noGrp="1"/>
          </p:cNvSpPr>
          <p:nvPr>
            <p:ph type="sldNum" sz="quarter" idx="10"/>
          </p:nvPr>
        </p:nvSpPr>
        <p:spPr/>
        <p:txBody>
          <a:bodyPr/>
          <a:lstStyle/>
          <a:p>
            <a:fld id="{2DE0326B-0CDB-4946-AC19-958BC54B1342}" type="slidenum">
              <a:rPr lang="zh-TW" altLang="en-US" smtClean="0"/>
              <a:pPr/>
              <a:t>154</a:t>
            </a:fld>
            <a:endParaRPr lang="zh-TW" altLang="en-US"/>
          </a:p>
        </p:txBody>
      </p:sp>
    </p:spTree>
    <p:extLst>
      <p:ext uri="{BB962C8B-B14F-4D97-AF65-F5344CB8AC3E}">
        <p14:creationId xmlns:p14="http://schemas.microsoft.com/office/powerpoint/2010/main" val="66555378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4" name="Picture 7" descr="C:\Users\Wolfgang\Documents\EdPres\Full Background copy.jpg"/>
          <p:cNvPicPr>
            <a:picLocks noChangeAspect="1" noChangeArrowheads="1"/>
          </p:cNvPicPr>
          <p:nvPr/>
        </p:nvPicPr>
        <p:blipFill>
          <a:blip r:embed="rId2" cstate="print"/>
          <a:srcRect/>
          <a:stretch>
            <a:fillRect/>
          </a:stretch>
        </p:blipFill>
        <p:spPr bwMode="auto">
          <a:xfrm>
            <a:off x="0" y="0"/>
            <a:ext cx="9144000" cy="6858000"/>
          </a:xfrm>
          <a:prstGeom prst="rect">
            <a:avLst/>
          </a:prstGeom>
          <a:noFill/>
          <a:ln w="9525">
            <a:noFill/>
            <a:miter lim="800000"/>
            <a:headEnd/>
            <a:tailEnd/>
          </a:ln>
        </p:spPr>
      </p:pic>
      <p:pic>
        <p:nvPicPr>
          <p:cNvPr id="5" name="Picture 7" descr="C:\Users\Wolfgang\Documents\EdPres\Full Background copy.jpg"/>
          <p:cNvPicPr>
            <a:picLocks noChangeAspect="1" noChangeArrowheads="1"/>
          </p:cNvPicPr>
          <p:nvPr/>
        </p:nvPicPr>
        <p:blipFill>
          <a:blip r:embed="rId2" cstate="print"/>
          <a:srcRect/>
          <a:stretch>
            <a:fillRect/>
          </a:stretch>
        </p:blipFill>
        <p:spPr bwMode="auto">
          <a:xfrm>
            <a:off x="0" y="0"/>
            <a:ext cx="9144000" cy="6858000"/>
          </a:xfrm>
          <a:prstGeom prst="rect">
            <a:avLst/>
          </a:prstGeom>
          <a:noFill/>
          <a:ln w="9525">
            <a:noFill/>
            <a:miter lim="800000"/>
            <a:headEnd/>
            <a:tailEnd/>
          </a:ln>
        </p:spPr>
      </p:pic>
      <p:sp>
        <p:nvSpPr>
          <p:cNvPr id="2" name="Title 1"/>
          <p:cNvSpPr>
            <a:spLocks noGrp="1"/>
          </p:cNvSpPr>
          <p:nvPr>
            <p:ph type="ctrTitle"/>
          </p:nvPr>
        </p:nvSpPr>
        <p:spPr>
          <a:xfrm>
            <a:off x="685800" y="1285860"/>
            <a:ext cx="8458200" cy="2500330"/>
          </a:xfrm>
          <a:solidFill>
            <a:schemeClr val="accent1">
              <a:lumMod val="60000"/>
              <a:lumOff val="40000"/>
              <a:alpha val="85098"/>
            </a:schemeClr>
          </a:solidFill>
        </p:spPr>
        <p:txBody>
          <a:bodyPr/>
          <a:lstStyle>
            <a:lvl1pPr algn="l">
              <a:defRPr/>
            </a:lvl1pPr>
          </a:lstStyle>
          <a:p>
            <a:r>
              <a:rPr lang="en-US" altLang="zh-TW"/>
              <a:t>Click to edit Master title style</a:t>
            </a:r>
            <a:endParaRPr lang="zh-TW" altLang="en-US" dirty="0"/>
          </a:p>
        </p:txBody>
      </p:sp>
      <p:sp>
        <p:nvSpPr>
          <p:cNvPr id="8" name="Text Placeholder 7"/>
          <p:cNvSpPr>
            <a:spLocks noGrp="1"/>
          </p:cNvSpPr>
          <p:nvPr>
            <p:ph type="body" sz="quarter" idx="14"/>
          </p:nvPr>
        </p:nvSpPr>
        <p:spPr>
          <a:xfrm>
            <a:off x="685800" y="4143380"/>
            <a:ext cx="8458201" cy="1714512"/>
          </a:xfrm>
          <a:solidFill>
            <a:schemeClr val="accent1">
              <a:lumMod val="20000"/>
              <a:lumOff val="80000"/>
              <a:alpha val="85098"/>
            </a:schemeClr>
          </a:solidFill>
        </p:spPr>
        <p:txBody>
          <a:bodyPr/>
          <a:lstStyle>
            <a:lvl1pPr>
              <a:buNone/>
              <a:defRPr>
                <a:solidFill>
                  <a:schemeClr val="tx1">
                    <a:lumMod val="65000"/>
                    <a:lumOff val="35000"/>
                  </a:schemeClr>
                </a:solidFill>
              </a:defRPr>
            </a:lvl1pPr>
            <a:lvl2pPr>
              <a:buNone/>
              <a:defRPr>
                <a:solidFill>
                  <a:schemeClr val="tx1">
                    <a:lumMod val="65000"/>
                    <a:lumOff val="35000"/>
                  </a:schemeClr>
                </a:solidFill>
              </a:defRPr>
            </a:lvl2pPr>
            <a:lvl3pPr>
              <a:buNone/>
              <a:defRPr>
                <a:solidFill>
                  <a:schemeClr val="tx1">
                    <a:lumMod val="65000"/>
                    <a:lumOff val="35000"/>
                  </a:schemeClr>
                </a:solidFill>
              </a:defRPr>
            </a:lvl3pPr>
            <a:lvl4pPr>
              <a:buNone/>
              <a:defRPr>
                <a:solidFill>
                  <a:schemeClr val="tx1">
                    <a:lumMod val="65000"/>
                    <a:lumOff val="35000"/>
                  </a:schemeClr>
                </a:solidFill>
              </a:defRPr>
            </a:lvl4pPr>
            <a:lvl5pPr>
              <a:buNone/>
              <a:defRPr>
                <a:solidFill>
                  <a:schemeClr val="tx1">
                    <a:lumMod val="65000"/>
                    <a:lumOff val="35000"/>
                  </a:schemeClr>
                </a:solidFill>
              </a:defRPr>
            </a:lvl5p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dirty="0"/>
          </a:p>
        </p:txBody>
      </p:sp>
      <p:sp>
        <p:nvSpPr>
          <p:cNvPr id="6" name="Footer Placeholder 4"/>
          <p:cNvSpPr>
            <a:spLocks noGrp="1"/>
          </p:cNvSpPr>
          <p:nvPr>
            <p:ph type="ftr" sz="quarter" idx="15"/>
          </p:nvPr>
        </p:nvSpPr>
        <p:spPr/>
        <p:txBody>
          <a:bodyPr/>
          <a:lstStyle>
            <a:lvl1pPr eaLnBrk="0" hangingPunct="0">
              <a:defRPr dirty="0"/>
            </a:lvl1pPr>
          </a:lstStyle>
          <a:p>
            <a:pPr>
              <a:defRPr/>
            </a:pPr>
            <a:r>
              <a:rPr lang="en-US" altLang="en-US"/>
              <a:t>Veronique Lafon-Vinais</a:t>
            </a:r>
          </a:p>
        </p:txBody>
      </p:sp>
      <p:sp>
        <p:nvSpPr>
          <p:cNvPr id="7" name="Slide Number Placeholder 5"/>
          <p:cNvSpPr>
            <a:spLocks noGrp="1"/>
          </p:cNvSpPr>
          <p:nvPr>
            <p:ph type="sldNum" sz="quarter" idx="16"/>
          </p:nvPr>
        </p:nvSpPr>
        <p:spPr/>
        <p:txBody>
          <a:bodyPr/>
          <a:lstStyle>
            <a:lvl1pPr eaLnBrk="0" hangingPunct="0">
              <a:defRPr b="1"/>
            </a:lvl1pPr>
          </a:lstStyle>
          <a:p>
            <a:pPr>
              <a:defRPr/>
            </a:pPr>
            <a:fld id="{42CA529C-B1AB-4928-99AE-A9B46D4DF6C2}" type="slidenum">
              <a:rPr lang="en-US" altLang="en-US" smtClean="0"/>
              <a:pPr>
                <a:defRPr/>
              </a:pPr>
              <a:t>‹#›</a:t>
            </a:fld>
            <a:endParaRPr lang="en-US"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ltLang="zh-TW"/>
              <a:t>Click to edit Master title style</a:t>
            </a:r>
            <a:endParaRPr lang="zh-TW" alt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TW"/>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dirty="0"/>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TW"/>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7" name="Slide Number Placeholder 5"/>
          <p:cNvSpPr>
            <a:spLocks noGrp="1"/>
          </p:cNvSpPr>
          <p:nvPr>
            <p:ph type="sldNum" sz="quarter" idx="10"/>
          </p:nvPr>
        </p:nvSpPr>
        <p:spPr/>
        <p:txBody>
          <a:bodyPr/>
          <a:lstStyle>
            <a:lvl1pPr eaLnBrk="0" hangingPunct="0">
              <a:defRPr b="1"/>
            </a:lvl1pPr>
          </a:lstStyle>
          <a:p>
            <a:pPr>
              <a:defRPr/>
            </a:pPr>
            <a:fld id="{CA0840D2-273D-4188-B1D0-24C8F010C131}" type="slidenum">
              <a:rPr lang="en-US" altLang="en-US" smtClean="0"/>
              <a:pPr>
                <a:defRPr/>
              </a:pPr>
              <a:t>‹#›</a:t>
            </a:fld>
            <a:endParaRPr lang="en-US" altLang="en-US"/>
          </a:p>
        </p:txBody>
      </p:sp>
      <p:sp>
        <p:nvSpPr>
          <p:cNvPr id="8" name="Footer Placeholder 4"/>
          <p:cNvSpPr>
            <a:spLocks noGrp="1"/>
          </p:cNvSpPr>
          <p:nvPr>
            <p:ph type="ftr" sz="quarter" idx="11"/>
          </p:nvPr>
        </p:nvSpPr>
        <p:spPr/>
        <p:txBody>
          <a:bodyPr/>
          <a:lstStyle>
            <a:lvl1pPr eaLnBrk="0" hangingPunct="0">
              <a:defRPr dirty="0"/>
            </a:lvl1pPr>
          </a:lstStyle>
          <a:p>
            <a:pPr>
              <a:defRPr/>
            </a:pPr>
            <a:r>
              <a:rPr lang="en-US" altLang="en-US"/>
              <a:t>Veronique Lafon-Vinais</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1_Comparison (Case)">
    <p:spTree>
      <p:nvGrpSpPr>
        <p:cNvPr id="1" name=""/>
        <p:cNvGrpSpPr/>
        <p:nvPr/>
      </p:nvGrpSpPr>
      <p:grpSpPr>
        <a:xfrm>
          <a:off x="0" y="0"/>
          <a:ext cx="0" cy="0"/>
          <a:chOff x="0" y="0"/>
          <a:chExt cx="0" cy="0"/>
        </a:xfrm>
      </p:grpSpPr>
      <p:sp>
        <p:nvSpPr>
          <p:cNvPr id="7" name="Rectangle 6"/>
          <p:cNvSpPr/>
          <p:nvPr/>
        </p:nvSpPr>
        <p:spPr>
          <a:xfrm>
            <a:off x="142875" y="142875"/>
            <a:ext cx="8858250" cy="5929313"/>
          </a:xfrm>
          <a:prstGeom prst="rect">
            <a:avLst/>
          </a:prstGeom>
          <a:noFill/>
          <a:ln w="762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solidFill>
                <a:prstClr val="white"/>
              </a:solidFill>
            </a:endParaRPr>
          </a:p>
        </p:txBody>
      </p:sp>
      <p:sp>
        <p:nvSpPr>
          <p:cNvPr id="2" name="Title 1"/>
          <p:cNvSpPr>
            <a:spLocks noGrp="1"/>
          </p:cNvSpPr>
          <p:nvPr>
            <p:ph type="title"/>
          </p:nvPr>
        </p:nvSpPr>
        <p:spPr/>
        <p:txBody>
          <a:bodyPr/>
          <a:lstStyle>
            <a:lvl1pPr>
              <a:defRPr/>
            </a:lvl1pPr>
          </a:lstStyle>
          <a:p>
            <a:r>
              <a:rPr lang="en-US" altLang="zh-TW"/>
              <a:t>Click to edit Master title style</a:t>
            </a:r>
            <a:endParaRPr lang="zh-TW" alt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TW"/>
              <a:t>Click to edit Master text styles</a:t>
            </a:r>
          </a:p>
        </p:txBody>
      </p:sp>
      <p:sp>
        <p:nvSpPr>
          <p:cNvPr id="4" name="Content Placeholder 3"/>
          <p:cNvSpPr>
            <a:spLocks noGrp="1"/>
          </p:cNvSpPr>
          <p:nvPr>
            <p:ph sz="half" idx="2"/>
          </p:nvPr>
        </p:nvSpPr>
        <p:spPr>
          <a:xfrm>
            <a:off x="457200" y="2174875"/>
            <a:ext cx="4040188" cy="3768725"/>
          </a:xfrm>
        </p:spPr>
        <p:txBody>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dirty="0"/>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TW"/>
              <a:t>Click to edit Master text styles</a:t>
            </a:r>
          </a:p>
        </p:txBody>
      </p:sp>
      <p:sp>
        <p:nvSpPr>
          <p:cNvPr id="6" name="Content Placeholder 5"/>
          <p:cNvSpPr>
            <a:spLocks noGrp="1"/>
          </p:cNvSpPr>
          <p:nvPr>
            <p:ph sz="quarter" idx="4"/>
          </p:nvPr>
        </p:nvSpPr>
        <p:spPr>
          <a:xfrm>
            <a:off x="4645025" y="2174875"/>
            <a:ext cx="4041775" cy="3768725"/>
          </a:xfrm>
        </p:spPr>
        <p:txBody>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8" name="Slide Number Placeholder 5"/>
          <p:cNvSpPr>
            <a:spLocks noGrp="1"/>
          </p:cNvSpPr>
          <p:nvPr>
            <p:ph type="sldNum" sz="quarter" idx="10"/>
          </p:nvPr>
        </p:nvSpPr>
        <p:spPr/>
        <p:txBody>
          <a:bodyPr/>
          <a:lstStyle>
            <a:lvl1pPr eaLnBrk="0" hangingPunct="0">
              <a:defRPr b="1"/>
            </a:lvl1pPr>
          </a:lstStyle>
          <a:p>
            <a:pPr>
              <a:defRPr/>
            </a:pPr>
            <a:fld id="{B5392A0F-7923-49B4-87B6-B04ABAFAC7BF}" type="slidenum">
              <a:rPr lang="en-US" altLang="en-US" smtClean="0"/>
              <a:pPr>
                <a:defRPr/>
              </a:pPr>
              <a:t>‹#›</a:t>
            </a:fld>
            <a:endParaRPr lang="en-US" altLang="en-US"/>
          </a:p>
        </p:txBody>
      </p:sp>
      <p:sp>
        <p:nvSpPr>
          <p:cNvPr id="9" name="Footer Placeholder 4"/>
          <p:cNvSpPr>
            <a:spLocks noGrp="1"/>
          </p:cNvSpPr>
          <p:nvPr>
            <p:ph type="ftr" sz="quarter" idx="11"/>
          </p:nvPr>
        </p:nvSpPr>
        <p:spPr/>
        <p:txBody>
          <a:bodyPr/>
          <a:lstStyle>
            <a:lvl1pPr eaLnBrk="0" hangingPunct="0">
              <a:defRPr dirty="0"/>
            </a:lvl1pPr>
          </a:lstStyle>
          <a:p>
            <a:pPr>
              <a:defRPr/>
            </a:pPr>
            <a:r>
              <a:rPr lang="en-US" altLang="en-US"/>
              <a:t>Veronique Lafon-Vinais</a:t>
            </a:r>
          </a:p>
        </p:txBody>
      </p:sp>
    </p:spTree>
  </p:cSld>
  <p:clrMapOvr>
    <a:masterClrMapping/>
  </p:clrMapOvr>
  <p:hf hdr="0"/>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a:t>Click to edit Master title style</a:t>
            </a:r>
            <a:endParaRPr lang="zh-TW" altLang="en-US"/>
          </a:p>
        </p:txBody>
      </p:sp>
      <p:sp>
        <p:nvSpPr>
          <p:cNvPr id="3" name="Slide Number Placeholder 5"/>
          <p:cNvSpPr>
            <a:spLocks noGrp="1"/>
          </p:cNvSpPr>
          <p:nvPr>
            <p:ph type="sldNum" sz="quarter" idx="10"/>
          </p:nvPr>
        </p:nvSpPr>
        <p:spPr/>
        <p:txBody>
          <a:bodyPr/>
          <a:lstStyle>
            <a:lvl1pPr eaLnBrk="0" hangingPunct="0">
              <a:defRPr b="1"/>
            </a:lvl1pPr>
          </a:lstStyle>
          <a:p>
            <a:pPr>
              <a:defRPr/>
            </a:pPr>
            <a:fld id="{BB5F28B0-7856-4976-9185-CB21AAFD98ED}" type="slidenum">
              <a:rPr lang="en-US" altLang="en-US" smtClean="0"/>
              <a:pPr>
                <a:defRPr/>
              </a:pPr>
              <a:t>‹#›</a:t>
            </a:fld>
            <a:endParaRPr lang="en-US" altLang="en-US"/>
          </a:p>
        </p:txBody>
      </p:sp>
      <p:sp>
        <p:nvSpPr>
          <p:cNvPr id="4" name="Footer Placeholder 4"/>
          <p:cNvSpPr>
            <a:spLocks noGrp="1"/>
          </p:cNvSpPr>
          <p:nvPr>
            <p:ph type="ftr" sz="quarter" idx="11"/>
          </p:nvPr>
        </p:nvSpPr>
        <p:spPr/>
        <p:txBody>
          <a:bodyPr/>
          <a:lstStyle>
            <a:lvl1pPr eaLnBrk="0" hangingPunct="0">
              <a:defRPr dirty="0"/>
            </a:lvl1pPr>
          </a:lstStyle>
          <a:p>
            <a:pPr>
              <a:defRPr/>
            </a:pPr>
            <a:r>
              <a:rPr lang="en-US" altLang="en-US"/>
              <a:t>Veronique Lafon-Vinais</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1_Title Only (Case)">
    <p:spTree>
      <p:nvGrpSpPr>
        <p:cNvPr id="1" name=""/>
        <p:cNvGrpSpPr/>
        <p:nvPr/>
      </p:nvGrpSpPr>
      <p:grpSpPr>
        <a:xfrm>
          <a:off x="0" y="0"/>
          <a:ext cx="0" cy="0"/>
          <a:chOff x="0" y="0"/>
          <a:chExt cx="0" cy="0"/>
        </a:xfrm>
      </p:grpSpPr>
      <p:sp>
        <p:nvSpPr>
          <p:cNvPr id="3" name="Rectangle 2"/>
          <p:cNvSpPr/>
          <p:nvPr/>
        </p:nvSpPr>
        <p:spPr>
          <a:xfrm>
            <a:off x="142875" y="142875"/>
            <a:ext cx="8858250" cy="5929313"/>
          </a:xfrm>
          <a:prstGeom prst="rect">
            <a:avLst/>
          </a:prstGeom>
          <a:noFill/>
          <a:ln w="762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solidFill>
                <a:prstClr val="white"/>
              </a:solidFill>
            </a:endParaRPr>
          </a:p>
        </p:txBody>
      </p:sp>
      <p:sp>
        <p:nvSpPr>
          <p:cNvPr id="2" name="Title 1"/>
          <p:cNvSpPr>
            <a:spLocks noGrp="1"/>
          </p:cNvSpPr>
          <p:nvPr>
            <p:ph type="title"/>
          </p:nvPr>
        </p:nvSpPr>
        <p:spPr/>
        <p:txBody>
          <a:bodyPr/>
          <a:lstStyle/>
          <a:p>
            <a:r>
              <a:rPr lang="en-US" altLang="zh-TW"/>
              <a:t>Click to edit Master title style</a:t>
            </a:r>
            <a:endParaRPr lang="zh-TW" altLang="en-US"/>
          </a:p>
        </p:txBody>
      </p:sp>
      <p:sp>
        <p:nvSpPr>
          <p:cNvPr id="4" name="Slide Number Placeholder 5"/>
          <p:cNvSpPr>
            <a:spLocks noGrp="1"/>
          </p:cNvSpPr>
          <p:nvPr>
            <p:ph type="sldNum" sz="quarter" idx="10"/>
          </p:nvPr>
        </p:nvSpPr>
        <p:spPr/>
        <p:txBody>
          <a:bodyPr/>
          <a:lstStyle>
            <a:lvl1pPr eaLnBrk="0" hangingPunct="0">
              <a:defRPr b="1"/>
            </a:lvl1pPr>
          </a:lstStyle>
          <a:p>
            <a:pPr>
              <a:defRPr/>
            </a:pPr>
            <a:fld id="{B5392A0F-7923-49B4-87B6-B04ABAFAC7BF}" type="slidenum">
              <a:rPr lang="en-US" altLang="en-US" smtClean="0"/>
              <a:pPr>
                <a:defRPr/>
              </a:pPr>
              <a:t>‹#›</a:t>
            </a:fld>
            <a:endParaRPr lang="en-US" altLang="en-US"/>
          </a:p>
        </p:txBody>
      </p:sp>
      <p:sp>
        <p:nvSpPr>
          <p:cNvPr id="5" name="Footer Placeholder 4"/>
          <p:cNvSpPr>
            <a:spLocks noGrp="1"/>
          </p:cNvSpPr>
          <p:nvPr>
            <p:ph type="ftr" sz="quarter" idx="11"/>
          </p:nvPr>
        </p:nvSpPr>
        <p:spPr/>
        <p:txBody>
          <a:bodyPr/>
          <a:lstStyle>
            <a:lvl1pPr eaLnBrk="0" hangingPunct="0">
              <a:defRPr dirty="0"/>
            </a:lvl1pPr>
          </a:lstStyle>
          <a:p>
            <a:pPr>
              <a:defRPr/>
            </a:pPr>
            <a:r>
              <a:rPr lang="en-US" altLang="en-US"/>
              <a:t>Veronique Lafon-Vinais</a:t>
            </a:r>
          </a:p>
        </p:txBody>
      </p:sp>
    </p:spTree>
  </p:cSld>
  <p:clrMapOvr>
    <a:masterClrMapping/>
  </p:clrMapOvr>
  <p:hf hdr="0"/>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5"/>
          <p:cNvSpPr>
            <a:spLocks noGrp="1"/>
          </p:cNvSpPr>
          <p:nvPr>
            <p:ph type="sldNum" sz="quarter" idx="10"/>
          </p:nvPr>
        </p:nvSpPr>
        <p:spPr/>
        <p:txBody>
          <a:bodyPr/>
          <a:lstStyle>
            <a:lvl1pPr eaLnBrk="0" hangingPunct="0">
              <a:defRPr b="1"/>
            </a:lvl1pPr>
          </a:lstStyle>
          <a:p>
            <a:pPr>
              <a:defRPr/>
            </a:pPr>
            <a:fld id="{A897E363-3B44-44B2-982E-72A20B4431ED}" type="slidenum">
              <a:rPr lang="en-US" altLang="en-US" smtClean="0"/>
              <a:pPr>
                <a:defRPr/>
              </a:pPr>
              <a:t>‹#›</a:t>
            </a:fld>
            <a:endParaRPr lang="en-US" altLang="en-US"/>
          </a:p>
        </p:txBody>
      </p:sp>
      <p:sp>
        <p:nvSpPr>
          <p:cNvPr id="3" name="Footer Placeholder 4"/>
          <p:cNvSpPr>
            <a:spLocks noGrp="1"/>
          </p:cNvSpPr>
          <p:nvPr>
            <p:ph type="ftr" sz="quarter" idx="11"/>
          </p:nvPr>
        </p:nvSpPr>
        <p:spPr/>
        <p:txBody>
          <a:bodyPr/>
          <a:lstStyle>
            <a:lvl1pPr eaLnBrk="0" hangingPunct="0">
              <a:defRPr dirty="0"/>
            </a:lvl1pPr>
          </a:lstStyle>
          <a:p>
            <a:pPr>
              <a:defRPr/>
            </a:pPr>
            <a:r>
              <a:rPr lang="en-US" altLang="en-US"/>
              <a:t>Veronique Lafon-Vinais</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Totally_Blank">
    <p:spTree>
      <p:nvGrpSpPr>
        <p:cNvPr id="1" name=""/>
        <p:cNvGrpSpPr/>
        <p:nvPr/>
      </p:nvGrpSpPr>
      <p:grpSpPr>
        <a:xfrm>
          <a:off x="0" y="0"/>
          <a:ext cx="0" cy="0"/>
          <a:chOff x="0" y="0"/>
          <a:chExt cx="0" cy="0"/>
        </a:xfrm>
      </p:grpSpPr>
      <p:sp>
        <p:nvSpPr>
          <p:cNvPr id="4" name="Rectangle 3"/>
          <p:cNvSpPr/>
          <p:nvPr/>
        </p:nvSpPr>
        <p:spPr>
          <a:xfrm>
            <a:off x="0" y="6172200"/>
            <a:ext cx="9144000" cy="68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cSld>
  <p:clrMapOvr>
    <a:masterClrMapping/>
  </p:clrMapOvr>
  <p:hf hdr="0"/>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ltLang="zh-TW"/>
              <a:t>Click to edit Master title style</a:t>
            </a:r>
            <a:endParaRPr lang="zh-TW" altLang="en-US"/>
          </a:p>
        </p:txBody>
      </p:sp>
      <p:sp>
        <p:nvSpPr>
          <p:cNvPr id="3" name="Content Placeholder 2"/>
          <p:cNvSpPr>
            <a:spLocks noGrp="1"/>
          </p:cNvSpPr>
          <p:nvPr>
            <p:ph idx="1"/>
          </p:nvPr>
        </p:nvSpPr>
        <p:spPr>
          <a:xfrm>
            <a:off x="3575050" y="273050"/>
            <a:ext cx="5111750" cy="5853113"/>
          </a:xfrm>
        </p:spPr>
        <p:txBody>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dirty="0"/>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TW"/>
              <a:t>Click to edit Master text styles</a:t>
            </a:r>
          </a:p>
        </p:txBody>
      </p:sp>
      <p:sp>
        <p:nvSpPr>
          <p:cNvPr id="5" name="Slide Number Placeholder 5"/>
          <p:cNvSpPr>
            <a:spLocks noGrp="1"/>
          </p:cNvSpPr>
          <p:nvPr>
            <p:ph type="sldNum" sz="quarter" idx="10"/>
          </p:nvPr>
        </p:nvSpPr>
        <p:spPr/>
        <p:txBody>
          <a:bodyPr/>
          <a:lstStyle>
            <a:lvl1pPr eaLnBrk="0" hangingPunct="0">
              <a:defRPr b="1"/>
            </a:lvl1pPr>
          </a:lstStyle>
          <a:p>
            <a:pPr>
              <a:defRPr/>
            </a:pPr>
            <a:fld id="{8BA9980C-7009-4EB0-B97D-9073E0E1F613}" type="slidenum">
              <a:rPr lang="en-US" altLang="en-US" smtClean="0"/>
              <a:pPr>
                <a:defRPr/>
              </a:pPr>
              <a:t>‹#›</a:t>
            </a:fld>
            <a:endParaRPr lang="en-US" altLang="en-US"/>
          </a:p>
        </p:txBody>
      </p:sp>
      <p:sp>
        <p:nvSpPr>
          <p:cNvPr id="6" name="Footer Placeholder 4"/>
          <p:cNvSpPr>
            <a:spLocks noGrp="1"/>
          </p:cNvSpPr>
          <p:nvPr>
            <p:ph type="ftr" sz="quarter" idx="11"/>
          </p:nvPr>
        </p:nvSpPr>
        <p:spPr/>
        <p:txBody>
          <a:bodyPr/>
          <a:lstStyle>
            <a:lvl1pPr eaLnBrk="0" hangingPunct="0">
              <a:defRPr dirty="0"/>
            </a:lvl1pPr>
          </a:lstStyle>
          <a:p>
            <a:pPr>
              <a:defRPr/>
            </a:pPr>
            <a:r>
              <a:rPr lang="en-US" altLang="en-US"/>
              <a:t>Veronique Lafon-Vinais</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ltLang="zh-TW"/>
              <a:t>Click to edit Master title style</a:t>
            </a:r>
            <a:endParaRPr lang="zh-TW" alt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altLang="zh-TW" noProof="0"/>
              <a:t>Click icon to add picture</a:t>
            </a:r>
            <a:endParaRPr lang="zh-TW" alt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TW"/>
              <a:t>Click to edit Master text styles</a:t>
            </a:r>
          </a:p>
        </p:txBody>
      </p:sp>
      <p:sp>
        <p:nvSpPr>
          <p:cNvPr id="5" name="Slide Number Placeholder 5"/>
          <p:cNvSpPr>
            <a:spLocks noGrp="1"/>
          </p:cNvSpPr>
          <p:nvPr>
            <p:ph type="sldNum" sz="quarter" idx="10"/>
          </p:nvPr>
        </p:nvSpPr>
        <p:spPr/>
        <p:txBody>
          <a:bodyPr/>
          <a:lstStyle>
            <a:lvl1pPr eaLnBrk="0" hangingPunct="0">
              <a:defRPr b="1"/>
            </a:lvl1pPr>
          </a:lstStyle>
          <a:p>
            <a:pPr>
              <a:defRPr/>
            </a:pPr>
            <a:fld id="{C817315F-E7CF-480C-A8F6-1EDEA8E21CC0}" type="slidenum">
              <a:rPr lang="en-US" altLang="en-US" smtClean="0"/>
              <a:pPr>
                <a:defRPr/>
              </a:pPr>
              <a:t>‹#›</a:t>
            </a:fld>
            <a:endParaRPr lang="en-US" altLang="en-US"/>
          </a:p>
        </p:txBody>
      </p:sp>
      <p:sp>
        <p:nvSpPr>
          <p:cNvPr id="6" name="Footer Placeholder 4"/>
          <p:cNvSpPr>
            <a:spLocks noGrp="1"/>
          </p:cNvSpPr>
          <p:nvPr>
            <p:ph type="ftr" sz="quarter" idx="11"/>
          </p:nvPr>
        </p:nvSpPr>
        <p:spPr/>
        <p:txBody>
          <a:bodyPr/>
          <a:lstStyle>
            <a:lvl1pPr eaLnBrk="0" hangingPunct="0">
              <a:defRPr dirty="0"/>
            </a:lvl1pPr>
          </a:lstStyle>
          <a:p>
            <a:pPr>
              <a:defRPr/>
            </a:pPr>
            <a:r>
              <a:rPr lang="en-US" altLang="en-US"/>
              <a:t>Veronique Lafon-Vinais</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a:t>Click to edit Master title style</a:t>
            </a:r>
            <a:endParaRPr lang="zh-TW" altLang="en-US"/>
          </a:p>
        </p:txBody>
      </p:sp>
      <p:sp>
        <p:nvSpPr>
          <p:cNvPr id="3" name="Vertical Text Placeholder 2"/>
          <p:cNvSpPr>
            <a:spLocks noGrp="1"/>
          </p:cNvSpPr>
          <p:nvPr>
            <p:ph type="body" orient="vert" idx="1"/>
          </p:nvPr>
        </p:nvSpPr>
        <p:spPr/>
        <p:txBody>
          <a:bodyPr vert="eaVert"/>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dirty="0"/>
          </a:p>
        </p:txBody>
      </p:sp>
      <p:sp>
        <p:nvSpPr>
          <p:cNvPr id="4" name="Slide Number Placeholder 5"/>
          <p:cNvSpPr>
            <a:spLocks noGrp="1"/>
          </p:cNvSpPr>
          <p:nvPr>
            <p:ph type="sldNum" sz="quarter" idx="10"/>
          </p:nvPr>
        </p:nvSpPr>
        <p:spPr/>
        <p:txBody>
          <a:bodyPr/>
          <a:lstStyle>
            <a:lvl1pPr eaLnBrk="0" hangingPunct="0">
              <a:defRPr b="1"/>
            </a:lvl1pPr>
          </a:lstStyle>
          <a:p>
            <a:pPr>
              <a:defRPr/>
            </a:pPr>
            <a:fld id="{E6B659DC-B335-4E09-B2F3-40CB34A3019A}" type="slidenum">
              <a:rPr lang="en-US" altLang="en-US" smtClean="0"/>
              <a:pPr>
                <a:defRPr/>
              </a:pPr>
              <a:t>‹#›</a:t>
            </a:fld>
            <a:endParaRPr lang="en-US" altLang="en-US"/>
          </a:p>
        </p:txBody>
      </p:sp>
      <p:sp>
        <p:nvSpPr>
          <p:cNvPr id="5" name="Footer Placeholder 4"/>
          <p:cNvSpPr>
            <a:spLocks noGrp="1"/>
          </p:cNvSpPr>
          <p:nvPr>
            <p:ph type="ftr" sz="quarter" idx="11"/>
          </p:nvPr>
        </p:nvSpPr>
        <p:spPr/>
        <p:txBody>
          <a:bodyPr/>
          <a:lstStyle>
            <a:lvl1pPr eaLnBrk="0" hangingPunct="0">
              <a:defRPr dirty="0"/>
            </a:lvl1pPr>
          </a:lstStyle>
          <a:p>
            <a:pPr>
              <a:defRPr/>
            </a:pPr>
            <a:r>
              <a:rPr lang="en-US" altLang="en-US"/>
              <a:t>Veronique Lafon-Vinais</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ltLang="zh-TW"/>
              <a:t>Click to edit Master title style</a:t>
            </a:r>
            <a:endParaRPr lang="zh-TW" alt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4" name="Slide Number Placeholder 5"/>
          <p:cNvSpPr>
            <a:spLocks noGrp="1"/>
          </p:cNvSpPr>
          <p:nvPr>
            <p:ph type="sldNum" sz="quarter" idx="10"/>
          </p:nvPr>
        </p:nvSpPr>
        <p:spPr/>
        <p:txBody>
          <a:bodyPr/>
          <a:lstStyle>
            <a:lvl1pPr eaLnBrk="0" hangingPunct="0">
              <a:defRPr b="1"/>
            </a:lvl1pPr>
          </a:lstStyle>
          <a:p>
            <a:pPr>
              <a:defRPr/>
            </a:pPr>
            <a:fld id="{8F070E08-C1C4-4DC5-B9A7-E6497D10DA93}" type="slidenum">
              <a:rPr lang="en-US" altLang="en-US" smtClean="0"/>
              <a:pPr>
                <a:defRPr/>
              </a:pPr>
              <a:t>‹#›</a:t>
            </a:fld>
            <a:endParaRPr lang="en-US" altLang="en-US"/>
          </a:p>
        </p:txBody>
      </p:sp>
      <p:sp>
        <p:nvSpPr>
          <p:cNvPr id="5" name="Footer Placeholder 4"/>
          <p:cNvSpPr>
            <a:spLocks noGrp="1"/>
          </p:cNvSpPr>
          <p:nvPr>
            <p:ph type="ftr" sz="quarter" idx="11"/>
          </p:nvPr>
        </p:nvSpPr>
        <p:spPr/>
        <p:txBody>
          <a:bodyPr/>
          <a:lstStyle>
            <a:lvl1pPr eaLnBrk="0" hangingPunct="0">
              <a:defRPr dirty="0"/>
            </a:lvl1pPr>
          </a:lstStyle>
          <a:p>
            <a:pPr>
              <a:defRPr/>
            </a:pPr>
            <a:r>
              <a:rPr lang="en-US" altLang="en-US"/>
              <a:t>Veronique Lafon-Vinais</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1_Title Slide">
    <p:spTree>
      <p:nvGrpSpPr>
        <p:cNvPr id="1" name=""/>
        <p:cNvGrpSpPr/>
        <p:nvPr/>
      </p:nvGrpSpPr>
      <p:grpSpPr>
        <a:xfrm>
          <a:off x="0" y="0"/>
          <a:ext cx="0" cy="0"/>
          <a:chOff x="0" y="0"/>
          <a:chExt cx="0" cy="0"/>
        </a:xfrm>
      </p:grpSpPr>
      <p:pic>
        <p:nvPicPr>
          <p:cNvPr id="3" name="Picture 3" descr="C:\Users\Wolfgang\Documents\EdPres\Full Background copy.jpg"/>
          <p:cNvPicPr>
            <a:picLocks noChangeAspect="1" noChangeArrowheads="1"/>
          </p:cNvPicPr>
          <p:nvPr/>
        </p:nvPicPr>
        <p:blipFill>
          <a:blip r:embed="rId2" cstate="print"/>
          <a:srcRect/>
          <a:stretch>
            <a:fillRect/>
          </a:stretch>
        </p:blipFill>
        <p:spPr bwMode="auto">
          <a:xfrm>
            <a:off x="0" y="0"/>
            <a:ext cx="9144000" cy="6858000"/>
          </a:xfrm>
          <a:prstGeom prst="rect">
            <a:avLst/>
          </a:prstGeom>
          <a:noFill/>
          <a:ln w="9525">
            <a:noFill/>
            <a:miter lim="800000"/>
            <a:headEnd/>
            <a:tailEnd/>
          </a:ln>
        </p:spPr>
      </p:pic>
      <p:pic>
        <p:nvPicPr>
          <p:cNvPr id="4" name="Picture 11" descr="C:\Users\Wolfgang\Documents\EdPres\Full Background copy.jpg"/>
          <p:cNvPicPr>
            <a:picLocks noChangeAspect="1" noChangeArrowheads="1"/>
          </p:cNvPicPr>
          <p:nvPr/>
        </p:nvPicPr>
        <p:blipFill>
          <a:blip r:embed="rId2" cstate="print"/>
          <a:srcRect/>
          <a:stretch>
            <a:fillRect/>
          </a:stretch>
        </p:blipFill>
        <p:spPr bwMode="auto">
          <a:xfrm>
            <a:off x="0" y="0"/>
            <a:ext cx="9144000" cy="6858000"/>
          </a:xfrm>
          <a:prstGeom prst="rect">
            <a:avLst/>
          </a:prstGeom>
          <a:noFill/>
          <a:ln w="9525">
            <a:noFill/>
            <a:miter lim="800000"/>
            <a:headEnd/>
            <a:tailEnd/>
          </a:ln>
        </p:spPr>
      </p:pic>
      <p:sp>
        <p:nvSpPr>
          <p:cNvPr id="2" name="Title 1"/>
          <p:cNvSpPr>
            <a:spLocks noGrp="1"/>
          </p:cNvSpPr>
          <p:nvPr>
            <p:ph type="ctrTitle"/>
          </p:nvPr>
        </p:nvSpPr>
        <p:spPr>
          <a:xfrm>
            <a:off x="685800" y="1285860"/>
            <a:ext cx="8458200" cy="2500330"/>
          </a:xfrm>
          <a:solidFill>
            <a:schemeClr val="accent1">
              <a:lumMod val="60000"/>
              <a:lumOff val="40000"/>
              <a:alpha val="85098"/>
            </a:schemeClr>
          </a:solidFill>
        </p:spPr>
        <p:txBody>
          <a:bodyPr/>
          <a:lstStyle>
            <a:lvl1pPr algn="l">
              <a:defRPr/>
            </a:lvl1pPr>
          </a:lstStyle>
          <a:p>
            <a:r>
              <a:rPr lang="en-US" altLang="zh-TW"/>
              <a:t>Click to edit Master title style</a:t>
            </a:r>
            <a:endParaRPr lang="zh-TW" altLang="en-US" dirty="0"/>
          </a:p>
        </p:txBody>
      </p:sp>
      <p:sp>
        <p:nvSpPr>
          <p:cNvPr id="5" name="Footer Placeholder 4"/>
          <p:cNvSpPr>
            <a:spLocks noGrp="1"/>
          </p:cNvSpPr>
          <p:nvPr>
            <p:ph type="ftr" sz="quarter" idx="10"/>
          </p:nvPr>
        </p:nvSpPr>
        <p:spPr/>
        <p:txBody>
          <a:bodyPr/>
          <a:lstStyle>
            <a:lvl1pPr eaLnBrk="0" hangingPunct="0">
              <a:defRPr dirty="0"/>
            </a:lvl1pPr>
          </a:lstStyle>
          <a:p>
            <a:pPr>
              <a:defRPr/>
            </a:pPr>
            <a:r>
              <a:rPr lang="en-US" altLang="en-US"/>
              <a:t>Veronique Lafon-Vinais</a:t>
            </a:r>
          </a:p>
        </p:txBody>
      </p:sp>
      <p:sp>
        <p:nvSpPr>
          <p:cNvPr id="6" name="Slide Number Placeholder 5"/>
          <p:cNvSpPr>
            <a:spLocks noGrp="1"/>
          </p:cNvSpPr>
          <p:nvPr>
            <p:ph type="sldNum" sz="quarter" idx="11"/>
          </p:nvPr>
        </p:nvSpPr>
        <p:spPr/>
        <p:txBody>
          <a:bodyPr/>
          <a:lstStyle>
            <a:lvl1pPr eaLnBrk="0" hangingPunct="0">
              <a:defRPr b="1"/>
            </a:lvl1pPr>
          </a:lstStyle>
          <a:p>
            <a:pPr>
              <a:defRPr/>
            </a:pPr>
            <a:fld id="{B5392A0F-7923-49B4-87B6-B04ABAFAC7BF}" type="slidenum">
              <a:rPr lang="en-US" altLang="en-US" smtClean="0"/>
              <a:pPr>
                <a:defRPr/>
              </a:pPr>
              <a:t>‹#›</a:t>
            </a:fld>
            <a:endParaRPr lang="en-US" altLang="en-US"/>
          </a:p>
        </p:txBody>
      </p:sp>
    </p:spTree>
  </p:cSld>
  <p:clrMapOvr>
    <a:masterClrMapping/>
  </p:clrMapOvr>
  <p:hf hdr="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2_Title Slide">
    <p:spTree>
      <p:nvGrpSpPr>
        <p:cNvPr id="1" name=""/>
        <p:cNvGrpSpPr/>
        <p:nvPr/>
      </p:nvGrpSpPr>
      <p:grpSpPr>
        <a:xfrm>
          <a:off x="0" y="0"/>
          <a:ext cx="0" cy="0"/>
          <a:chOff x="0" y="0"/>
          <a:chExt cx="0" cy="0"/>
        </a:xfrm>
      </p:grpSpPr>
      <p:pic>
        <p:nvPicPr>
          <p:cNvPr id="4" name="Picture 7" descr="C:\Users\Wolfgang\Documents\EdPres\Full Background copy.jpg"/>
          <p:cNvPicPr>
            <a:picLocks noChangeAspect="1" noChangeArrowheads="1"/>
          </p:cNvPicPr>
          <p:nvPr/>
        </p:nvPicPr>
        <p:blipFill>
          <a:blip r:embed="rId2" cstate="print"/>
          <a:srcRect/>
          <a:stretch>
            <a:fillRect/>
          </a:stretch>
        </p:blipFill>
        <p:spPr bwMode="auto">
          <a:xfrm>
            <a:off x="0" y="0"/>
            <a:ext cx="9144000" cy="6858000"/>
          </a:xfrm>
          <a:prstGeom prst="rect">
            <a:avLst/>
          </a:prstGeom>
          <a:noFill/>
          <a:ln w="9525">
            <a:noFill/>
            <a:miter lim="800000"/>
            <a:headEnd/>
            <a:tailEnd/>
          </a:ln>
        </p:spPr>
      </p:pic>
      <p:sp>
        <p:nvSpPr>
          <p:cNvPr id="2" name="Title 1"/>
          <p:cNvSpPr>
            <a:spLocks noGrp="1"/>
          </p:cNvSpPr>
          <p:nvPr>
            <p:ph type="ctrTitle"/>
          </p:nvPr>
        </p:nvSpPr>
        <p:spPr>
          <a:xfrm>
            <a:off x="685800" y="1285860"/>
            <a:ext cx="8458200" cy="2500330"/>
          </a:xfrm>
          <a:solidFill>
            <a:schemeClr val="accent1">
              <a:lumMod val="60000"/>
              <a:lumOff val="40000"/>
              <a:alpha val="85098"/>
            </a:schemeClr>
          </a:solidFill>
        </p:spPr>
        <p:txBody>
          <a:bodyPr/>
          <a:lstStyle>
            <a:lvl1pPr algn="l">
              <a:defRPr/>
            </a:lvl1pPr>
          </a:lstStyle>
          <a:p>
            <a:r>
              <a:rPr lang="en-US" altLang="zh-TW"/>
              <a:t>Click to edit Master title style</a:t>
            </a:r>
            <a:endParaRPr lang="zh-TW" altLang="en-US" dirty="0"/>
          </a:p>
        </p:txBody>
      </p:sp>
      <p:sp>
        <p:nvSpPr>
          <p:cNvPr id="8" name="Text Placeholder 7"/>
          <p:cNvSpPr>
            <a:spLocks noGrp="1"/>
          </p:cNvSpPr>
          <p:nvPr>
            <p:ph type="body" sz="quarter" idx="14"/>
          </p:nvPr>
        </p:nvSpPr>
        <p:spPr>
          <a:xfrm>
            <a:off x="685800" y="4143380"/>
            <a:ext cx="8458201" cy="1714512"/>
          </a:xfrm>
          <a:solidFill>
            <a:schemeClr val="accent1">
              <a:lumMod val="20000"/>
              <a:lumOff val="80000"/>
              <a:alpha val="85098"/>
            </a:schemeClr>
          </a:solidFill>
        </p:spPr>
        <p:txBody>
          <a:bodyPr/>
          <a:lstStyle>
            <a:lvl1pPr>
              <a:buNone/>
              <a:defRPr>
                <a:solidFill>
                  <a:schemeClr val="tx1">
                    <a:lumMod val="65000"/>
                    <a:lumOff val="35000"/>
                  </a:schemeClr>
                </a:solidFill>
              </a:defRPr>
            </a:lvl1pPr>
            <a:lvl2pPr>
              <a:buNone/>
              <a:defRPr>
                <a:solidFill>
                  <a:schemeClr val="tx1">
                    <a:lumMod val="65000"/>
                    <a:lumOff val="35000"/>
                  </a:schemeClr>
                </a:solidFill>
              </a:defRPr>
            </a:lvl2pPr>
            <a:lvl3pPr>
              <a:buNone/>
              <a:defRPr>
                <a:solidFill>
                  <a:schemeClr val="tx1">
                    <a:lumMod val="65000"/>
                    <a:lumOff val="35000"/>
                  </a:schemeClr>
                </a:solidFill>
              </a:defRPr>
            </a:lvl3pPr>
            <a:lvl4pPr>
              <a:buNone/>
              <a:defRPr>
                <a:solidFill>
                  <a:schemeClr val="tx1">
                    <a:lumMod val="65000"/>
                    <a:lumOff val="35000"/>
                  </a:schemeClr>
                </a:solidFill>
              </a:defRPr>
            </a:lvl4pPr>
            <a:lvl5pPr>
              <a:buNone/>
              <a:defRPr>
                <a:solidFill>
                  <a:schemeClr val="tx1">
                    <a:lumMod val="65000"/>
                    <a:lumOff val="35000"/>
                  </a:schemeClr>
                </a:solidFill>
              </a:defRPr>
            </a:lvl5p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dirty="0"/>
          </a:p>
        </p:txBody>
      </p:sp>
      <p:sp>
        <p:nvSpPr>
          <p:cNvPr id="5" name="Footer Placeholder 4"/>
          <p:cNvSpPr>
            <a:spLocks noGrp="1"/>
          </p:cNvSpPr>
          <p:nvPr>
            <p:ph type="ftr" sz="quarter" idx="15"/>
          </p:nvPr>
        </p:nvSpPr>
        <p:spPr/>
        <p:txBody>
          <a:bodyPr/>
          <a:lstStyle>
            <a:lvl1pPr>
              <a:defRPr dirty="0"/>
            </a:lvl1pPr>
          </a:lstStyle>
          <a:p>
            <a:pPr>
              <a:defRPr/>
            </a:pPr>
            <a:r>
              <a:rPr lang="en-US" altLang="en-US"/>
              <a:t>Veronique Lafon-Vinais</a:t>
            </a:r>
          </a:p>
        </p:txBody>
      </p:sp>
      <p:sp>
        <p:nvSpPr>
          <p:cNvPr id="6" name="Slide Number Placeholder 5"/>
          <p:cNvSpPr>
            <a:spLocks noGrp="1"/>
          </p:cNvSpPr>
          <p:nvPr>
            <p:ph type="sldNum" sz="quarter" idx="16"/>
          </p:nvPr>
        </p:nvSpPr>
        <p:spPr/>
        <p:txBody>
          <a:bodyPr/>
          <a:lstStyle>
            <a:lvl1pPr>
              <a:defRPr/>
            </a:lvl1pPr>
          </a:lstStyle>
          <a:p>
            <a:pPr>
              <a:defRPr/>
            </a:pPr>
            <a:fld id="{B5392A0F-7923-49B4-87B6-B04ABAFAC7BF}" type="slidenum">
              <a:rPr lang="en-US" altLang="en-US" smtClean="0"/>
              <a:pPr>
                <a:defRPr/>
              </a:pPr>
              <a:t>‹#›</a:t>
            </a:fld>
            <a:endParaRPr lang="en-US" altLang="en-US"/>
          </a:p>
        </p:txBody>
      </p:sp>
    </p:spTree>
  </p:cSld>
  <p:clrMapOvr>
    <a:masterClrMapping/>
  </p:clrMapOvr>
  <p:hf hdr="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3_Title Slide">
    <p:spTree>
      <p:nvGrpSpPr>
        <p:cNvPr id="1" name=""/>
        <p:cNvGrpSpPr/>
        <p:nvPr/>
      </p:nvGrpSpPr>
      <p:grpSpPr>
        <a:xfrm>
          <a:off x="0" y="0"/>
          <a:ext cx="0" cy="0"/>
          <a:chOff x="0" y="0"/>
          <a:chExt cx="0" cy="0"/>
        </a:xfrm>
      </p:grpSpPr>
      <p:pic>
        <p:nvPicPr>
          <p:cNvPr id="3" name="Picture 3" descr="C:\Users\Wolfgang\Documents\EdPres\Full Background copy.jpg"/>
          <p:cNvPicPr>
            <a:picLocks noChangeAspect="1" noChangeArrowheads="1"/>
          </p:cNvPicPr>
          <p:nvPr/>
        </p:nvPicPr>
        <p:blipFill>
          <a:blip r:embed="rId2" cstate="print"/>
          <a:srcRect/>
          <a:stretch>
            <a:fillRect/>
          </a:stretch>
        </p:blipFill>
        <p:spPr bwMode="auto">
          <a:xfrm>
            <a:off x="0" y="0"/>
            <a:ext cx="9144000" cy="6858000"/>
          </a:xfrm>
          <a:prstGeom prst="rect">
            <a:avLst/>
          </a:prstGeom>
          <a:noFill/>
          <a:ln w="9525">
            <a:noFill/>
            <a:miter lim="800000"/>
            <a:headEnd/>
            <a:tailEnd/>
          </a:ln>
        </p:spPr>
      </p:pic>
      <p:sp>
        <p:nvSpPr>
          <p:cNvPr id="2" name="Title 1"/>
          <p:cNvSpPr>
            <a:spLocks noGrp="1"/>
          </p:cNvSpPr>
          <p:nvPr>
            <p:ph type="ctrTitle"/>
          </p:nvPr>
        </p:nvSpPr>
        <p:spPr>
          <a:xfrm>
            <a:off x="685800" y="1285860"/>
            <a:ext cx="8458200" cy="2500330"/>
          </a:xfrm>
          <a:solidFill>
            <a:schemeClr val="accent1">
              <a:lumMod val="60000"/>
              <a:lumOff val="40000"/>
              <a:alpha val="85098"/>
            </a:schemeClr>
          </a:solidFill>
        </p:spPr>
        <p:txBody>
          <a:bodyPr/>
          <a:lstStyle>
            <a:lvl1pPr algn="l">
              <a:defRPr/>
            </a:lvl1pPr>
          </a:lstStyle>
          <a:p>
            <a:r>
              <a:rPr lang="en-US" altLang="zh-TW"/>
              <a:t>Click to edit Master title style</a:t>
            </a:r>
            <a:endParaRPr lang="zh-TW" altLang="en-US" dirty="0"/>
          </a:p>
        </p:txBody>
      </p:sp>
      <p:sp>
        <p:nvSpPr>
          <p:cNvPr id="4" name="Footer Placeholder 4"/>
          <p:cNvSpPr>
            <a:spLocks noGrp="1"/>
          </p:cNvSpPr>
          <p:nvPr>
            <p:ph type="ftr" sz="quarter" idx="10"/>
          </p:nvPr>
        </p:nvSpPr>
        <p:spPr/>
        <p:txBody>
          <a:bodyPr/>
          <a:lstStyle>
            <a:lvl1pPr>
              <a:defRPr dirty="0"/>
            </a:lvl1pPr>
          </a:lstStyle>
          <a:p>
            <a:pPr>
              <a:defRPr/>
            </a:pPr>
            <a:r>
              <a:rPr lang="en-US" altLang="en-US"/>
              <a:t>Veronique Lafon-Vinais</a:t>
            </a:r>
          </a:p>
        </p:txBody>
      </p:sp>
      <p:sp>
        <p:nvSpPr>
          <p:cNvPr id="5" name="Slide Number Placeholder 5"/>
          <p:cNvSpPr>
            <a:spLocks noGrp="1"/>
          </p:cNvSpPr>
          <p:nvPr>
            <p:ph type="sldNum" sz="quarter" idx="11"/>
          </p:nvPr>
        </p:nvSpPr>
        <p:spPr/>
        <p:txBody>
          <a:bodyPr/>
          <a:lstStyle>
            <a:lvl1pPr>
              <a:defRPr/>
            </a:lvl1pPr>
          </a:lstStyle>
          <a:p>
            <a:pPr>
              <a:defRPr/>
            </a:pPr>
            <a:fld id="{B5392A0F-7923-49B4-87B6-B04ABAFAC7BF}" type="slidenum">
              <a:rPr lang="en-US" altLang="en-US" smtClean="0"/>
              <a:pPr>
                <a:defRPr/>
              </a:pPr>
              <a:t>‹#›</a:t>
            </a:fld>
            <a:endParaRPr lang="en-US" altLang="en-US"/>
          </a:p>
        </p:txBody>
      </p:sp>
    </p:spTree>
  </p:cSld>
  <p:clrMapOvr>
    <a:masterClrMapping/>
  </p:clrMapOvr>
  <p:hf hdr="0"/>
</p:sldLayout>
</file>

<file path=ppt/slideLayouts/slideLayout2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447800" y="685800"/>
            <a:ext cx="7496175" cy="1143000"/>
          </a:xfrm>
        </p:spPr>
        <p:txBody>
          <a:bodyPr/>
          <a:lstStyle/>
          <a:p>
            <a:r>
              <a:rPr lang="en-US" altLang="zh-TW"/>
              <a:t>Click to edit Master title style</a:t>
            </a:r>
            <a:endParaRPr lang="zh-TW" altLang="en-US"/>
          </a:p>
        </p:txBody>
      </p:sp>
      <p:sp>
        <p:nvSpPr>
          <p:cNvPr id="3" name="Text Placeholder 2"/>
          <p:cNvSpPr>
            <a:spLocks noGrp="1"/>
          </p:cNvSpPr>
          <p:nvPr>
            <p:ph type="body" sz="half" idx="1"/>
          </p:nvPr>
        </p:nvSpPr>
        <p:spPr>
          <a:xfrm>
            <a:off x="1182688" y="2017713"/>
            <a:ext cx="3810000" cy="4114800"/>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4" name="Content Placeholder 3"/>
          <p:cNvSpPr>
            <a:spLocks noGrp="1"/>
          </p:cNvSpPr>
          <p:nvPr>
            <p:ph sz="half" idx="2"/>
          </p:nvPr>
        </p:nvSpPr>
        <p:spPr>
          <a:xfrm>
            <a:off x="5145088" y="2017713"/>
            <a:ext cx="3810000" cy="4114800"/>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5" name="Slide Number Placeholder 5"/>
          <p:cNvSpPr>
            <a:spLocks noGrp="1"/>
          </p:cNvSpPr>
          <p:nvPr>
            <p:ph type="sldNum" sz="quarter" idx="10"/>
          </p:nvPr>
        </p:nvSpPr>
        <p:spPr/>
        <p:txBody>
          <a:bodyPr/>
          <a:lstStyle>
            <a:lvl1pPr>
              <a:defRPr/>
            </a:lvl1pPr>
          </a:lstStyle>
          <a:p>
            <a:pPr>
              <a:defRPr/>
            </a:pPr>
            <a:fld id="{8F677821-2E30-43D5-A6EB-9A822676CD1F}" type="slidenum">
              <a:rPr lang="en-US" altLang="en-US" smtClean="0"/>
              <a:pPr>
                <a:defRPr/>
              </a:pPr>
              <a:t>‹#›</a:t>
            </a:fld>
            <a:endParaRPr lang="en-US" altLang="en-US"/>
          </a:p>
        </p:txBody>
      </p:sp>
      <p:sp>
        <p:nvSpPr>
          <p:cNvPr id="6" name="Footer Placeholder 4"/>
          <p:cNvSpPr>
            <a:spLocks noGrp="1"/>
          </p:cNvSpPr>
          <p:nvPr>
            <p:ph type="ftr" sz="quarter" idx="11"/>
          </p:nvPr>
        </p:nvSpPr>
        <p:spPr/>
        <p:txBody>
          <a:bodyPr/>
          <a:lstStyle>
            <a:lvl1pPr>
              <a:defRPr/>
            </a:lvl1pPr>
          </a:lstStyle>
          <a:p>
            <a:pPr>
              <a:defRPr/>
            </a:pPr>
            <a:r>
              <a:rPr lang="en-US" altLang="en-US"/>
              <a:t>Veronique Lafon-Vinais</a:t>
            </a: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OverTx">
  <p:cSld name="Title and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1447800" y="685800"/>
            <a:ext cx="7496175" cy="1143000"/>
          </a:xfrm>
        </p:spPr>
        <p:txBody>
          <a:bodyPr/>
          <a:lstStyle/>
          <a:p>
            <a:r>
              <a:rPr lang="en-US" altLang="zh-TW"/>
              <a:t>Click to edit Master title style</a:t>
            </a:r>
            <a:endParaRPr lang="zh-TW" altLang="en-US"/>
          </a:p>
        </p:txBody>
      </p:sp>
      <p:sp>
        <p:nvSpPr>
          <p:cNvPr id="3" name="Content Placeholder 2"/>
          <p:cNvSpPr>
            <a:spLocks noGrp="1"/>
          </p:cNvSpPr>
          <p:nvPr>
            <p:ph sz="half" idx="1"/>
          </p:nvPr>
        </p:nvSpPr>
        <p:spPr>
          <a:xfrm>
            <a:off x="1182688" y="2017713"/>
            <a:ext cx="7772400" cy="1981200"/>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4" name="Text Placeholder 3"/>
          <p:cNvSpPr>
            <a:spLocks noGrp="1"/>
          </p:cNvSpPr>
          <p:nvPr>
            <p:ph type="body" sz="half" idx="2"/>
          </p:nvPr>
        </p:nvSpPr>
        <p:spPr>
          <a:xfrm>
            <a:off x="1182688" y="4151313"/>
            <a:ext cx="7772400" cy="1981200"/>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5" name="Slide Number Placeholder 5"/>
          <p:cNvSpPr>
            <a:spLocks noGrp="1"/>
          </p:cNvSpPr>
          <p:nvPr>
            <p:ph type="sldNum" sz="quarter" idx="10"/>
          </p:nvPr>
        </p:nvSpPr>
        <p:spPr/>
        <p:txBody>
          <a:bodyPr/>
          <a:lstStyle>
            <a:lvl1pPr>
              <a:defRPr/>
            </a:lvl1pPr>
          </a:lstStyle>
          <a:p>
            <a:pPr>
              <a:defRPr/>
            </a:pPr>
            <a:fld id="{256EFFAB-3B23-4602-835C-C960048013E1}" type="slidenum">
              <a:rPr lang="en-US" altLang="en-US" smtClean="0"/>
              <a:pPr>
                <a:defRPr/>
              </a:pPr>
              <a:t>‹#›</a:t>
            </a:fld>
            <a:endParaRPr lang="en-US" altLang="en-US"/>
          </a:p>
        </p:txBody>
      </p:sp>
      <p:sp>
        <p:nvSpPr>
          <p:cNvPr id="6" name="Footer Placeholder 4"/>
          <p:cNvSpPr>
            <a:spLocks noGrp="1"/>
          </p:cNvSpPr>
          <p:nvPr>
            <p:ph type="ftr" sz="quarter" idx="11"/>
          </p:nvPr>
        </p:nvSpPr>
        <p:spPr/>
        <p:txBody>
          <a:bodyPr/>
          <a:lstStyle>
            <a:lvl1pPr>
              <a:defRPr/>
            </a:lvl1pPr>
          </a:lstStyle>
          <a:p>
            <a:pPr>
              <a:defRPr/>
            </a:pPr>
            <a:r>
              <a:rPr lang="en-US" altLang="en-US"/>
              <a:t>Veronique Lafon-Vinais</a:t>
            </a: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ObjOverTx">
  <p:cSld name="Title and 2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1447800" y="685800"/>
            <a:ext cx="7496175" cy="1143000"/>
          </a:xfrm>
        </p:spPr>
        <p:txBody>
          <a:bodyPr/>
          <a:lstStyle/>
          <a:p>
            <a:r>
              <a:rPr lang="en-US" altLang="zh-TW"/>
              <a:t>Click to edit Master title style</a:t>
            </a:r>
            <a:endParaRPr lang="zh-TW" altLang="en-US"/>
          </a:p>
        </p:txBody>
      </p:sp>
      <p:sp>
        <p:nvSpPr>
          <p:cNvPr id="3" name="Content Placeholder 2"/>
          <p:cNvSpPr>
            <a:spLocks noGrp="1"/>
          </p:cNvSpPr>
          <p:nvPr>
            <p:ph sz="quarter" idx="1"/>
          </p:nvPr>
        </p:nvSpPr>
        <p:spPr>
          <a:xfrm>
            <a:off x="1182688" y="2017713"/>
            <a:ext cx="3810000" cy="1981200"/>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4" name="Content Placeholder 3"/>
          <p:cNvSpPr>
            <a:spLocks noGrp="1"/>
          </p:cNvSpPr>
          <p:nvPr>
            <p:ph sz="quarter" idx="2"/>
          </p:nvPr>
        </p:nvSpPr>
        <p:spPr>
          <a:xfrm>
            <a:off x="5145088" y="2017713"/>
            <a:ext cx="3810000" cy="1981200"/>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5" name="Text Placeholder 4"/>
          <p:cNvSpPr>
            <a:spLocks noGrp="1"/>
          </p:cNvSpPr>
          <p:nvPr>
            <p:ph type="body" sz="half" idx="3"/>
          </p:nvPr>
        </p:nvSpPr>
        <p:spPr>
          <a:xfrm>
            <a:off x="1182688" y="4151313"/>
            <a:ext cx="7772400" cy="1981200"/>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6" name="Slide Number Placeholder 5"/>
          <p:cNvSpPr>
            <a:spLocks noGrp="1"/>
          </p:cNvSpPr>
          <p:nvPr>
            <p:ph type="sldNum" sz="quarter" idx="10"/>
          </p:nvPr>
        </p:nvSpPr>
        <p:spPr/>
        <p:txBody>
          <a:bodyPr/>
          <a:lstStyle>
            <a:lvl1pPr>
              <a:defRPr/>
            </a:lvl1pPr>
          </a:lstStyle>
          <a:p>
            <a:pPr>
              <a:defRPr/>
            </a:pPr>
            <a:fld id="{B5392A0F-7923-49B4-87B6-B04ABAFAC7BF}" type="slidenum">
              <a:rPr lang="en-US" altLang="en-US" smtClean="0"/>
              <a:pPr>
                <a:defRPr/>
              </a:pPr>
              <a:t>‹#›</a:t>
            </a:fld>
            <a:endParaRPr lang="en-US" altLang="en-US"/>
          </a:p>
        </p:txBody>
      </p:sp>
      <p:sp>
        <p:nvSpPr>
          <p:cNvPr id="7" name="Footer Placeholder 4"/>
          <p:cNvSpPr>
            <a:spLocks noGrp="1"/>
          </p:cNvSpPr>
          <p:nvPr>
            <p:ph type="ftr" sz="quarter" idx="11"/>
          </p:nvPr>
        </p:nvSpPr>
        <p:spPr/>
        <p:txBody>
          <a:bodyPr/>
          <a:lstStyle>
            <a:lvl1pPr>
              <a:defRPr/>
            </a:lvl1pPr>
          </a:lstStyle>
          <a:p>
            <a:pPr>
              <a:defRPr/>
            </a:pPr>
            <a:r>
              <a:rPr lang="en-US" altLang="en-US"/>
              <a:t>Veronique Lafon-Vinais</a:t>
            </a:r>
          </a:p>
        </p:txBody>
      </p:sp>
    </p:spTree>
  </p:cSld>
  <p:clrMapOvr>
    <a:masterClrMapping/>
  </p:clrMapOvr>
  <p:hf hdr="0"/>
</p:sldLayout>
</file>

<file path=ppt/slideLayouts/slideLayout25.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122238"/>
            <a:ext cx="7543800" cy="1295400"/>
          </a:xfrm>
        </p:spPr>
        <p:txBody>
          <a:bodyPr/>
          <a:lstStyle/>
          <a:p>
            <a:r>
              <a:rPr lang="en-US" altLang="zh-TW"/>
              <a:t>Click to edit Master title style</a:t>
            </a:r>
            <a:endParaRPr lang="zh-TW" altLang="en-US"/>
          </a:p>
        </p:txBody>
      </p:sp>
      <p:sp>
        <p:nvSpPr>
          <p:cNvPr id="3" name="Table Placeholder 2"/>
          <p:cNvSpPr>
            <a:spLocks noGrp="1"/>
          </p:cNvSpPr>
          <p:nvPr>
            <p:ph type="tbl" idx="1"/>
          </p:nvPr>
        </p:nvSpPr>
        <p:spPr>
          <a:xfrm>
            <a:off x="457200" y="1719263"/>
            <a:ext cx="8229600" cy="4411662"/>
          </a:xfrm>
        </p:spPr>
        <p:txBody>
          <a:bodyPr/>
          <a:lstStyle/>
          <a:p>
            <a:pPr lvl="0"/>
            <a:endParaRPr lang="zh-TW" altLang="en-US" noProof="0"/>
          </a:p>
        </p:txBody>
      </p:sp>
      <p:sp>
        <p:nvSpPr>
          <p:cNvPr id="4" name="Rectangle 5"/>
          <p:cNvSpPr>
            <a:spLocks noGrp="1" noChangeArrowheads="1"/>
          </p:cNvSpPr>
          <p:nvPr>
            <p:ph type="dt" sz="half" idx="10"/>
          </p:nvPr>
        </p:nvSpPr>
        <p:spPr>
          <a:xfrm>
            <a:off x="457200" y="6248400"/>
            <a:ext cx="2133600" cy="457200"/>
          </a:xfrm>
          <a:prstGeom prst="rect">
            <a:avLst/>
          </a:prstGeom>
          <a:ln/>
        </p:spPr>
        <p:txBody>
          <a:bodyPr/>
          <a:lstStyle>
            <a:lvl1pPr>
              <a:defRPr/>
            </a:lvl1pPr>
          </a:lstStyle>
          <a:p>
            <a:r>
              <a:rPr lang="zh-TW" altLang="en-US"/>
              <a:t>Spring 11</a:t>
            </a:r>
            <a:endParaRPr lang="en-US" altLang="en-US"/>
          </a:p>
        </p:txBody>
      </p:sp>
      <p:sp>
        <p:nvSpPr>
          <p:cNvPr id="5" name="Rectangle 6"/>
          <p:cNvSpPr>
            <a:spLocks noGrp="1" noChangeArrowheads="1"/>
          </p:cNvSpPr>
          <p:nvPr>
            <p:ph type="ftr" sz="quarter" idx="11"/>
          </p:nvPr>
        </p:nvSpPr>
        <p:spPr>
          <a:ln/>
        </p:spPr>
        <p:txBody>
          <a:bodyPr/>
          <a:lstStyle>
            <a:lvl1pPr>
              <a:defRPr/>
            </a:lvl1pPr>
          </a:lstStyle>
          <a:p>
            <a:pPr>
              <a:defRPr/>
            </a:pPr>
            <a:r>
              <a:rPr lang="en-US" altLang="en-US"/>
              <a:t>Veronique Lafon-Vinais</a:t>
            </a:r>
          </a:p>
        </p:txBody>
      </p:sp>
      <p:sp>
        <p:nvSpPr>
          <p:cNvPr id="6" name="Rectangle 7"/>
          <p:cNvSpPr>
            <a:spLocks noGrp="1" noChangeArrowheads="1"/>
          </p:cNvSpPr>
          <p:nvPr>
            <p:ph type="sldNum" sz="quarter" idx="12"/>
          </p:nvPr>
        </p:nvSpPr>
        <p:spPr>
          <a:ln/>
        </p:spPr>
        <p:txBody>
          <a:bodyPr/>
          <a:lstStyle>
            <a:lvl1pPr>
              <a:defRPr/>
            </a:lvl1pPr>
          </a:lstStyle>
          <a:p>
            <a:pPr>
              <a:defRPr/>
            </a:pPr>
            <a:fld id="{FE38C6AE-4129-4F42-AD0C-394F3E1CB555}" type="slidenum">
              <a:rPr lang="en-US" altLang="en-US"/>
              <a:pPr>
                <a:defRPr/>
              </a:pPr>
              <a:t>‹#›</a:t>
            </a:fld>
            <a:endParaRPr lang="en-US" alt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OverObj">
  <p:cSld name="Title and Text over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22238"/>
            <a:ext cx="7543800" cy="1295400"/>
          </a:xfrm>
        </p:spPr>
        <p:txBody>
          <a:bodyPr/>
          <a:lstStyle/>
          <a:p>
            <a:r>
              <a:rPr lang="en-US" altLang="zh-TW"/>
              <a:t>Click to edit Master title style</a:t>
            </a:r>
            <a:endParaRPr lang="zh-TW" altLang="en-US"/>
          </a:p>
        </p:txBody>
      </p:sp>
      <p:sp>
        <p:nvSpPr>
          <p:cNvPr id="3" name="Text Placeholder 2"/>
          <p:cNvSpPr>
            <a:spLocks noGrp="1"/>
          </p:cNvSpPr>
          <p:nvPr>
            <p:ph type="body" sz="half" idx="1"/>
          </p:nvPr>
        </p:nvSpPr>
        <p:spPr>
          <a:xfrm>
            <a:off x="457200" y="1719263"/>
            <a:ext cx="8229600" cy="2128837"/>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4" name="Content Placeholder 3"/>
          <p:cNvSpPr>
            <a:spLocks noGrp="1"/>
          </p:cNvSpPr>
          <p:nvPr>
            <p:ph sz="half" idx="2"/>
          </p:nvPr>
        </p:nvSpPr>
        <p:spPr>
          <a:xfrm>
            <a:off x="457200" y="4000500"/>
            <a:ext cx="8229600" cy="2130425"/>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5" name="Rectangle 5"/>
          <p:cNvSpPr>
            <a:spLocks noGrp="1" noChangeArrowheads="1"/>
          </p:cNvSpPr>
          <p:nvPr>
            <p:ph type="dt" sz="half" idx="10"/>
          </p:nvPr>
        </p:nvSpPr>
        <p:spPr>
          <a:xfrm>
            <a:off x="457200" y="6248400"/>
            <a:ext cx="2133600" cy="457200"/>
          </a:xfrm>
          <a:prstGeom prst="rect">
            <a:avLst/>
          </a:prstGeom>
          <a:ln/>
        </p:spPr>
        <p:txBody>
          <a:bodyPr/>
          <a:lstStyle>
            <a:lvl1pPr>
              <a:defRPr/>
            </a:lvl1pPr>
          </a:lstStyle>
          <a:p>
            <a:r>
              <a:rPr lang="zh-TW" altLang="en-US"/>
              <a:t>Spring 11</a:t>
            </a:r>
            <a:endParaRPr lang="en-US" altLang="en-US"/>
          </a:p>
        </p:txBody>
      </p:sp>
      <p:sp>
        <p:nvSpPr>
          <p:cNvPr id="6" name="Rectangle 6"/>
          <p:cNvSpPr>
            <a:spLocks noGrp="1" noChangeArrowheads="1"/>
          </p:cNvSpPr>
          <p:nvPr>
            <p:ph type="ftr" sz="quarter" idx="11"/>
          </p:nvPr>
        </p:nvSpPr>
        <p:spPr>
          <a:ln/>
        </p:spPr>
        <p:txBody>
          <a:bodyPr/>
          <a:lstStyle>
            <a:lvl1pPr>
              <a:defRPr/>
            </a:lvl1pPr>
          </a:lstStyle>
          <a:p>
            <a:pPr>
              <a:defRPr/>
            </a:pPr>
            <a:r>
              <a:rPr lang="en-US" altLang="en-US"/>
              <a:t>Veronique Lafon-Vinais</a:t>
            </a:r>
          </a:p>
        </p:txBody>
      </p:sp>
      <p:sp>
        <p:nvSpPr>
          <p:cNvPr id="7" name="Rectangle 7"/>
          <p:cNvSpPr>
            <a:spLocks noGrp="1" noChangeArrowheads="1"/>
          </p:cNvSpPr>
          <p:nvPr>
            <p:ph type="sldNum" sz="quarter" idx="12"/>
          </p:nvPr>
        </p:nvSpPr>
        <p:spPr>
          <a:ln/>
        </p:spPr>
        <p:txBody>
          <a:bodyPr/>
          <a:lstStyle>
            <a:lvl1pPr>
              <a:defRPr/>
            </a:lvl1pPr>
          </a:lstStyle>
          <a:p>
            <a:pPr>
              <a:defRPr/>
            </a:pPr>
            <a:fld id="{FBB651A3-7BD8-4E80-8230-D8852B9E7E5C}" type="slidenum">
              <a:rPr lang="en-US" altLang="en-US"/>
              <a:pPr>
                <a:defRPr/>
              </a:pPr>
              <a:t>‹#›</a:t>
            </a:fld>
            <a:endParaRPr lang="en-US" alt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AndTx">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ltLang="zh-TW"/>
              <a:t>Click to edit Master title style</a:t>
            </a:r>
            <a:endParaRPr lang="zh-TW" altLang="en-US"/>
          </a:p>
        </p:txBody>
      </p:sp>
      <p:sp>
        <p:nvSpPr>
          <p:cNvPr id="3" name="Content Placeholder 2"/>
          <p:cNvSpPr>
            <a:spLocks noGrp="1"/>
          </p:cNvSpPr>
          <p:nvPr>
            <p:ph sz="half" idx="1"/>
          </p:nvPr>
        </p:nvSpPr>
        <p:spPr>
          <a:xfrm>
            <a:off x="457200" y="1600200"/>
            <a:ext cx="4038600" cy="4525963"/>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4" name="Text Placeholder 3"/>
          <p:cNvSpPr>
            <a:spLocks noGrp="1"/>
          </p:cNvSpPr>
          <p:nvPr>
            <p:ph type="body" sz="half" idx="2"/>
          </p:nvPr>
        </p:nvSpPr>
        <p:spPr>
          <a:xfrm>
            <a:off x="4648200" y="1600200"/>
            <a:ext cx="4038600" cy="4525963"/>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5" name="Date Placeholder 4"/>
          <p:cNvSpPr>
            <a:spLocks noGrp="1"/>
          </p:cNvSpPr>
          <p:nvPr>
            <p:ph type="dt" sz="half" idx="10"/>
          </p:nvPr>
        </p:nvSpPr>
        <p:spPr>
          <a:xfrm>
            <a:off x="457200" y="6245225"/>
            <a:ext cx="2133600" cy="476250"/>
          </a:xfrm>
          <a:prstGeom prst="rect">
            <a:avLst/>
          </a:prstGeom>
        </p:spPr>
        <p:txBody>
          <a:bodyPr/>
          <a:lstStyle>
            <a:lvl1pPr>
              <a:defRPr/>
            </a:lvl1pPr>
          </a:lstStyle>
          <a:p>
            <a:endParaRPr lang="en-US" altLang="zh-TW"/>
          </a:p>
        </p:txBody>
      </p:sp>
      <p:sp>
        <p:nvSpPr>
          <p:cNvPr id="6" name="Footer Placeholder 5"/>
          <p:cNvSpPr>
            <a:spLocks noGrp="1"/>
          </p:cNvSpPr>
          <p:nvPr>
            <p:ph type="ftr" sz="quarter" idx="11"/>
          </p:nvPr>
        </p:nvSpPr>
        <p:spPr>
          <a:xfrm>
            <a:off x="3124200" y="6245225"/>
            <a:ext cx="2895600" cy="476250"/>
          </a:xfrm>
        </p:spPr>
        <p:txBody>
          <a:bodyPr/>
          <a:lstStyle>
            <a:lvl1pPr>
              <a:defRPr/>
            </a:lvl1pPr>
          </a:lstStyle>
          <a:p>
            <a:endParaRPr lang="en-US" altLang="zh-TW"/>
          </a:p>
        </p:txBody>
      </p:sp>
      <p:sp>
        <p:nvSpPr>
          <p:cNvPr id="7" name="Slide Number Placeholder 6"/>
          <p:cNvSpPr>
            <a:spLocks noGrp="1"/>
          </p:cNvSpPr>
          <p:nvPr>
            <p:ph type="sldNum" sz="quarter" idx="12"/>
          </p:nvPr>
        </p:nvSpPr>
        <p:spPr>
          <a:xfrm>
            <a:off x="6553200" y="6245225"/>
            <a:ext cx="2133600" cy="476250"/>
          </a:xfrm>
        </p:spPr>
        <p:txBody>
          <a:bodyPr/>
          <a:lstStyle>
            <a:lvl1pPr>
              <a:defRPr/>
            </a:lvl1pPr>
          </a:lstStyle>
          <a:p>
            <a:fld id="{24B3E36B-FD69-4FCB-BC2C-9929C63064C2}" type="slidenum">
              <a:rPr lang="en-US" altLang="zh-TW"/>
              <a:pPr/>
              <a:t>‹#›</a:t>
            </a:fld>
            <a:endParaRPr lang="en-US" altLang="zh-TW"/>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a:t>Click to edit Master title style</a:t>
            </a:r>
            <a:endParaRPr lang="zh-TW" altLang="en-US"/>
          </a:p>
        </p:txBody>
      </p:sp>
      <p:sp>
        <p:nvSpPr>
          <p:cNvPr id="3" name="Content Placeholder 2"/>
          <p:cNvSpPr>
            <a:spLocks noGrp="1"/>
          </p:cNvSpPr>
          <p:nvPr>
            <p:ph idx="1"/>
          </p:nvPr>
        </p:nvSpPr>
        <p:spPr/>
        <p:txBody>
          <a:bodyPr>
            <a:normAutofit/>
          </a:bodyPr>
          <a:lstStyle>
            <a:lvl1pPr>
              <a:lnSpc>
                <a:spcPct val="150000"/>
              </a:lnSpc>
              <a:buSzPct val="100000"/>
              <a:buFont typeface="Wingdings 2" pitchFamily="18" charset="2"/>
              <a:buChar char="¡"/>
              <a:defRPr sz="2000"/>
            </a:lvl1pPr>
            <a:lvl2pPr>
              <a:lnSpc>
                <a:spcPct val="150000"/>
              </a:lnSpc>
              <a:defRPr sz="1800"/>
            </a:lvl2pPr>
            <a:lvl3pPr>
              <a:lnSpc>
                <a:spcPct val="150000"/>
              </a:lnSpc>
              <a:defRPr sz="1600"/>
            </a:lvl3pPr>
            <a:lvl4pPr>
              <a:lnSpc>
                <a:spcPct val="150000"/>
              </a:lnSpc>
              <a:defRPr sz="1400"/>
            </a:lvl4pPr>
            <a:lvl5pPr>
              <a:lnSpc>
                <a:spcPct val="150000"/>
              </a:lnSpc>
              <a:defRPr sz="1400"/>
            </a:lvl5p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dirty="0"/>
          </a:p>
        </p:txBody>
      </p:sp>
      <p:sp>
        <p:nvSpPr>
          <p:cNvPr id="4" name="Slide Number Placeholder 5"/>
          <p:cNvSpPr>
            <a:spLocks noGrp="1"/>
          </p:cNvSpPr>
          <p:nvPr>
            <p:ph type="sldNum" sz="quarter" idx="10"/>
          </p:nvPr>
        </p:nvSpPr>
        <p:spPr/>
        <p:txBody>
          <a:bodyPr/>
          <a:lstStyle>
            <a:lvl1pPr eaLnBrk="0" hangingPunct="0">
              <a:defRPr b="1"/>
            </a:lvl1pPr>
          </a:lstStyle>
          <a:p>
            <a:pPr>
              <a:defRPr/>
            </a:pPr>
            <a:fld id="{809A4F01-EBEC-4878-81D8-A6152D087E2C}" type="slidenum">
              <a:rPr lang="en-US" altLang="en-US" smtClean="0"/>
              <a:pPr>
                <a:defRPr/>
              </a:pPr>
              <a:t>‹#›</a:t>
            </a:fld>
            <a:endParaRPr lang="en-US" altLang="en-US"/>
          </a:p>
        </p:txBody>
      </p:sp>
      <p:sp>
        <p:nvSpPr>
          <p:cNvPr id="5" name="Footer Placeholder 4"/>
          <p:cNvSpPr>
            <a:spLocks noGrp="1"/>
          </p:cNvSpPr>
          <p:nvPr>
            <p:ph type="ftr" sz="quarter" idx="11"/>
          </p:nvPr>
        </p:nvSpPr>
        <p:spPr/>
        <p:txBody>
          <a:bodyPr/>
          <a:lstStyle>
            <a:lvl1pPr eaLnBrk="0" hangingPunct="0">
              <a:defRPr dirty="0"/>
            </a:lvl1pPr>
          </a:lstStyle>
          <a:p>
            <a:pPr>
              <a:defRPr/>
            </a:pPr>
            <a:r>
              <a:rPr lang="en-US" altLang="en-US"/>
              <a:t>Veronique Lafon-Vinais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Large Image with Small Title">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533400"/>
          </a:xfrm>
        </p:spPr>
        <p:txBody>
          <a:bodyPr/>
          <a:lstStyle/>
          <a:p>
            <a:r>
              <a:rPr lang="en-US" altLang="zh-TW"/>
              <a:t>Click to edit Master title style</a:t>
            </a:r>
            <a:endParaRPr lang="zh-TW" altLang="en-US" dirty="0"/>
          </a:p>
        </p:txBody>
      </p:sp>
      <p:sp>
        <p:nvSpPr>
          <p:cNvPr id="3" name="Content Placeholder 2"/>
          <p:cNvSpPr>
            <a:spLocks noGrp="1"/>
          </p:cNvSpPr>
          <p:nvPr>
            <p:ph idx="1"/>
          </p:nvPr>
        </p:nvSpPr>
        <p:spPr>
          <a:xfrm>
            <a:off x="457200" y="838201"/>
            <a:ext cx="8229600" cy="5029200"/>
          </a:xfrm>
        </p:spPr>
        <p:txBody>
          <a:bodyPr>
            <a:normAutofit/>
          </a:bodyPr>
          <a:lstStyle>
            <a:lvl1pPr>
              <a:lnSpc>
                <a:spcPct val="150000"/>
              </a:lnSpc>
              <a:buSzPct val="100000"/>
              <a:buFont typeface="Wingdings 2" pitchFamily="18" charset="2"/>
              <a:buChar char="¡"/>
              <a:defRPr sz="2000"/>
            </a:lvl1pPr>
            <a:lvl2pPr>
              <a:lnSpc>
                <a:spcPct val="150000"/>
              </a:lnSpc>
              <a:defRPr sz="1800"/>
            </a:lvl2pPr>
            <a:lvl3pPr>
              <a:lnSpc>
                <a:spcPct val="150000"/>
              </a:lnSpc>
              <a:defRPr sz="1600"/>
            </a:lvl3pPr>
            <a:lvl4pPr>
              <a:lnSpc>
                <a:spcPct val="150000"/>
              </a:lnSpc>
              <a:defRPr sz="1400"/>
            </a:lvl4pPr>
            <a:lvl5pPr>
              <a:lnSpc>
                <a:spcPct val="150000"/>
              </a:lnSpc>
              <a:defRPr sz="1400"/>
            </a:lvl5p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dirty="0"/>
          </a:p>
        </p:txBody>
      </p:sp>
      <p:sp>
        <p:nvSpPr>
          <p:cNvPr id="4" name="Slide Number Placeholder 5"/>
          <p:cNvSpPr>
            <a:spLocks noGrp="1"/>
          </p:cNvSpPr>
          <p:nvPr>
            <p:ph type="sldNum" sz="quarter" idx="10"/>
          </p:nvPr>
        </p:nvSpPr>
        <p:spPr/>
        <p:txBody>
          <a:bodyPr/>
          <a:lstStyle>
            <a:lvl1pPr eaLnBrk="0" hangingPunct="0">
              <a:defRPr b="1"/>
            </a:lvl1pPr>
          </a:lstStyle>
          <a:p>
            <a:pPr>
              <a:defRPr/>
            </a:pPr>
            <a:fld id="{B5392A0F-7923-49B4-87B6-B04ABAFAC7BF}" type="slidenum">
              <a:rPr lang="en-US" altLang="en-US" smtClean="0"/>
              <a:pPr>
                <a:defRPr/>
              </a:pPr>
              <a:t>‹#›</a:t>
            </a:fld>
            <a:endParaRPr lang="en-US" altLang="en-US"/>
          </a:p>
        </p:txBody>
      </p:sp>
      <p:sp>
        <p:nvSpPr>
          <p:cNvPr id="5" name="Footer Placeholder 4"/>
          <p:cNvSpPr>
            <a:spLocks noGrp="1"/>
          </p:cNvSpPr>
          <p:nvPr>
            <p:ph type="ftr" sz="quarter" idx="11"/>
          </p:nvPr>
        </p:nvSpPr>
        <p:spPr/>
        <p:txBody>
          <a:bodyPr/>
          <a:lstStyle>
            <a:lvl1pPr eaLnBrk="0" hangingPunct="0">
              <a:defRPr dirty="0"/>
            </a:lvl1pPr>
          </a:lstStyle>
          <a:p>
            <a:pPr>
              <a:defRPr/>
            </a:pPr>
            <a:r>
              <a:rPr lang="en-US" altLang="en-US"/>
              <a:t>Veronique Lafon-Vinais</a:t>
            </a:r>
          </a:p>
        </p:txBody>
      </p:sp>
    </p:spTree>
  </p:cSld>
  <p:clrMapOvr>
    <a:masterClrMapping/>
  </p:clrMapOvr>
  <p:hf hdr="0"/>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Case)">
    <p:spTree>
      <p:nvGrpSpPr>
        <p:cNvPr id="1" name=""/>
        <p:cNvGrpSpPr/>
        <p:nvPr/>
      </p:nvGrpSpPr>
      <p:grpSpPr>
        <a:xfrm>
          <a:off x="0" y="0"/>
          <a:ext cx="0" cy="0"/>
          <a:chOff x="0" y="0"/>
          <a:chExt cx="0" cy="0"/>
        </a:xfrm>
      </p:grpSpPr>
      <p:sp>
        <p:nvSpPr>
          <p:cNvPr id="4" name="Rectangle 3"/>
          <p:cNvSpPr/>
          <p:nvPr/>
        </p:nvSpPr>
        <p:spPr>
          <a:xfrm>
            <a:off x="142875" y="142875"/>
            <a:ext cx="8858250" cy="5929313"/>
          </a:xfrm>
          <a:prstGeom prst="rect">
            <a:avLst/>
          </a:prstGeom>
          <a:noFill/>
          <a:ln w="762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solidFill>
                <a:prstClr val="white"/>
              </a:solidFill>
            </a:endParaRPr>
          </a:p>
        </p:txBody>
      </p:sp>
      <p:sp>
        <p:nvSpPr>
          <p:cNvPr id="2" name="Title 1"/>
          <p:cNvSpPr>
            <a:spLocks noGrp="1"/>
          </p:cNvSpPr>
          <p:nvPr>
            <p:ph type="title"/>
          </p:nvPr>
        </p:nvSpPr>
        <p:spPr/>
        <p:txBody>
          <a:bodyPr/>
          <a:lstStyle/>
          <a:p>
            <a:r>
              <a:rPr lang="en-US" altLang="zh-TW"/>
              <a:t>Click to edit Master title style</a:t>
            </a:r>
            <a:endParaRPr lang="zh-TW" altLang="en-US"/>
          </a:p>
        </p:txBody>
      </p:sp>
      <p:sp>
        <p:nvSpPr>
          <p:cNvPr id="3" name="Content Placeholder 2"/>
          <p:cNvSpPr>
            <a:spLocks noGrp="1"/>
          </p:cNvSpPr>
          <p:nvPr>
            <p:ph idx="1"/>
          </p:nvPr>
        </p:nvSpPr>
        <p:spPr>
          <a:xfrm>
            <a:off x="457200" y="1600201"/>
            <a:ext cx="8229600" cy="4343400"/>
          </a:xfrm>
        </p:spPr>
        <p:txBody>
          <a:bodyPr>
            <a:normAutofit/>
          </a:bodyPr>
          <a:lstStyle>
            <a:lvl1pPr>
              <a:lnSpc>
                <a:spcPct val="150000"/>
              </a:lnSpc>
              <a:defRPr sz="2000"/>
            </a:lvl1pPr>
            <a:lvl2pPr>
              <a:lnSpc>
                <a:spcPct val="150000"/>
              </a:lnSpc>
              <a:defRPr sz="1800"/>
            </a:lvl2pPr>
            <a:lvl3pPr>
              <a:lnSpc>
                <a:spcPct val="150000"/>
              </a:lnSpc>
              <a:defRPr sz="1600"/>
            </a:lvl3pPr>
            <a:lvl4pPr>
              <a:lnSpc>
                <a:spcPct val="150000"/>
              </a:lnSpc>
              <a:defRPr sz="1400"/>
            </a:lvl4pPr>
            <a:lvl5pPr>
              <a:lnSpc>
                <a:spcPct val="150000"/>
              </a:lnSpc>
              <a:defRPr sz="1400"/>
            </a:lvl5p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dirty="0"/>
          </a:p>
        </p:txBody>
      </p:sp>
      <p:sp>
        <p:nvSpPr>
          <p:cNvPr id="5" name="Slide Number Placeholder 5"/>
          <p:cNvSpPr>
            <a:spLocks noGrp="1"/>
          </p:cNvSpPr>
          <p:nvPr>
            <p:ph type="sldNum" sz="quarter" idx="10"/>
          </p:nvPr>
        </p:nvSpPr>
        <p:spPr/>
        <p:txBody>
          <a:bodyPr/>
          <a:lstStyle>
            <a:lvl1pPr eaLnBrk="0" hangingPunct="0">
              <a:defRPr>
                <a:ea typeface="新細明體" pitchFamily="18" charset="-120"/>
              </a:defRPr>
            </a:lvl1pPr>
          </a:lstStyle>
          <a:p>
            <a:pPr>
              <a:defRPr/>
            </a:pPr>
            <a:fld id="{B5392A0F-7923-49B4-87B6-B04ABAFAC7BF}" type="slidenum">
              <a:rPr lang="en-US" altLang="en-US" smtClean="0"/>
              <a:pPr>
                <a:defRPr/>
              </a:pPr>
              <a:t>‹#›</a:t>
            </a:fld>
            <a:endParaRPr lang="en-US" altLang="en-US"/>
          </a:p>
        </p:txBody>
      </p:sp>
      <p:sp>
        <p:nvSpPr>
          <p:cNvPr id="6" name="Footer Placeholder 4"/>
          <p:cNvSpPr>
            <a:spLocks noGrp="1"/>
          </p:cNvSpPr>
          <p:nvPr>
            <p:ph type="ftr" sz="quarter" idx="11"/>
          </p:nvPr>
        </p:nvSpPr>
        <p:spPr/>
        <p:txBody>
          <a:bodyPr/>
          <a:lstStyle>
            <a:lvl1pPr eaLnBrk="0" hangingPunct="0">
              <a:defRPr dirty="0">
                <a:ea typeface="新細明體" pitchFamily="18" charset="-120"/>
              </a:defRPr>
            </a:lvl1pPr>
          </a:lstStyle>
          <a:p>
            <a:pPr>
              <a:defRPr/>
            </a:pPr>
            <a:r>
              <a:rPr lang="en-US" altLang="en-US"/>
              <a:t>Veronique Lafon-Vinais</a:t>
            </a:r>
          </a:p>
        </p:txBody>
      </p:sp>
    </p:spTree>
  </p:cSld>
  <p:clrMapOvr>
    <a:masterClrMapping/>
  </p:clrMapOvr>
  <p:hf hdr="0"/>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797040"/>
          </a:xfrm>
        </p:spPr>
        <p:txBody>
          <a:bodyPr>
            <a:normAutofit/>
          </a:bodyPr>
          <a:lstStyle>
            <a:lvl1pPr>
              <a:defRPr sz="2000"/>
            </a:lvl1pPr>
          </a:lstStyle>
          <a:p>
            <a:r>
              <a:rPr lang="en-US" altLang="zh-TW"/>
              <a:t>Click to edit Master title style</a:t>
            </a:r>
            <a:endParaRPr lang="zh-TW" altLang="en-US" dirty="0"/>
          </a:p>
        </p:txBody>
      </p:sp>
      <p:sp>
        <p:nvSpPr>
          <p:cNvPr id="3" name="Content Placeholder 2"/>
          <p:cNvSpPr>
            <a:spLocks noGrp="1"/>
          </p:cNvSpPr>
          <p:nvPr>
            <p:ph idx="1"/>
          </p:nvPr>
        </p:nvSpPr>
        <p:spPr>
          <a:xfrm>
            <a:off x="457200" y="2214554"/>
            <a:ext cx="8229600" cy="3911609"/>
          </a:xfrm>
        </p:spPr>
        <p:txBody>
          <a:bodyPr>
            <a:normAutofit/>
          </a:bodyPr>
          <a:lstStyle>
            <a:lvl1pPr>
              <a:lnSpc>
                <a:spcPct val="150000"/>
              </a:lnSpc>
              <a:defRPr sz="2000" i="1"/>
            </a:lvl1pPr>
            <a:lvl2pPr>
              <a:lnSpc>
                <a:spcPct val="150000"/>
              </a:lnSpc>
              <a:defRPr sz="1800" i="1"/>
            </a:lvl2pPr>
            <a:lvl3pPr>
              <a:lnSpc>
                <a:spcPct val="150000"/>
              </a:lnSpc>
              <a:defRPr sz="1600" i="1"/>
            </a:lvl3pPr>
            <a:lvl4pPr>
              <a:lnSpc>
                <a:spcPct val="150000"/>
              </a:lnSpc>
              <a:defRPr sz="1400" i="1"/>
            </a:lvl4pPr>
            <a:lvl5pPr>
              <a:lnSpc>
                <a:spcPct val="150000"/>
              </a:lnSpc>
              <a:defRPr sz="1400" i="1"/>
            </a:lvl5p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dirty="0"/>
          </a:p>
        </p:txBody>
      </p:sp>
      <p:sp>
        <p:nvSpPr>
          <p:cNvPr id="4" name="Slide Number Placeholder 5"/>
          <p:cNvSpPr>
            <a:spLocks noGrp="1"/>
          </p:cNvSpPr>
          <p:nvPr>
            <p:ph type="sldNum" sz="quarter" idx="10"/>
          </p:nvPr>
        </p:nvSpPr>
        <p:spPr/>
        <p:txBody>
          <a:bodyPr/>
          <a:lstStyle>
            <a:lvl1pPr eaLnBrk="0" hangingPunct="0">
              <a:defRPr b="1"/>
            </a:lvl1pPr>
          </a:lstStyle>
          <a:p>
            <a:pPr>
              <a:defRPr/>
            </a:pPr>
            <a:fld id="{B5392A0F-7923-49B4-87B6-B04ABAFAC7BF}" type="slidenum">
              <a:rPr lang="en-US" altLang="en-US" smtClean="0"/>
              <a:pPr>
                <a:defRPr/>
              </a:pPr>
              <a:t>‹#›</a:t>
            </a:fld>
            <a:endParaRPr lang="en-US" altLang="en-US"/>
          </a:p>
        </p:txBody>
      </p:sp>
      <p:sp>
        <p:nvSpPr>
          <p:cNvPr id="5" name="Footer Placeholder 4"/>
          <p:cNvSpPr>
            <a:spLocks noGrp="1"/>
          </p:cNvSpPr>
          <p:nvPr>
            <p:ph type="ftr" sz="quarter" idx="11"/>
          </p:nvPr>
        </p:nvSpPr>
        <p:spPr/>
        <p:txBody>
          <a:bodyPr/>
          <a:lstStyle>
            <a:lvl1pPr eaLnBrk="0" hangingPunct="0">
              <a:defRPr dirty="0"/>
            </a:lvl1pPr>
          </a:lstStyle>
          <a:p>
            <a:pPr>
              <a:defRPr/>
            </a:pPr>
            <a:r>
              <a:rPr lang="en-US" altLang="en-US"/>
              <a:t>Veronique Lafon-Vinais</a:t>
            </a:r>
          </a:p>
        </p:txBody>
      </p:sp>
    </p:spTree>
  </p:cSld>
  <p:clrMapOvr>
    <a:masterClrMapping/>
  </p:clrMapOvr>
  <p:hf hdr="0"/>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ltLang="zh-TW"/>
              <a:t>Click to edit Master title style</a:t>
            </a:r>
            <a:endParaRPr lang="zh-TW" alt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ltLang="zh-TW"/>
              <a:t>Click to edit Master text styles</a:t>
            </a:r>
          </a:p>
        </p:txBody>
      </p:sp>
      <p:sp>
        <p:nvSpPr>
          <p:cNvPr id="4" name="Slide Number Placeholder 5"/>
          <p:cNvSpPr>
            <a:spLocks noGrp="1"/>
          </p:cNvSpPr>
          <p:nvPr>
            <p:ph type="sldNum" sz="quarter" idx="10"/>
          </p:nvPr>
        </p:nvSpPr>
        <p:spPr/>
        <p:txBody>
          <a:bodyPr/>
          <a:lstStyle>
            <a:lvl1pPr eaLnBrk="0" hangingPunct="0">
              <a:defRPr b="1"/>
            </a:lvl1pPr>
          </a:lstStyle>
          <a:p>
            <a:pPr>
              <a:defRPr/>
            </a:pPr>
            <a:fld id="{22BABCCB-AF47-4D6D-B5E2-1BB0BF0039EA}" type="slidenum">
              <a:rPr lang="en-US" altLang="en-US" smtClean="0"/>
              <a:pPr>
                <a:defRPr/>
              </a:pPr>
              <a:t>‹#›</a:t>
            </a:fld>
            <a:endParaRPr lang="en-US" altLang="en-US"/>
          </a:p>
        </p:txBody>
      </p:sp>
      <p:sp>
        <p:nvSpPr>
          <p:cNvPr id="5" name="Footer Placeholder 4"/>
          <p:cNvSpPr>
            <a:spLocks noGrp="1"/>
          </p:cNvSpPr>
          <p:nvPr>
            <p:ph type="ftr" sz="quarter" idx="11"/>
          </p:nvPr>
        </p:nvSpPr>
        <p:spPr/>
        <p:txBody>
          <a:bodyPr/>
          <a:lstStyle>
            <a:lvl1pPr eaLnBrk="0" hangingPunct="0">
              <a:defRPr dirty="0"/>
            </a:lvl1pPr>
          </a:lstStyle>
          <a:p>
            <a:pPr>
              <a:defRPr/>
            </a:pPr>
            <a:r>
              <a:rPr lang="en-US" altLang="en-US"/>
              <a:t>Veronique Lafon-Vinais</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a:t>Click to edit Master title style</a:t>
            </a:r>
            <a:endParaRPr lang="zh-TW" altLang="en-US"/>
          </a:p>
        </p:txBody>
      </p:sp>
      <p:sp>
        <p:nvSpPr>
          <p:cNvPr id="3" name="Content Placeholder 2"/>
          <p:cNvSpPr>
            <a:spLocks noGrp="1"/>
          </p:cNvSpPr>
          <p:nvPr>
            <p:ph sz="half" idx="1"/>
          </p:nvPr>
        </p:nvSpPr>
        <p:spPr>
          <a:xfrm>
            <a:off x="457200" y="1600200"/>
            <a:ext cx="4038600" cy="4525963"/>
          </a:xfrm>
        </p:spPr>
        <p:txBody>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dirty="0"/>
          </a:p>
        </p:txBody>
      </p:sp>
      <p:sp>
        <p:nvSpPr>
          <p:cNvPr id="4" name="Content Placeholder 3"/>
          <p:cNvSpPr>
            <a:spLocks noGrp="1"/>
          </p:cNvSpPr>
          <p:nvPr>
            <p:ph sz="half" idx="2"/>
          </p:nvPr>
        </p:nvSpPr>
        <p:spPr>
          <a:xfrm>
            <a:off x="4648200" y="1600200"/>
            <a:ext cx="4038600" cy="4525963"/>
          </a:xfrm>
        </p:spPr>
        <p:txBody>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5" name="Slide Number Placeholder 5"/>
          <p:cNvSpPr>
            <a:spLocks noGrp="1"/>
          </p:cNvSpPr>
          <p:nvPr>
            <p:ph type="sldNum" sz="quarter" idx="10"/>
          </p:nvPr>
        </p:nvSpPr>
        <p:spPr/>
        <p:txBody>
          <a:bodyPr/>
          <a:lstStyle>
            <a:lvl1pPr eaLnBrk="0" hangingPunct="0">
              <a:defRPr b="1"/>
            </a:lvl1pPr>
          </a:lstStyle>
          <a:p>
            <a:pPr>
              <a:defRPr/>
            </a:pPr>
            <a:fld id="{0E85575E-6D9D-4118-86C0-D3E7A16D5047}" type="slidenum">
              <a:rPr lang="en-US" altLang="en-US" smtClean="0"/>
              <a:pPr>
                <a:defRPr/>
              </a:pPr>
              <a:t>‹#›</a:t>
            </a:fld>
            <a:endParaRPr lang="en-US" altLang="en-US"/>
          </a:p>
        </p:txBody>
      </p:sp>
      <p:sp>
        <p:nvSpPr>
          <p:cNvPr id="6" name="Footer Placeholder 4"/>
          <p:cNvSpPr>
            <a:spLocks noGrp="1"/>
          </p:cNvSpPr>
          <p:nvPr>
            <p:ph type="ftr" sz="quarter" idx="11"/>
          </p:nvPr>
        </p:nvSpPr>
        <p:spPr/>
        <p:txBody>
          <a:bodyPr/>
          <a:lstStyle>
            <a:lvl1pPr eaLnBrk="0" hangingPunct="0">
              <a:defRPr dirty="0"/>
            </a:lvl1pPr>
          </a:lstStyle>
          <a:p>
            <a:pPr>
              <a:defRPr/>
            </a:pPr>
            <a:r>
              <a:rPr lang="en-US" altLang="en-US"/>
              <a:t>Veronique Lafon-Vinais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1_Two Content (Case)">
    <p:spTree>
      <p:nvGrpSpPr>
        <p:cNvPr id="1" name=""/>
        <p:cNvGrpSpPr/>
        <p:nvPr/>
      </p:nvGrpSpPr>
      <p:grpSpPr>
        <a:xfrm>
          <a:off x="0" y="0"/>
          <a:ext cx="0" cy="0"/>
          <a:chOff x="0" y="0"/>
          <a:chExt cx="0" cy="0"/>
        </a:xfrm>
      </p:grpSpPr>
      <p:sp>
        <p:nvSpPr>
          <p:cNvPr id="5" name="Rectangle 4"/>
          <p:cNvSpPr/>
          <p:nvPr/>
        </p:nvSpPr>
        <p:spPr>
          <a:xfrm>
            <a:off x="142875" y="142875"/>
            <a:ext cx="8858250" cy="5929313"/>
          </a:xfrm>
          <a:prstGeom prst="rect">
            <a:avLst/>
          </a:prstGeom>
          <a:noFill/>
          <a:ln w="762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solidFill>
                <a:prstClr val="white"/>
              </a:solidFill>
            </a:endParaRPr>
          </a:p>
        </p:txBody>
      </p:sp>
      <p:sp>
        <p:nvSpPr>
          <p:cNvPr id="2" name="Title 1"/>
          <p:cNvSpPr>
            <a:spLocks noGrp="1"/>
          </p:cNvSpPr>
          <p:nvPr>
            <p:ph type="title"/>
          </p:nvPr>
        </p:nvSpPr>
        <p:spPr/>
        <p:txBody>
          <a:bodyPr/>
          <a:lstStyle/>
          <a:p>
            <a:r>
              <a:rPr lang="en-US" altLang="zh-TW"/>
              <a:t>Click to edit Master title style</a:t>
            </a:r>
            <a:endParaRPr lang="zh-TW" altLang="en-US"/>
          </a:p>
        </p:txBody>
      </p:sp>
      <p:sp>
        <p:nvSpPr>
          <p:cNvPr id="3" name="Content Placeholder 2"/>
          <p:cNvSpPr>
            <a:spLocks noGrp="1"/>
          </p:cNvSpPr>
          <p:nvPr>
            <p:ph sz="half" idx="1"/>
          </p:nvPr>
        </p:nvSpPr>
        <p:spPr>
          <a:xfrm>
            <a:off x="457200" y="1600201"/>
            <a:ext cx="4038600" cy="4343400"/>
          </a:xfrm>
        </p:spPr>
        <p:txBody>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dirty="0"/>
          </a:p>
        </p:txBody>
      </p:sp>
      <p:sp>
        <p:nvSpPr>
          <p:cNvPr id="4" name="Content Placeholder 3"/>
          <p:cNvSpPr>
            <a:spLocks noGrp="1"/>
          </p:cNvSpPr>
          <p:nvPr>
            <p:ph sz="half" idx="2"/>
          </p:nvPr>
        </p:nvSpPr>
        <p:spPr>
          <a:xfrm>
            <a:off x="4648200" y="1600201"/>
            <a:ext cx="4038600" cy="4343400"/>
          </a:xfrm>
        </p:spPr>
        <p:txBody>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6" name="Slide Number Placeholder 5"/>
          <p:cNvSpPr>
            <a:spLocks noGrp="1"/>
          </p:cNvSpPr>
          <p:nvPr>
            <p:ph type="sldNum" sz="quarter" idx="10"/>
          </p:nvPr>
        </p:nvSpPr>
        <p:spPr/>
        <p:txBody>
          <a:bodyPr/>
          <a:lstStyle>
            <a:lvl1pPr eaLnBrk="0" hangingPunct="0">
              <a:defRPr b="1"/>
            </a:lvl1pPr>
          </a:lstStyle>
          <a:p>
            <a:pPr>
              <a:defRPr/>
            </a:pPr>
            <a:fld id="{B5392A0F-7923-49B4-87B6-B04ABAFAC7BF}" type="slidenum">
              <a:rPr lang="en-US" altLang="en-US" smtClean="0"/>
              <a:pPr>
                <a:defRPr/>
              </a:pPr>
              <a:t>‹#›</a:t>
            </a:fld>
            <a:endParaRPr lang="en-US" altLang="en-US"/>
          </a:p>
        </p:txBody>
      </p:sp>
      <p:sp>
        <p:nvSpPr>
          <p:cNvPr id="7" name="Footer Placeholder 4"/>
          <p:cNvSpPr>
            <a:spLocks noGrp="1"/>
          </p:cNvSpPr>
          <p:nvPr>
            <p:ph type="ftr" sz="quarter" idx="11"/>
          </p:nvPr>
        </p:nvSpPr>
        <p:spPr/>
        <p:txBody>
          <a:bodyPr/>
          <a:lstStyle>
            <a:lvl1pPr eaLnBrk="0" hangingPunct="0">
              <a:defRPr dirty="0"/>
            </a:lvl1pPr>
          </a:lstStyle>
          <a:p>
            <a:pPr>
              <a:defRPr/>
            </a:pPr>
            <a:r>
              <a:rPr lang="en-US" altLang="en-US"/>
              <a:t>Veronique Lafon-Vinais</a:t>
            </a:r>
          </a:p>
        </p:txBody>
      </p:sp>
    </p:spTree>
  </p:cSld>
  <p:clrMapOvr>
    <a:masterClrMapping/>
  </p:clrMapOvr>
  <p:hf hdr="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3074" name="Picture 2" descr="C:\Users\Wolfgang\Documents\EdPres\HKUST Master Slide Banner dark and transparent copy.gif"/>
          <p:cNvPicPr>
            <a:picLocks noChangeAspect="1" noChangeArrowheads="1"/>
          </p:cNvPicPr>
          <p:nvPr/>
        </p:nvPicPr>
        <p:blipFill>
          <a:blip r:embed="rId29" cstate="print"/>
          <a:srcRect r="6250"/>
          <a:stretch>
            <a:fillRect/>
          </a:stretch>
        </p:blipFill>
        <p:spPr bwMode="auto">
          <a:xfrm>
            <a:off x="0" y="6172200"/>
            <a:ext cx="9144000" cy="685800"/>
          </a:xfrm>
          <a:prstGeom prst="rect">
            <a:avLst/>
          </a:prstGeom>
          <a:noFill/>
          <a:ln w="9525">
            <a:noFill/>
            <a:miter lim="800000"/>
            <a:headEnd/>
            <a:tailEnd/>
          </a:ln>
        </p:spPr>
      </p:pic>
      <p:pic>
        <p:nvPicPr>
          <p:cNvPr id="3075" name="Picture 2" descr="C:\Users\Wolfgang\Documents\EdPres\HKUST Master Slide Banner dark and transparent copy.gif"/>
          <p:cNvPicPr>
            <a:picLocks noChangeAspect="1" noChangeArrowheads="1"/>
          </p:cNvPicPr>
          <p:nvPr/>
        </p:nvPicPr>
        <p:blipFill>
          <a:blip r:embed="rId29" cstate="print"/>
          <a:srcRect r="6250"/>
          <a:stretch>
            <a:fillRect/>
          </a:stretch>
        </p:blipFill>
        <p:spPr bwMode="auto">
          <a:xfrm>
            <a:off x="0" y="6172200"/>
            <a:ext cx="9144000" cy="685800"/>
          </a:xfrm>
          <a:prstGeom prst="rect">
            <a:avLst/>
          </a:prstGeom>
          <a:noFill/>
          <a:ln w="9525">
            <a:noFill/>
            <a:miter lim="800000"/>
            <a:headEnd/>
            <a:tailEnd/>
          </a:ln>
        </p:spPr>
      </p:pic>
      <p:sp>
        <p:nvSpPr>
          <p:cNvPr id="3076" name="Title Placeholder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ltLang="zh-TW" dirty="0"/>
              <a:t>Click to edit Master title style</a:t>
            </a:r>
            <a:endParaRPr lang="zh-TW" altLang="en-US" dirty="0"/>
          </a:p>
        </p:txBody>
      </p:sp>
      <p:sp>
        <p:nvSpPr>
          <p:cNvPr id="3077"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6" name="Slide Number Placeholder 5"/>
          <p:cNvSpPr>
            <a:spLocks noGrp="1"/>
          </p:cNvSpPr>
          <p:nvPr>
            <p:ph type="sldNum" sz="quarter" idx="4"/>
          </p:nvPr>
        </p:nvSpPr>
        <p:spPr>
          <a:xfrm>
            <a:off x="8239125" y="6586538"/>
            <a:ext cx="919163" cy="293687"/>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b="0">
                <a:solidFill>
                  <a:srgbClr val="002060"/>
                </a:solidFill>
                <a:latin typeface="Calibri" pitchFamily="34" charset="0"/>
              </a:defRPr>
            </a:lvl1pPr>
          </a:lstStyle>
          <a:p>
            <a:pPr>
              <a:defRPr/>
            </a:pPr>
            <a:fld id="{B5392A0F-7923-49B4-87B6-B04ABAFAC7BF}" type="slidenum">
              <a:rPr lang="en-US" altLang="en-US" smtClean="0"/>
              <a:pPr>
                <a:defRPr/>
              </a:pPr>
              <a:t>‹#›</a:t>
            </a:fld>
            <a:endParaRPr lang="en-US" altLang="en-US"/>
          </a:p>
        </p:txBody>
      </p:sp>
      <p:sp>
        <p:nvSpPr>
          <p:cNvPr id="10" name="Footer Placeholder 4"/>
          <p:cNvSpPr txBox="1">
            <a:spLocks/>
          </p:cNvSpPr>
          <p:nvPr/>
        </p:nvSpPr>
        <p:spPr>
          <a:xfrm>
            <a:off x="2000250" y="6542088"/>
            <a:ext cx="5929313" cy="357187"/>
          </a:xfrm>
          <a:prstGeom prst="rect">
            <a:avLst/>
          </a:prstGeom>
        </p:spPr>
        <p:txBody>
          <a:bodyPr anchor="ctr"/>
          <a:lstStyle/>
          <a:p>
            <a:pPr algn="ctr">
              <a:defRPr/>
            </a:pPr>
            <a:r>
              <a:rPr lang="en-US" altLang="zh-TW" sz="1200" dirty="0">
                <a:solidFill>
                  <a:srgbClr val="002060"/>
                </a:solidFill>
                <a:latin typeface="Calibri" pitchFamily="34" charset="0"/>
              </a:rPr>
              <a:t>© Prof Veronique Lafon-Vinais – All Rights Reserved</a:t>
            </a:r>
            <a:r>
              <a:rPr lang="en-US" altLang="zh-TW" sz="1200" b="1" dirty="0">
                <a:solidFill>
                  <a:srgbClr val="002060"/>
                </a:solidFill>
                <a:latin typeface="Calibri" pitchFamily="34" charset="0"/>
              </a:rPr>
              <a:t> </a:t>
            </a:r>
            <a:endParaRPr lang="zh-TW" altLang="en-US" sz="1200" b="1" dirty="0">
              <a:solidFill>
                <a:srgbClr val="002060"/>
              </a:solidFill>
              <a:latin typeface="Calibri" pitchFamily="34" charset="0"/>
            </a:endParaRPr>
          </a:p>
        </p:txBody>
      </p:sp>
      <p:sp>
        <p:nvSpPr>
          <p:cNvPr id="5" name="Footer Placeholder 4"/>
          <p:cNvSpPr>
            <a:spLocks noGrp="1"/>
          </p:cNvSpPr>
          <p:nvPr>
            <p:ph type="ftr" sz="quarter" idx="3"/>
          </p:nvPr>
        </p:nvSpPr>
        <p:spPr>
          <a:xfrm>
            <a:off x="1989138" y="6143625"/>
            <a:ext cx="7154862" cy="427038"/>
          </a:xfrm>
          <a:prstGeom prst="rect">
            <a:avLst/>
          </a:prstGeom>
        </p:spPr>
        <p:txBody>
          <a:bodyPr vert="horz" wrap="square" lIns="91440" tIns="45720" rIns="91440" bIns="45720" numCol="1" anchor="ctr" anchorCtr="0" compatLnSpc="1">
            <a:prstTxWarp prst="textNoShape">
              <a:avLst/>
            </a:prstTxWarp>
          </a:bodyPr>
          <a:lstStyle>
            <a:lvl1pPr eaLnBrk="1" hangingPunct="1">
              <a:defRPr sz="2000" b="1" dirty="0">
                <a:solidFill>
                  <a:srgbClr val="002060"/>
                </a:solidFill>
                <a:latin typeface="Calibri" pitchFamily="34" charset="0"/>
              </a:defRPr>
            </a:lvl1pPr>
          </a:lstStyle>
          <a:p>
            <a:pPr>
              <a:defRPr/>
            </a:pPr>
            <a:r>
              <a:rPr lang="en-US" altLang="en-US"/>
              <a:t>Veronique Lafon-Vinais</a:t>
            </a:r>
          </a:p>
        </p:txBody>
      </p:sp>
    </p:spTree>
  </p:cSld>
  <p:clrMap bg1="lt1" tx1="dk1" bg2="lt2" tx2="dk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 id="2147483760" r:id="rId12"/>
    <p:sldLayoutId id="2147483761" r:id="rId13"/>
    <p:sldLayoutId id="2147483762" r:id="rId14"/>
    <p:sldLayoutId id="2147483763" r:id="rId15"/>
    <p:sldLayoutId id="2147483764" r:id="rId16"/>
    <p:sldLayoutId id="2147483765" r:id="rId17"/>
    <p:sldLayoutId id="2147483766" r:id="rId18"/>
    <p:sldLayoutId id="2147483767" r:id="rId19"/>
    <p:sldLayoutId id="2147483768" r:id="rId20"/>
    <p:sldLayoutId id="2147483769" r:id="rId21"/>
    <p:sldLayoutId id="2147483770" r:id="rId22"/>
    <p:sldLayoutId id="2147483771" r:id="rId23"/>
    <p:sldLayoutId id="2147483772" r:id="rId24"/>
    <p:sldLayoutId id="2147483773" r:id="rId25"/>
    <p:sldLayoutId id="2147483774" r:id="rId26"/>
    <p:sldLayoutId id="2147483775" r:id="rId27"/>
  </p:sldLayoutIdLst>
  <p:hf hdr="0"/>
  <p:txStyles>
    <p:titleStyle>
      <a:lvl1pPr algn="l" rtl="0" eaLnBrk="1" fontAlgn="base" hangingPunct="1">
        <a:spcBef>
          <a:spcPct val="0"/>
        </a:spcBef>
        <a:spcAft>
          <a:spcPct val="0"/>
        </a:spcAft>
        <a:defRPr sz="3200" b="1" kern="1200">
          <a:solidFill>
            <a:srgbClr val="17375E"/>
          </a:solidFill>
          <a:latin typeface="+mj-lt"/>
          <a:ea typeface="新細明體" charset="-120"/>
          <a:cs typeface="+mj-cs"/>
        </a:defRPr>
      </a:lvl1pPr>
      <a:lvl2pPr algn="l" rtl="0" eaLnBrk="1" fontAlgn="base" hangingPunct="1">
        <a:spcBef>
          <a:spcPct val="0"/>
        </a:spcBef>
        <a:spcAft>
          <a:spcPct val="0"/>
        </a:spcAft>
        <a:defRPr sz="4000" b="1">
          <a:solidFill>
            <a:srgbClr val="17375E"/>
          </a:solidFill>
          <a:latin typeface="Calibri" pitchFamily="34" charset="0"/>
          <a:ea typeface="新細明體" charset="-120"/>
        </a:defRPr>
      </a:lvl2pPr>
      <a:lvl3pPr algn="l" rtl="0" eaLnBrk="1" fontAlgn="base" hangingPunct="1">
        <a:spcBef>
          <a:spcPct val="0"/>
        </a:spcBef>
        <a:spcAft>
          <a:spcPct val="0"/>
        </a:spcAft>
        <a:defRPr sz="4000" b="1">
          <a:solidFill>
            <a:srgbClr val="17375E"/>
          </a:solidFill>
          <a:latin typeface="Calibri" pitchFamily="34" charset="0"/>
          <a:ea typeface="新細明體" charset="-120"/>
        </a:defRPr>
      </a:lvl3pPr>
      <a:lvl4pPr algn="l" rtl="0" eaLnBrk="1" fontAlgn="base" hangingPunct="1">
        <a:spcBef>
          <a:spcPct val="0"/>
        </a:spcBef>
        <a:spcAft>
          <a:spcPct val="0"/>
        </a:spcAft>
        <a:defRPr sz="4000" b="1">
          <a:solidFill>
            <a:srgbClr val="17375E"/>
          </a:solidFill>
          <a:latin typeface="Calibri" pitchFamily="34" charset="0"/>
          <a:ea typeface="新細明體" charset="-120"/>
        </a:defRPr>
      </a:lvl4pPr>
      <a:lvl5pPr algn="l" rtl="0" eaLnBrk="1" fontAlgn="base" hangingPunct="1">
        <a:spcBef>
          <a:spcPct val="0"/>
        </a:spcBef>
        <a:spcAft>
          <a:spcPct val="0"/>
        </a:spcAft>
        <a:defRPr sz="4000" b="1">
          <a:solidFill>
            <a:srgbClr val="17375E"/>
          </a:solidFill>
          <a:latin typeface="Calibri" pitchFamily="34" charset="0"/>
          <a:ea typeface="新細明體" charset="-120"/>
        </a:defRPr>
      </a:lvl5pPr>
      <a:lvl6pPr marL="457200" algn="l" rtl="0" eaLnBrk="1" fontAlgn="base" hangingPunct="1">
        <a:spcBef>
          <a:spcPct val="0"/>
        </a:spcBef>
        <a:spcAft>
          <a:spcPct val="0"/>
        </a:spcAft>
        <a:defRPr sz="4000" b="1">
          <a:solidFill>
            <a:schemeClr val="tx1"/>
          </a:solidFill>
          <a:latin typeface="Calibri" pitchFamily="34" charset="0"/>
          <a:ea typeface="新細明體" charset="-120"/>
        </a:defRPr>
      </a:lvl6pPr>
      <a:lvl7pPr marL="914400" algn="l" rtl="0" eaLnBrk="1" fontAlgn="base" hangingPunct="1">
        <a:spcBef>
          <a:spcPct val="0"/>
        </a:spcBef>
        <a:spcAft>
          <a:spcPct val="0"/>
        </a:spcAft>
        <a:defRPr sz="4000" b="1">
          <a:solidFill>
            <a:schemeClr val="tx1"/>
          </a:solidFill>
          <a:latin typeface="Calibri" pitchFamily="34" charset="0"/>
          <a:ea typeface="新細明體" charset="-120"/>
        </a:defRPr>
      </a:lvl7pPr>
      <a:lvl8pPr marL="1371600" algn="l" rtl="0" eaLnBrk="1" fontAlgn="base" hangingPunct="1">
        <a:spcBef>
          <a:spcPct val="0"/>
        </a:spcBef>
        <a:spcAft>
          <a:spcPct val="0"/>
        </a:spcAft>
        <a:defRPr sz="4000" b="1">
          <a:solidFill>
            <a:schemeClr val="tx1"/>
          </a:solidFill>
          <a:latin typeface="Calibri" pitchFamily="34" charset="0"/>
          <a:ea typeface="新細明體" charset="-120"/>
        </a:defRPr>
      </a:lvl8pPr>
      <a:lvl9pPr marL="1828800" algn="l" rtl="0" eaLnBrk="1" fontAlgn="base" hangingPunct="1">
        <a:spcBef>
          <a:spcPct val="0"/>
        </a:spcBef>
        <a:spcAft>
          <a:spcPct val="0"/>
        </a:spcAft>
        <a:defRPr sz="4000" b="1">
          <a:solidFill>
            <a:schemeClr val="tx1"/>
          </a:solidFill>
          <a:latin typeface="Calibri" pitchFamily="34" charset="0"/>
          <a:ea typeface="新細明體" charset="-120"/>
        </a:defRPr>
      </a:lvl9pPr>
    </p:titleStyle>
    <p:bodyStyle>
      <a:lvl1pPr marL="342900" indent="-342900" algn="l" rtl="0" eaLnBrk="1" fontAlgn="base" hangingPunct="1">
        <a:lnSpc>
          <a:spcPct val="150000"/>
        </a:lnSpc>
        <a:spcBef>
          <a:spcPct val="20000"/>
        </a:spcBef>
        <a:spcAft>
          <a:spcPct val="0"/>
        </a:spcAft>
        <a:buClr>
          <a:srgbClr val="953735"/>
        </a:buClr>
        <a:buSzPct val="100000"/>
        <a:buFont typeface="Wingdings 2" pitchFamily="18" charset="2"/>
        <a:buChar char="¡"/>
        <a:defRPr sz="2000" kern="1200">
          <a:solidFill>
            <a:schemeClr val="tx1"/>
          </a:solidFill>
          <a:latin typeface="+mn-lt"/>
          <a:ea typeface="新細明體" charset="-120"/>
          <a:cs typeface="+mn-cs"/>
        </a:defRPr>
      </a:lvl1pPr>
      <a:lvl2pPr marL="742950" indent="-285750" algn="l" rtl="0" eaLnBrk="1" fontAlgn="base" hangingPunct="1">
        <a:lnSpc>
          <a:spcPct val="150000"/>
        </a:lnSpc>
        <a:spcBef>
          <a:spcPct val="20000"/>
        </a:spcBef>
        <a:spcAft>
          <a:spcPct val="0"/>
        </a:spcAft>
        <a:buClr>
          <a:srgbClr val="953735"/>
        </a:buClr>
        <a:buFont typeface="Arial" charset="0"/>
        <a:buChar char="–"/>
        <a:defRPr kern="1200">
          <a:solidFill>
            <a:schemeClr val="tx1"/>
          </a:solidFill>
          <a:latin typeface="+mn-lt"/>
          <a:ea typeface="新細明體" charset="-120"/>
          <a:cs typeface="+mn-cs"/>
        </a:defRPr>
      </a:lvl2pPr>
      <a:lvl3pPr marL="1143000" indent="-228600" algn="l" rtl="0" eaLnBrk="1" fontAlgn="base" hangingPunct="1">
        <a:lnSpc>
          <a:spcPct val="150000"/>
        </a:lnSpc>
        <a:spcBef>
          <a:spcPct val="20000"/>
        </a:spcBef>
        <a:spcAft>
          <a:spcPct val="0"/>
        </a:spcAft>
        <a:buClr>
          <a:srgbClr val="953735"/>
        </a:buClr>
        <a:buFont typeface="Arial" charset="0"/>
        <a:buChar char="•"/>
        <a:defRPr sz="1600" kern="1200">
          <a:solidFill>
            <a:schemeClr val="tx1"/>
          </a:solidFill>
          <a:latin typeface="+mn-lt"/>
          <a:ea typeface="新細明體" charset="-120"/>
          <a:cs typeface="+mn-cs"/>
        </a:defRPr>
      </a:lvl3pPr>
      <a:lvl4pPr marL="1600200" indent="-228600" algn="l" rtl="0" eaLnBrk="1" fontAlgn="base" hangingPunct="1">
        <a:lnSpc>
          <a:spcPct val="150000"/>
        </a:lnSpc>
        <a:spcBef>
          <a:spcPct val="20000"/>
        </a:spcBef>
        <a:spcAft>
          <a:spcPct val="0"/>
        </a:spcAft>
        <a:buFont typeface="Arial" charset="0"/>
        <a:buChar char="–"/>
        <a:defRPr sz="1400" kern="1200">
          <a:solidFill>
            <a:schemeClr val="tx1"/>
          </a:solidFill>
          <a:latin typeface="+mn-lt"/>
          <a:ea typeface="新細明體" charset="-120"/>
          <a:cs typeface="+mn-cs"/>
        </a:defRPr>
      </a:lvl4pPr>
      <a:lvl5pPr marL="2057400" indent="-228600" algn="l" rtl="0" eaLnBrk="1" fontAlgn="base" hangingPunct="1">
        <a:lnSpc>
          <a:spcPct val="150000"/>
        </a:lnSpc>
        <a:spcBef>
          <a:spcPct val="20000"/>
        </a:spcBef>
        <a:spcAft>
          <a:spcPct val="0"/>
        </a:spcAft>
        <a:buClr>
          <a:srgbClr val="953735"/>
        </a:buClr>
        <a:buFont typeface="Arial" charset="0"/>
        <a:buChar char="»"/>
        <a:defRPr sz="1400" kern="1200">
          <a:solidFill>
            <a:schemeClr val="tx1"/>
          </a:solidFill>
          <a:latin typeface="+mn-lt"/>
          <a:ea typeface="新細明體" charset="-120"/>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2.xml"/></Relationships>
</file>

<file path=ppt/slides/_rels/slide102.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59.xml"/><Relationship Id="rId1" Type="http://schemas.openxmlformats.org/officeDocument/2006/relationships/slideLayout" Target="../slideLayouts/slideLayout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notesSlide" Target="../notesSlides/notesSlide60.xml"/><Relationship Id="rId1" Type="http://schemas.openxmlformats.org/officeDocument/2006/relationships/slideLayout" Target="../slideLayouts/slideLayout8.xml"/><Relationship Id="rId4" Type="http://schemas.openxmlformats.org/officeDocument/2006/relationships/image" Target="../media/image41.emf"/></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5.xml"/><Relationship Id="rId1" Type="http://schemas.openxmlformats.org/officeDocument/2006/relationships/slideLayout" Target="../slideLayouts/slideLayout1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8.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9.xml"/><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8.xml"/></Relationships>
</file>

<file path=ppt/slides/_rels/slide12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73.xml"/><Relationship Id="rId1" Type="http://schemas.openxmlformats.org/officeDocument/2006/relationships/slideLayout" Target="../slideLayouts/slideLayout12.xml"/></Relationships>
</file>

<file path=ppt/slides/_rels/slide12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74.xml"/><Relationship Id="rId1" Type="http://schemas.openxmlformats.org/officeDocument/2006/relationships/slideLayout" Target="../slideLayouts/slideLayout3.xml"/></Relationships>
</file>

<file path=ppt/slides/_rels/slide122.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notesSlide" Target="../notesSlides/notesSlide75.xml"/><Relationship Id="rId1"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notesSlide" Target="../notesSlides/notesSlide76.xml"/><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notesSlide" Target="../notesSlides/notesSlide77.xml"/><Relationship Id="rId1" Type="http://schemas.openxmlformats.org/officeDocument/2006/relationships/slideLayout" Target="../slideLayouts/slideLayout3.xml"/></Relationships>
</file>

<file path=ppt/slides/_rels/slide125.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notesSlide" Target="../notesSlides/notesSlide78.xml"/><Relationship Id="rId1" Type="http://schemas.openxmlformats.org/officeDocument/2006/relationships/slideLayout" Target="../slideLayouts/slideLayout3.xml"/></Relationships>
</file>

<file path=ppt/slides/_rels/slide12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79.xml"/><Relationship Id="rId1" Type="http://schemas.openxmlformats.org/officeDocument/2006/relationships/slideLayout" Target="../slideLayouts/slideLayout3.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3.xml"/></Relationships>
</file>

<file path=ppt/slides/_rels/slide128.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81.xml"/><Relationship Id="rId1" Type="http://schemas.openxmlformats.org/officeDocument/2006/relationships/slideLayout" Target="../slideLayouts/slideLayout3.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0.xml.rels><?xml version="1.0" encoding="UTF-8" standalone="yes"?>
<Relationships xmlns="http://schemas.openxmlformats.org/package/2006/relationships"><Relationship Id="rId3" Type="http://schemas.openxmlformats.org/officeDocument/2006/relationships/hyperlink" Target="https://fundselectorasia.com/what-hong-kongs-etf-market-lacks/" TargetMode="External"/><Relationship Id="rId2" Type="http://schemas.openxmlformats.org/officeDocument/2006/relationships/hyperlink" Target="https://www.etftv.net/hong-kong-stock-exchange-has-enhanced-market-making-in-etps-to-boost-liquidity/" TargetMode="External"/><Relationship Id="rId1" Type="http://schemas.openxmlformats.org/officeDocument/2006/relationships/slideLayout" Target="../slideLayouts/slideLayout3.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3.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3.xml"/></Relationships>
</file>

<file path=ppt/slides/_rels/slide13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84.xml"/><Relationship Id="rId1" Type="http://schemas.openxmlformats.org/officeDocument/2006/relationships/slideLayout" Target="../slideLayouts/slideLayout3.xml"/></Relationships>
</file>

<file path=ppt/slides/_rels/slide13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85.xml"/><Relationship Id="rId1" Type="http://schemas.openxmlformats.org/officeDocument/2006/relationships/slideLayout" Target="../slideLayouts/slideLayout3.xml"/></Relationships>
</file>

<file path=ppt/slides/_rels/slide13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86.xml"/><Relationship Id="rId1" Type="http://schemas.openxmlformats.org/officeDocument/2006/relationships/slideLayout" Target="../slideLayouts/slideLayout3.xml"/></Relationships>
</file>

<file path=ppt/slides/_rels/slide13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87.xml"/><Relationship Id="rId1" Type="http://schemas.openxmlformats.org/officeDocument/2006/relationships/slideLayout" Target="../slideLayouts/slideLayout3.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4.xml"/></Relationships>
</file>

<file path=ppt/slides/_rels/slide138.xml.rels><?xml version="1.0" encoding="UTF-8" standalone="yes"?>
<Relationships xmlns="http://schemas.openxmlformats.org/package/2006/relationships"><Relationship Id="rId3" Type="http://schemas.openxmlformats.org/officeDocument/2006/relationships/image" Target="../media/image570.png"/><Relationship Id="rId2" Type="http://schemas.openxmlformats.org/officeDocument/2006/relationships/notesSlide" Target="../notesSlides/notesSlide89.xml"/><Relationship Id="rId1" Type="http://schemas.openxmlformats.org/officeDocument/2006/relationships/slideLayout" Target="../slideLayouts/slideLayout3.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140.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91.xml"/><Relationship Id="rId1" Type="http://schemas.openxmlformats.org/officeDocument/2006/relationships/slideLayout" Target="../slideLayouts/slideLayout12.xml"/></Relationships>
</file>

<file path=ppt/slides/_rels/slide141.xml.rels><?xml version="1.0" encoding="UTF-8" standalone="yes"?>
<Relationships xmlns="http://schemas.openxmlformats.org/package/2006/relationships"><Relationship Id="rId2" Type="http://schemas.openxmlformats.org/officeDocument/2006/relationships/image" Target="../media/image62.emf"/><Relationship Id="rId1" Type="http://schemas.openxmlformats.org/officeDocument/2006/relationships/slideLayout" Target="../slideLayouts/slideLayout3.xml"/></Relationships>
</file>

<file path=ppt/slides/_rels/slide142.xml.rels><?xml version="1.0" encoding="UTF-8" standalone="yes"?>
<Relationships xmlns="http://schemas.openxmlformats.org/package/2006/relationships"><Relationship Id="rId3" Type="http://schemas.openxmlformats.org/officeDocument/2006/relationships/image" Target="../media/image63.emf"/><Relationship Id="rId2" Type="http://schemas.openxmlformats.org/officeDocument/2006/relationships/notesSlide" Target="../notesSlides/notesSlide92.xml"/><Relationship Id="rId1" Type="http://schemas.openxmlformats.org/officeDocument/2006/relationships/slideLayout" Target="../slideLayouts/slideLayout3.xml"/></Relationships>
</file>

<file path=ppt/slides/_rels/slide14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93.xml"/><Relationship Id="rId1" Type="http://schemas.openxmlformats.org/officeDocument/2006/relationships/slideLayout" Target="../slideLayouts/slideLayout3.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8.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3.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3.xml"/></Relationships>
</file>

<file path=ppt/slides/_rels/slide149.xml.rels><?xml version="1.0" encoding="UTF-8" standalone="yes"?>
<Relationships xmlns="http://schemas.openxmlformats.org/package/2006/relationships"><Relationship Id="rId3" Type="http://schemas.openxmlformats.org/officeDocument/2006/relationships/image" Target="../media/image65.wmf"/><Relationship Id="rId2" Type="http://schemas.openxmlformats.org/officeDocument/2006/relationships/notesSlide" Target="../notesSlides/notesSlide96.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5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97.xml"/><Relationship Id="rId1" Type="http://schemas.openxmlformats.org/officeDocument/2006/relationships/slideLayout" Target="../slideLayouts/slideLayout12.xml"/></Relationships>
</file>

<file path=ppt/slides/_rels/slide151.xml.rels><?xml version="1.0" encoding="UTF-8" standalone="yes"?>
<Relationships xmlns="http://schemas.openxmlformats.org/package/2006/relationships"><Relationship Id="rId3" Type="http://schemas.openxmlformats.org/officeDocument/2006/relationships/hyperlink" Target="https://www.pwc.com/gx/en/industries/financial-services/asset-management/publications/asset-management-insights/set-for-growth/the-future-of-funds-distribution-in-asia.html" TargetMode="External"/><Relationship Id="rId2" Type="http://schemas.openxmlformats.org/officeDocument/2006/relationships/hyperlink" Target="https://www.youtube.com/watch?v=nasqlcXp0no" TargetMode="External"/><Relationship Id="rId1" Type="http://schemas.openxmlformats.org/officeDocument/2006/relationships/slideLayout" Target="../slideLayouts/slideLayout3.xml"/></Relationships>
</file>

<file path=ppt/slides/_rels/slide15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98.xml"/><Relationship Id="rId1" Type="http://schemas.openxmlformats.org/officeDocument/2006/relationships/slideLayout" Target="../slideLayouts/slideLayout8.xml"/></Relationships>
</file>

<file path=ppt/slides/_rels/slide153.xml.rels><?xml version="1.0" encoding="UTF-8" standalone="yes"?>
<Relationships xmlns="http://schemas.openxmlformats.org/package/2006/relationships"><Relationship Id="rId2" Type="http://schemas.openxmlformats.org/officeDocument/2006/relationships/image" Target="../media/image68.emf"/><Relationship Id="rId1" Type="http://schemas.openxmlformats.org/officeDocument/2006/relationships/slideLayout" Target="../slideLayouts/slideLayout3.xml"/></Relationships>
</file>

<file path=ppt/slides/_rels/slide15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99.xml"/><Relationship Id="rId1" Type="http://schemas.openxmlformats.org/officeDocument/2006/relationships/slideLayout" Target="../slideLayouts/slideLayout8.xml"/></Relationships>
</file>

<file path=ppt/slides/_rels/slide155.xml.rels><?xml version="1.0" encoding="UTF-8" standalone="yes"?>
<Relationships xmlns="http://schemas.openxmlformats.org/package/2006/relationships"><Relationship Id="rId2" Type="http://schemas.openxmlformats.org/officeDocument/2006/relationships/image" Target="../media/image70.emf"/><Relationship Id="rId1" Type="http://schemas.openxmlformats.org/officeDocument/2006/relationships/slideLayout" Target="../slideLayouts/slideLayout3.xml"/></Relationships>
</file>

<file path=ppt/slides/_rels/slide15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00.xml"/><Relationship Id="rId1" Type="http://schemas.openxmlformats.org/officeDocument/2006/relationships/slideLayout" Target="../slideLayouts/slideLayout3.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01.xml"/><Relationship Id="rId1" Type="http://schemas.openxmlformats.org/officeDocument/2006/relationships/slideLayout" Target="../slideLayouts/slideLayout3.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6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hyperlink" Target="https://www.asiainsurancereview.com/Magazine/ReadMagazineArticle?aid=40294" TargetMode="External"/><Relationship Id="rId2" Type="http://schemas.openxmlformats.org/officeDocument/2006/relationships/hyperlink" Target="https://www.peak-re.com/insights/increasing-insurance-penetration-in-asia/" TargetMode="Externa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0.xml"/></Relationships>
</file>

<file path=ppt/slides/_rels/slide49.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8.xml"/><Relationship Id="rId1" Type="http://schemas.openxmlformats.org/officeDocument/2006/relationships/slideLayout" Target="../slideLayouts/slideLayout1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9.xml"/><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2.xml"/><Relationship Id="rId1" Type="http://schemas.openxmlformats.org/officeDocument/2006/relationships/slideLayout" Target="../slideLayouts/slideLayout23.xml"/><Relationship Id="rId4" Type="http://schemas.openxmlformats.org/officeDocument/2006/relationships/image" Target="../media/image22.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8.xml"/></Relationships>
</file>

<file path=ppt/slides/_rels/slide74.xml.rels><?xml version="1.0" encoding="UTF-8" standalone="yes"?>
<Relationships xmlns="http://schemas.openxmlformats.org/package/2006/relationships"><Relationship Id="rId2" Type="http://schemas.openxmlformats.org/officeDocument/2006/relationships/hyperlink" Target="http://cdhkdata.chinadailyhk.com/retirement-system-upgraded" TargetMode="Externa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46.xml"/><Relationship Id="rId1" Type="http://schemas.openxmlformats.org/officeDocument/2006/relationships/slideLayout" Target="../slideLayouts/slideLayout3.xml"/><Relationship Id="rId4" Type="http://schemas.openxmlformats.org/officeDocument/2006/relationships/image" Target="../media/image26.emf"/></Relationships>
</file>

<file path=ppt/slides/_rels/slide7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3" Type="http://schemas.openxmlformats.org/officeDocument/2006/relationships/hyperlink" Target="https://www.pensionfundsonline.co.uk/content/country-profiles/singapore" TargetMode="External"/><Relationship Id="rId2" Type="http://schemas.openxmlformats.org/officeDocument/2006/relationships/hyperlink" Target="https://www.youtube.com/watch?v=eTzoLp5FIy0" TargetMode="Externa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54.xml"/><Relationship Id="rId1" Type="http://schemas.openxmlformats.org/officeDocument/2006/relationships/slideLayout" Target="../slideLayouts/slideLayout8.xml"/><Relationship Id="rId4" Type="http://schemas.openxmlformats.org/officeDocument/2006/relationships/hyperlink" Target="http://quotes.wsj.com/BLK" TargetMode="Externa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8.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p:txBody>
          <a:bodyPr/>
          <a:lstStyle/>
          <a:p>
            <a:r>
              <a:rPr lang="en-US" altLang="zh-TW" sz="3200" b="0" dirty="0"/>
              <a:t>FINA </a:t>
            </a:r>
            <a:r>
              <a:rPr lang="en-US" altLang="zh-TW" b="0" dirty="0">
                <a:ea typeface="PMingLiU" pitchFamily="18" charset="-120"/>
              </a:rPr>
              <a:t>1303 </a:t>
            </a:r>
            <a:r>
              <a:rPr lang="en-US" altLang="zh-TW" dirty="0"/>
              <a:t/>
            </a:r>
            <a:br>
              <a:rPr lang="en-US" altLang="zh-TW" dirty="0"/>
            </a:br>
            <a:r>
              <a:rPr lang="en-US" altLang="zh-TW" dirty="0"/>
              <a:t>THE BUY-SIDE: INSTITUTIONAL INVESTORS</a:t>
            </a:r>
            <a:endParaRPr lang="en-US" altLang="zh-TW" sz="3200" dirty="0"/>
          </a:p>
        </p:txBody>
      </p:sp>
      <p:sp>
        <p:nvSpPr>
          <p:cNvPr id="2051" name="Rectangle 3"/>
          <p:cNvSpPr>
            <a:spLocks noGrp="1" noChangeArrowheads="1"/>
          </p:cNvSpPr>
          <p:nvPr>
            <p:ph type="body" sz="quarter" idx="14"/>
          </p:nvPr>
        </p:nvSpPr>
        <p:spPr/>
        <p:txBody>
          <a:bodyPr/>
          <a:lstStyle/>
          <a:p>
            <a:pPr lvl="0" eaLnBrk="0" hangingPunct="0">
              <a:defRPr/>
            </a:pPr>
            <a:r>
              <a:rPr lang="en-US" altLang="zh-TW" b="1" dirty="0">
                <a:solidFill>
                  <a:prstClr val="black"/>
                </a:solidFill>
              </a:rPr>
              <a:t>Veronique </a:t>
            </a:r>
            <a:r>
              <a:rPr lang="en-US" altLang="zh-TW" b="1" dirty="0" err="1">
                <a:solidFill>
                  <a:prstClr val="black"/>
                </a:solidFill>
              </a:rPr>
              <a:t>Lafon-Vinais</a:t>
            </a:r>
            <a:endParaRPr lang="en-US" altLang="zh-TW" b="1" dirty="0">
              <a:solidFill>
                <a:prstClr val="black"/>
              </a:solidFill>
            </a:endParaRPr>
          </a:p>
          <a:p>
            <a:pPr lvl="0" eaLnBrk="0" hangingPunct="0">
              <a:defRPr/>
            </a:pPr>
            <a:r>
              <a:rPr lang="en-US" altLang="zh-TW" dirty="0">
                <a:solidFill>
                  <a:srgbClr val="595959"/>
                </a:solidFill>
              </a:rPr>
              <a:t>Associate Professor of Business Education - Department of Finance</a:t>
            </a:r>
            <a:endParaRPr lang="zh-TW" altLang="en-US" dirty="0">
              <a:solidFill>
                <a:srgbClr val="595959"/>
              </a:solidFill>
            </a:endParaRPr>
          </a:p>
        </p:txBody>
      </p:sp>
    </p:spTree>
    <p:extLst>
      <p:ext uri="{BB962C8B-B14F-4D97-AF65-F5344CB8AC3E}">
        <p14:creationId xmlns:p14="http://schemas.microsoft.com/office/powerpoint/2010/main" val="35547544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9" name="Rectangle 6"/>
          <p:cNvSpPr>
            <a:spLocks noGrp="1" noChangeArrowheads="1"/>
          </p:cNvSpPr>
          <p:nvPr>
            <p:ph type="title"/>
          </p:nvPr>
        </p:nvSpPr>
        <p:spPr/>
        <p:txBody>
          <a:bodyPr/>
          <a:lstStyle/>
          <a:p>
            <a:r>
              <a:rPr lang="en-US" altLang="zh-TW" dirty="0"/>
              <a:t>Fundamentals of Insurance (</a:t>
            </a:r>
            <a:r>
              <a:rPr lang="en-US" altLang="zh-TW" dirty="0" err="1"/>
              <a:t>Cont</a:t>
            </a:r>
            <a:r>
              <a:rPr lang="en-US" altLang="zh-TW" dirty="0"/>
              <a:t>)</a:t>
            </a:r>
          </a:p>
        </p:txBody>
      </p:sp>
      <p:sp>
        <p:nvSpPr>
          <p:cNvPr id="41991" name="Rectangle 7"/>
          <p:cNvSpPr>
            <a:spLocks noGrp="1" noChangeArrowheads="1"/>
          </p:cNvSpPr>
          <p:nvPr>
            <p:ph idx="1"/>
          </p:nvPr>
        </p:nvSpPr>
        <p:spPr>
          <a:xfrm>
            <a:off x="457200" y="838201"/>
            <a:ext cx="7086600" cy="5029200"/>
          </a:xfrm>
        </p:spPr>
        <p:txBody>
          <a:bodyPr>
            <a:normAutofit/>
          </a:bodyPr>
          <a:lstStyle/>
          <a:p>
            <a:pPr marL="514350" indent="-457200">
              <a:buFont typeface="+mj-lt"/>
              <a:buAutoNum type="arabicPeriod" startAt="5"/>
            </a:pPr>
            <a:r>
              <a:rPr lang="en-US" altLang="zh-TW" sz="1800" b="1" dirty="0">
                <a:solidFill>
                  <a:schemeClr val="accent2"/>
                </a:solidFill>
              </a:rPr>
              <a:t>Large number of homogeneous exposure units</a:t>
            </a:r>
          </a:p>
          <a:p>
            <a:pPr lvl="1"/>
            <a:r>
              <a:rPr lang="en-US" altLang="zh-TW" sz="1600" dirty="0"/>
              <a:t>The insurance company must have a large number of insured so that the risk can be spread out among many different policies (to apply the </a:t>
            </a:r>
            <a:r>
              <a:rPr lang="en-US" altLang="zh-TW" sz="1600" b="1" dirty="0"/>
              <a:t>law of large numbers</a:t>
            </a:r>
            <a:r>
              <a:rPr lang="en-US" altLang="zh-TW" sz="1600" dirty="0"/>
              <a:t>) – but there are exceptions to this rule (e.g. </a:t>
            </a:r>
            <a:r>
              <a:rPr lang="zh-TW" altLang="ja-JP" sz="1600" dirty="0"/>
              <a:t>Satellite Launch insurance )</a:t>
            </a:r>
            <a:endParaRPr lang="en-US" altLang="zh-TW" sz="1600" dirty="0"/>
          </a:p>
          <a:p>
            <a:pPr marL="400050">
              <a:buFont typeface="+mj-lt"/>
              <a:buAutoNum type="arabicPeriod" startAt="5"/>
            </a:pPr>
            <a:r>
              <a:rPr lang="en-US" altLang="zh-TW" sz="1800" b="1" dirty="0">
                <a:solidFill>
                  <a:schemeClr val="accent2"/>
                </a:solidFill>
              </a:rPr>
              <a:t>Calculable loss: the loss must be quantifiable</a:t>
            </a:r>
          </a:p>
          <a:p>
            <a:pPr lvl="1"/>
            <a:r>
              <a:rPr lang="en-US" altLang="zh-TW" sz="1600" dirty="0"/>
              <a:t>For example, an oil company could not buy a policy on an unexplored oil field</a:t>
            </a:r>
          </a:p>
          <a:p>
            <a:pPr marL="400050">
              <a:buFont typeface="+mj-lt"/>
              <a:buAutoNum type="arabicPeriod" startAt="5"/>
            </a:pPr>
            <a:r>
              <a:rPr lang="en-US" altLang="zh-TW" sz="1800" b="1" dirty="0">
                <a:solidFill>
                  <a:schemeClr val="accent2"/>
                </a:solidFill>
              </a:rPr>
              <a:t>The insurance company must be able to compute the probability of the loss occurring</a:t>
            </a:r>
          </a:p>
        </p:txBody>
      </p:sp>
      <p:sp>
        <p:nvSpPr>
          <p:cNvPr id="21508" name="Slide Number Placeholder 5"/>
          <p:cNvSpPr>
            <a:spLocks noGrp="1"/>
          </p:cNvSpPr>
          <p:nvPr>
            <p:ph type="sldNum" sz="quarter" idx="10"/>
          </p:nvPr>
        </p:nvSpPr>
        <p:spPr>
          <a:noFill/>
        </p:spPr>
        <p:txBody>
          <a:bodyPr vert="horz" wrap="square" lIns="91440" tIns="45720" rIns="91440" bIns="45720" numCol="1" anchor="ctr" anchorCtr="0" compatLnSpc="1">
            <a:prstTxWarp prst="textNoShape">
              <a:avLst/>
            </a:prstTxWarp>
          </a:bodyPr>
          <a:lstStyle/>
          <a:p>
            <a:fld id="{EE00A8CF-5DCC-476B-A465-39590EDF6F2C}" type="slidenum">
              <a:rPr lang="en-US" altLang="en-US" sz="1400"/>
              <a:pPr/>
              <a:t>10</a:t>
            </a:fld>
            <a:endParaRPr lang="en-US" altLang="en-US" sz="1400"/>
          </a:p>
        </p:txBody>
      </p:sp>
      <p:sp>
        <p:nvSpPr>
          <p:cNvPr id="41992" name="Text Box 8"/>
          <p:cNvSpPr txBox="1">
            <a:spLocks noChangeArrowheads="1"/>
          </p:cNvSpPr>
          <p:nvPr/>
        </p:nvSpPr>
        <p:spPr bwMode="auto">
          <a:xfrm>
            <a:off x="0" y="5867400"/>
            <a:ext cx="2895600" cy="307777"/>
          </a:xfrm>
          <a:prstGeom prst="rect">
            <a:avLst/>
          </a:prstGeom>
          <a:noFill/>
          <a:ln w="9525">
            <a:noFill/>
            <a:miter lim="800000"/>
            <a:headEnd/>
            <a:tailEnd/>
          </a:ln>
        </p:spPr>
        <p:txBody>
          <a:bodyPr>
            <a:spAutoFit/>
          </a:bodyPr>
          <a:lstStyle>
            <a:defPPr>
              <a:defRPr lang="en-US"/>
            </a:defPPr>
            <a:lvl1pPr eaLnBrk="0" hangingPunct="0">
              <a:spcBef>
                <a:spcPct val="50000"/>
              </a:spcBef>
              <a:defRPr sz="1400" i="1">
                <a:latin typeface="+mn-lt"/>
              </a:defRPr>
            </a:lvl1pPr>
            <a:lvl2pPr>
              <a:defRPr>
                <a:latin typeface="Tahoma" pitchFamily="34" charset="0"/>
              </a:defRPr>
            </a:lvl2pPr>
            <a:lvl3pPr>
              <a:defRPr>
                <a:latin typeface="Tahoma" pitchFamily="34" charset="0"/>
              </a:defRPr>
            </a:lvl3pPr>
            <a:lvl4pPr>
              <a:defRPr>
                <a:latin typeface="Tahoma" pitchFamily="34" charset="0"/>
              </a:defRPr>
            </a:lvl4pPr>
            <a:lvl5pPr>
              <a:defRPr>
                <a:latin typeface="Tahoma" pitchFamily="34" charset="0"/>
              </a:defRPr>
            </a:lvl5pPr>
            <a:lvl6pPr>
              <a:defRPr>
                <a:latin typeface="Tahoma" pitchFamily="34" charset="0"/>
              </a:defRPr>
            </a:lvl6pPr>
            <a:lvl7pPr>
              <a:defRPr>
                <a:latin typeface="Tahoma" pitchFamily="34" charset="0"/>
              </a:defRPr>
            </a:lvl7pPr>
            <a:lvl8pPr>
              <a:defRPr>
                <a:latin typeface="Tahoma" pitchFamily="34" charset="0"/>
              </a:defRPr>
            </a:lvl8pPr>
            <a:lvl9pPr>
              <a:defRPr>
                <a:latin typeface="Tahoma" pitchFamily="34" charset="0"/>
              </a:defRPr>
            </a:lvl9pPr>
          </a:lstStyle>
          <a:p>
            <a:r>
              <a:rPr lang="en-US" altLang="zh-TW" dirty="0"/>
              <a:t>Source: </a:t>
            </a:r>
            <a:r>
              <a:rPr lang="en-US" altLang="zh-TW" dirty="0" err="1"/>
              <a:t>Mishkin</a:t>
            </a:r>
            <a:r>
              <a:rPr lang="en-US" altLang="zh-TW" dirty="0"/>
              <a:t>/Eakins</a:t>
            </a:r>
          </a:p>
        </p:txBody>
      </p:sp>
      <p:sp>
        <p:nvSpPr>
          <p:cNvPr id="41993" name="AutoShape 9"/>
          <p:cNvSpPr>
            <a:spLocks noChangeArrowheads="1"/>
          </p:cNvSpPr>
          <p:nvPr/>
        </p:nvSpPr>
        <p:spPr bwMode="auto">
          <a:xfrm rot="10800000">
            <a:off x="7467600" y="1295400"/>
            <a:ext cx="1600200" cy="4477214"/>
          </a:xfrm>
          <a:prstGeom prst="wedgeRectCallout">
            <a:avLst>
              <a:gd name="adj1" fmla="val 73865"/>
              <a:gd name="adj2" fmla="val 32395"/>
            </a:avLst>
          </a:prstGeom>
          <a:solidFill>
            <a:schemeClr val="accent1">
              <a:lumMod val="40000"/>
              <a:lumOff val="60000"/>
            </a:schemeClr>
          </a:solidFill>
          <a:ln>
            <a:noFill/>
            <a:headEnd/>
            <a:tailEnd/>
          </a:ln>
        </p:spPr>
        <p:style>
          <a:lnRef idx="1">
            <a:schemeClr val="accent1"/>
          </a:lnRef>
          <a:fillRef idx="2">
            <a:schemeClr val="accent1"/>
          </a:fillRef>
          <a:effectRef idx="1">
            <a:schemeClr val="accent1"/>
          </a:effectRef>
          <a:fontRef idx="minor">
            <a:schemeClr val="dk1"/>
          </a:fontRef>
        </p:style>
        <p:txBody>
          <a:bodyPr rot="10800000" anchor="ctr"/>
          <a:lstStyle/>
          <a:p>
            <a:pPr algn="ctr"/>
            <a:r>
              <a:rPr lang="en-US" altLang="zh-TW" sz="1800" dirty="0">
                <a:ea typeface="PMingLiU" pitchFamily="18" charset="-120"/>
              </a:rPr>
              <a:t>The </a:t>
            </a:r>
            <a:r>
              <a:rPr lang="en-US" altLang="zh-TW" sz="1800" b="1" dirty="0">
                <a:solidFill>
                  <a:schemeClr val="accent2"/>
                </a:solidFill>
                <a:ea typeface="PMingLiU" pitchFamily="18" charset="-120"/>
              </a:rPr>
              <a:t>law of large numbers </a:t>
            </a:r>
            <a:r>
              <a:rPr lang="en-US" altLang="zh-TW" sz="1800" dirty="0">
                <a:ea typeface="PMingLiU" pitchFamily="18" charset="-120"/>
              </a:rPr>
              <a:t>says that when many people are insured, the probability distribution of the losses will assume a normal probability distribution, which allows accurate predictions</a:t>
            </a:r>
          </a:p>
        </p:txBody>
      </p:sp>
      <p:sp>
        <p:nvSpPr>
          <p:cNvPr id="8" name="Footer Placeholder 4"/>
          <p:cNvSpPr>
            <a:spLocks noGrp="1"/>
          </p:cNvSpPr>
          <p:nvPr>
            <p:ph type="ftr" sz="quarter" idx="11"/>
          </p:nvPr>
        </p:nvSpPr>
        <p:spPr bwMode="auto">
          <a:xfrm>
            <a:off x="1989138" y="6143625"/>
            <a:ext cx="7154862" cy="427038"/>
          </a:xfrm>
          <a:noFill/>
          <a:ln>
            <a:miter lim="800000"/>
            <a:headEnd/>
            <a:tailEnd/>
          </a:ln>
        </p:spPr>
        <p:txBody>
          <a:bodyPr/>
          <a:lstStyle/>
          <a:p>
            <a:r>
              <a:rPr lang="en-US" altLang="zh-TW" dirty="0"/>
              <a:t>Insurance Companies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1993"/>
                                        </p:tgtEl>
                                        <p:attrNameLst>
                                          <p:attrName>style.visibility</p:attrName>
                                        </p:attrNameLst>
                                      </p:cBhvr>
                                      <p:to>
                                        <p:strVal val="visible"/>
                                      </p:to>
                                    </p:set>
                                    <p:animEffect transition="in" filter="fade">
                                      <p:cBhvr>
                                        <p:cTn id="7" dur="500"/>
                                        <p:tgtEl>
                                          <p:spTgt spid="41993"/>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41991">
                                            <p:txEl>
                                              <p:pRg st="0" end="0"/>
                                            </p:txEl>
                                          </p:spTgt>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41991">
                                            <p:txEl>
                                              <p:pRg st="1" end="1"/>
                                            </p:txEl>
                                          </p:spTgt>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41991">
                                            <p:txEl>
                                              <p:pRg st="2" end="2"/>
                                            </p:txEl>
                                          </p:spTgt>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41991">
                                            <p:txEl>
                                              <p:pRg st="3" end="3"/>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4199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991" grpId="0" build="p"/>
      <p:bldP spid="41993" grpId="0" animBg="1"/>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p:cNvSpPr>
            <a:spLocks noGrp="1" noChangeArrowheads="1"/>
          </p:cNvSpPr>
          <p:nvPr>
            <p:ph type="title"/>
          </p:nvPr>
        </p:nvSpPr>
        <p:spPr/>
        <p:txBody>
          <a:bodyPr/>
          <a:lstStyle/>
          <a:p>
            <a:pPr eaLnBrk="1" hangingPunct="1"/>
            <a:r>
              <a:rPr lang="en-US" altLang="zh-TW">
                <a:ea typeface="PMingLiU" pitchFamily="18" charset="-120"/>
              </a:rPr>
              <a:t>The Organizational Structure of a Mutual Fund</a:t>
            </a:r>
          </a:p>
        </p:txBody>
      </p:sp>
      <p:pic>
        <p:nvPicPr>
          <p:cNvPr id="117767" name="Picture 6" descr="Figure A.1"/>
          <p:cNvPicPr>
            <a:picLocks noGrp="1" noChangeAspect="1" noChangeArrowheads="1"/>
          </p:cNvPicPr>
          <p:nvPr>
            <p:ph idx="1"/>
          </p:nvPr>
        </p:nvPicPr>
        <p:blipFill>
          <a:blip r:embed="rId3" cstate="print"/>
          <a:stretch>
            <a:fillRect/>
          </a:stretch>
        </p:blipFill>
        <p:spPr>
          <a:xfrm>
            <a:off x="762000" y="1341437"/>
            <a:ext cx="7318330" cy="4525963"/>
          </a:xfrm>
          <a:noFill/>
        </p:spPr>
      </p:pic>
      <p:sp>
        <p:nvSpPr>
          <p:cNvPr id="117765" name="Slide Number Placeholder 4"/>
          <p:cNvSpPr>
            <a:spLocks noGrp="1"/>
          </p:cNvSpPr>
          <p:nvPr>
            <p:ph type="sldNum" sz="quarter" idx="10"/>
          </p:nvPr>
        </p:nvSpPr>
        <p:spPr>
          <a:noFill/>
        </p:spPr>
        <p:txBody>
          <a:bodyPr vert="horz" wrap="square" lIns="91440" tIns="45720" rIns="91440" bIns="45720" numCol="1" anchor="ctr" anchorCtr="0" compatLnSpc="1">
            <a:prstTxWarp prst="textNoShape">
              <a:avLst/>
            </a:prstTxWarp>
          </a:bodyPr>
          <a:lstStyle/>
          <a:p>
            <a:fld id="{4B70EEB4-F93A-47F3-A5F8-358A17BF0008}" type="slidenum">
              <a:rPr lang="en-US" altLang="en-US" sz="1400"/>
              <a:pPr/>
              <a:t>100</a:t>
            </a:fld>
            <a:endParaRPr lang="en-US" altLang="en-US" sz="1400"/>
          </a:p>
        </p:txBody>
      </p:sp>
      <p:sp>
        <p:nvSpPr>
          <p:cNvPr id="1072132" name="Text Box 4"/>
          <p:cNvSpPr txBox="1">
            <a:spLocks noChangeArrowheads="1"/>
          </p:cNvSpPr>
          <p:nvPr/>
        </p:nvSpPr>
        <p:spPr bwMode="auto">
          <a:xfrm>
            <a:off x="0" y="5864423"/>
            <a:ext cx="1371600" cy="307777"/>
          </a:xfrm>
          <a:prstGeom prst="rect">
            <a:avLst/>
          </a:prstGeom>
          <a:noFill/>
          <a:ln w="9525">
            <a:noFill/>
            <a:miter lim="800000"/>
            <a:headEnd/>
            <a:tailEnd/>
          </a:ln>
        </p:spPr>
        <p:txBody>
          <a:bodyPr>
            <a:spAutoFit/>
          </a:bodyPr>
          <a:lstStyle>
            <a:defPPr>
              <a:defRPr lang="en-US"/>
            </a:defPPr>
            <a:lvl1pPr eaLnBrk="0" hangingPunct="0">
              <a:spcBef>
                <a:spcPct val="50000"/>
              </a:spcBef>
              <a:defRPr sz="1400" i="1">
                <a:latin typeface="+mn-lt"/>
              </a:defRPr>
            </a:lvl1pPr>
            <a:lvl2pPr>
              <a:defRPr>
                <a:latin typeface="Tahoma" pitchFamily="34" charset="0"/>
              </a:defRPr>
            </a:lvl2pPr>
            <a:lvl3pPr>
              <a:defRPr>
                <a:latin typeface="Tahoma" pitchFamily="34" charset="0"/>
              </a:defRPr>
            </a:lvl3pPr>
            <a:lvl4pPr>
              <a:defRPr>
                <a:latin typeface="Tahoma" pitchFamily="34" charset="0"/>
              </a:defRPr>
            </a:lvl4pPr>
            <a:lvl5pPr>
              <a:defRPr>
                <a:latin typeface="Tahoma" pitchFamily="34" charset="0"/>
              </a:defRPr>
            </a:lvl5pPr>
            <a:lvl6pPr>
              <a:defRPr>
                <a:latin typeface="Tahoma" pitchFamily="34" charset="0"/>
              </a:defRPr>
            </a:lvl6pPr>
            <a:lvl7pPr>
              <a:defRPr>
                <a:latin typeface="Tahoma" pitchFamily="34" charset="0"/>
              </a:defRPr>
            </a:lvl7pPr>
            <a:lvl8pPr>
              <a:defRPr>
                <a:latin typeface="Tahoma" pitchFamily="34" charset="0"/>
              </a:defRPr>
            </a:lvl8pPr>
            <a:lvl9pPr>
              <a:defRPr>
                <a:latin typeface="Tahoma" pitchFamily="34" charset="0"/>
              </a:defRPr>
            </a:lvl9pPr>
          </a:lstStyle>
          <a:p>
            <a:r>
              <a:rPr lang="en-US" altLang="zh-TW" dirty="0"/>
              <a:t>Source: ICI</a:t>
            </a:r>
          </a:p>
        </p:txBody>
      </p:sp>
      <p:sp>
        <p:nvSpPr>
          <p:cNvPr id="7" name="Footer Placeholder 4"/>
          <p:cNvSpPr>
            <a:spLocks noGrp="1"/>
          </p:cNvSpPr>
          <p:nvPr>
            <p:ph type="ftr" sz="quarter" idx="11"/>
          </p:nvPr>
        </p:nvSpPr>
        <p:spPr bwMode="auto">
          <a:xfrm>
            <a:off x="1989138" y="6143625"/>
            <a:ext cx="7154862" cy="427038"/>
          </a:xfrm>
          <a:noFill/>
          <a:ln>
            <a:miter lim="800000"/>
            <a:headEnd/>
            <a:tailEnd/>
          </a:ln>
        </p:spPr>
        <p:txBody>
          <a:bodyPr/>
          <a:lstStyle/>
          <a:p>
            <a:r>
              <a:rPr lang="en-US" altLang="zh-TW" dirty="0"/>
              <a:t>Mutual Funds and Fund Management</a:t>
            </a: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5" name="Rectangle 2"/>
          <p:cNvSpPr>
            <a:spLocks noGrp="1" noChangeArrowheads="1"/>
          </p:cNvSpPr>
          <p:nvPr>
            <p:ph type="title"/>
          </p:nvPr>
        </p:nvSpPr>
        <p:spPr/>
        <p:txBody>
          <a:bodyPr/>
          <a:lstStyle/>
          <a:p>
            <a:pPr eaLnBrk="1" hangingPunct="1"/>
            <a:r>
              <a:rPr lang="en-US" altLang="zh-TW" dirty="0">
                <a:ea typeface="PMingLiU" pitchFamily="18" charset="-120"/>
              </a:rPr>
              <a:t>Unit Trusts vs. Mutual Funds</a:t>
            </a:r>
            <a:endParaRPr lang="zh-TW" altLang="en-US" dirty="0">
              <a:ea typeface="PMingLiU" pitchFamily="18" charset="-120"/>
            </a:endParaRPr>
          </a:p>
        </p:txBody>
      </p:sp>
      <p:sp>
        <p:nvSpPr>
          <p:cNvPr id="158724" name="Slide Number Placeholder 4"/>
          <p:cNvSpPr>
            <a:spLocks noGrp="1"/>
          </p:cNvSpPr>
          <p:nvPr>
            <p:ph type="sldNum" sz="quarter" idx="10"/>
          </p:nvPr>
        </p:nvSpPr>
        <p:spPr>
          <a:noFill/>
        </p:spPr>
        <p:txBody>
          <a:bodyPr vert="horz" wrap="square" lIns="91440" tIns="45720" rIns="91440" bIns="45720" numCol="1" anchor="ctr" anchorCtr="0" compatLnSpc="1">
            <a:prstTxWarp prst="textNoShape">
              <a:avLst/>
            </a:prstTxWarp>
          </a:bodyPr>
          <a:lstStyle/>
          <a:p>
            <a:fld id="{8CA66D90-79BA-496D-8B7F-5A47ABD8FF14}" type="slidenum">
              <a:rPr lang="en-US" altLang="en-US" sz="1400"/>
              <a:pPr/>
              <a:t>101</a:t>
            </a:fld>
            <a:endParaRPr lang="en-US" altLang="en-US" sz="1400"/>
          </a:p>
        </p:txBody>
      </p:sp>
      <p:sp>
        <p:nvSpPr>
          <p:cNvPr id="158727" name="Text Box 4"/>
          <p:cNvSpPr txBox="1">
            <a:spLocks noChangeArrowheads="1"/>
          </p:cNvSpPr>
          <p:nvPr/>
        </p:nvSpPr>
        <p:spPr bwMode="auto">
          <a:xfrm>
            <a:off x="0" y="5864423"/>
            <a:ext cx="7924800" cy="307777"/>
          </a:xfrm>
          <a:prstGeom prst="rect">
            <a:avLst/>
          </a:prstGeom>
          <a:noFill/>
          <a:ln w="9525">
            <a:noFill/>
            <a:miter lim="800000"/>
            <a:headEnd/>
            <a:tailEnd/>
          </a:ln>
        </p:spPr>
        <p:txBody>
          <a:bodyPr>
            <a:spAutoFit/>
          </a:bodyPr>
          <a:lstStyle>
            <a:defPPr>
              <a:defRPr lang="en-US"/>
            </a:defPPr>
            <a:lvl1pPr eaLnBrk="0" hangingPunct="0">
              <a:spcBef>
                <a:spcPct val="50000"/>
              </a:spcBef>
              <a:defRPr sz="1400" i="1">
                <a:latin typeface="+mn-lt"/>
              </a:defRPr>
            </a:lvl1pPr>
            <a:lvl2pPr>
              <a:defRPr>
                <a:latin typeface="Tahoma" pitchFamily="34" charset="0"/>
              </a:defRPr>
            </a:lvl2pPr>
            <a:lvl3pPr>
              <a:defRPr>
                <a:latin typeface="Tahoma" pitchFamily="34" charset="0"/>
              </a:defRPr>
            </a:lvl3pPr>
            <a:lvl4pPr>
              <a:defRPr>
                <a:latin typeface="Tahoma" pitchFamily="34" charset="0"/>
              </a:defRPr>
            </a:lvl4pPr>
            <a:lvl5pPr>
              <a:defRPr>
                <a:latin typeface="Tahoma" pitchFamily="34" charset="0"/>
              </a:defRPr>
            </a:lvl5pPr>
            <a:lvl6pPr>
              <a:defRPr>
                <a:latin typeface="Tahoma" pitchFamily="34" charset="0"/>
              </a:defRPr>
            </a:lvl6pPr>
            <a:lvl7pPr>
              <a:defRPr>
                <a:latin typeface="Tahoma" pitchFamily="34" charset="0"/>
              </a:defRPr>
            </a:lvl7pPr>
            <a:lvl8pPr>
              <a:defRPr>
                <a:latin typeface="Tahoma" pitchFamily="34" charset="0"/>
              </a:defRPr>
            </a:lvl8pPr>
            <a:lvl9pPr>
              <a:defRPr>
                <a:latin typeface="Tahoma" pitchFamily="34" charset="0"/>
              </a:defRPr>
            </a:lvl9pPr>
          </a:lstStyle>
          <a:p>
            <a:r>
              <a:rPr lang="en-US" altLang="zh-TW" dirty="0"/>
              <a:t>Source: http://www.hkifa.org.hk/eng/download/about_publications/E_FundInv.pdf </a:t>
            </a:r>
          </a:p>
        </p:txBody>
      </p:sp>
      <p:graphicFrame>
        <p:nvGraphicFramePr>
          <p:cNvPr id="2" name="Table 1"/>
          <p:cNvGraphicFramePr>
            <a:graphicFrameLocks noGrp="1"/>
          </p:cNvGraphicFramePr>
          <p:nvPr>
            <p:extLst>
              <p:ext uri="{D42A27DB-BD31-4B8C-83A1-F6EECF244321}">
                <p14:modId xmlns:p14="http://schemas.microsoft.com/office/powerpoint/2010/main" val="3941912460"/>
              </p:ext>
            </p:extLst>
          </p:nvPr>
        </p:nvGraphicFramePr>
        <p:xfrm>
          <a:off x="457200" y="1295400"/>
          <a:ext cx="8229600" cy="4287520"/>
        </p:xfrm>
        <a:graphic>
          <a:graphicData uri="http://schemas.openxmlformats.org/drawingml/2006/table">
            <a:tbl>
              <a:tblPr firstRow="1" firstCol="1" bandRow="1" bandCol="1">
                <a:tableStyleId>{69012ECD-51FC-41F1-AA8D-1B2483CD663E}</a:tableStyleId>
              </a:tblPr>
              <a:tblGrid>
                <a:gridCol w="2362200">
                  <a:extLst>
                    <a:ext uri="{9D8B030D-6E8A-4147-A177-3AD203B41FA5}">
                      <a16:colId xmlns:a16="http://schemas.microsoft.com/office/drawing/2014/main" val="20000"/>
                    </a:ext>
                  </a:extLst>
                </a:gridCol>
                <a:gridCol w="2933700">
                  <a:extLst>
                    <a:ext uri="{9D8B030D-6E8A-4147-A177-3AD203B41FA5}">
                      <a16:colId xmlns:a16="http://schemas.microsoft.com/office/drawing/2014/main" val="20001"/>
                    </a:ext>
                  </a:extLst>
                </a:gridCol>
                <a:gridCol w="2933700">
                  <a:extLst>
                    <a:ext uri="{9D8B030D-6E8A-4147-A177-3AD203B41FA5}">
                      <a16:colId xmlns:a16="http://schemas.microsoft.com/office/drawing/2014/main" val="20002"/>
                    </a:ext>
                  </a:extLst>
                </a:gridCol>
              </a:tblGrid>
              <a:tr h="370840">
                <a:tc>
                  <a:txBody>
                    <a:bodyPr/>
                    <a:lstStyle/>
                    <a:p>
                      <a:endParaRPr lang="de-DE" sz="1600" dirty="0"/>
                    </a:p>
                  </a:txBody>
                  <a:tcPr/>
                </a:tc>
                <a:tc>
                  <a:txBody>
                    <a:bodyPr/>
                    <a:lstStyle/>
                    <a:p>
                      <a:pPr algn="ctr"/>
                      <a:r>
                        <a:rPr lang="en-US" sz="1600" dirty="0"/>
                        <a:t>Unit Trusts</a:t>
                      </a:r>
                      <a:endParaRPr lang="de-DE" sz="1600" dirty="0"/>
                    </a:p>
                  </a:txBody>
                  <a:tcPr/>
                </a:tc>
                <a:tc>
                  <a:txBody>
                    <a:bodyPr/>
                    <a:lstStyle/>
                    <a:p>
                      <a:pPr algn="ctr"/>
                      <a:r>
                        <a:rPr lang="en-US" sz="1600" dirty="0"/>
                        <a:t>Mutual Funds</a:t>
                      </a:r>
                      <a:endParaRPr lang="de-DE" sz="1600" dirty="0"/>
                    </a:p>
                  </a:txBody>
                  <a:tcPr/>
                </a:tc>
                <a:extLst>
                  <a:ext uri="{0D108BD9-81ED-4DB2-BD59-A6C34878D82A}">
                    <a16:rowId xmlns:a16="http://schemas.microsoft.com/office/drawing/2014/main" val="10000"/>
                  </a:ext>
                </a:extLst>
              </a:tr>
              <a:tr h="370840">
                <a:tc>
                  <a:txBody>
                    <a:bodyPr/>
                    <a:lstStyle/>
                    <a:p>
                      <a:r>
                        <a:rPr lang="en-US" sz="1600" dirty="0"/>
                        <a:t>Form of establishment</a:t>
                      </a:r>
                      <a:endParaRPr lang="de-DE" sz="1600" dirty="0"/>
                    </a:p>
                  </a:txBody>
                  <a:tcPr/>
                </a:tc>
                <a:tc>
                  <a:txBody>
                    <a:bodyPr/>
                    <a:lstStyle/>
                    <a:p>
                      <a:r>
                        <a:rPr lang="en-US" sz="1600" dirty="0"/>
                        <a:t>Trust</a:t>
                      </a:r>
                      <a:endParaRPr lang="de-DE" sz="1600" dirty="0"/>
                    </a:p>
                  </a:txBody>
                  <a:tcPr/>
                </a:tc>
                <a:tc>
                  <a:txBody>
                    <a:bodyPr/>
                    <a:lstStyle/>
                    <a:p>
                      <a:r>
                        <a:rPr lang="en-US" sz="1600" dirty="0"/>
                        <a:t>Limited liability</a:t>
                      </a:r>
                      <a:r>
                        <a:rPr lang="en-US" sz="1600" baseline="0" dirty="0"/>
                        <a:t> company</a:t>
                      </a:r>
                      <a:endParaRPr lang="de-DE" sz="1600" dirty="0"/>
                    </a:p>
                  </a:txBody>
                  <a:tcPr/>
                </a:tc>
                <a:extLst>
                  <a:ext uri="{0D108BD9-81ED-4DB2-BD59-A6C34878D82A}">
                    <a16:rowId xmlns:a16="http://schemas.microsoft.com/office/drawing/2014/main" val="10001"/>
                  </a:ext>
                </a:extLst>
              </a:tr>
              <a:tr h="370840">
                <a:tc>
                  <a:txBody>
                    <a:bodyPr/>
                    <a:lstStyle/>
                    <a:p>
                      <a:r>
                        <a:rPr lang="en-US" sz="1600" dirty="0"/>
                        <a:t>Beneficiary</a:t>
                      </a:r>
                      <a:endParaRPr lang="de-DE" sz="1600" dirty="0"/>
                    </a:p>
                  </a:txBody>
                  <a:tcPr/>
                </a:tc>
                <a:tc>
                  <a:txBody>
                    <a:bodyPr/>
                    <a:lstStyle/>
                    <a:p>
                      <a:r>
                        <a:rPr lang="en-US" sz="1600" dirty="0"/>
                        <a:t>Unit holder</a:t>
                      </a:r>
                      <a:endParaRPr lang="de-DE" sz="1600" dirty="0"/>
                    </a:p>
                  </a:txBody>
                  <a:tcPr/>
                </a:tc>
                <a:tc>
                  <a:txBody>
                    <a:bodyPr/>
                    <a:lstStyle/>
                    <a:p>
                      <a:r>
                        <a:rPr lang="en-US" sz="1600" dirty="0"/>
                        <a:t>Shareholder</a:t>
                      </a:r>
                      <a:endParaRPr lang="de-DE" sz="1600" dirty="0"/>
                    </a:p>
                  </a:txBody>
                  <a:tcPr/>
                </a:tc>
                <a:extLst>
                  <a:ext uri="{0D108BD9-81ED-4DB2-BD59-A6C34878D82A}">
                    <a16:rowId xmlns:a16="http://schemas.microsoft.com/office/drawing/2014/main" val="10002"/>
                  </a:ext>
                </a:extLst>
              </a:tr>
              <a:tr h="370840">
                <a:tc>
                  <a:txBody>
                    <a:bodyPr/>
                    <a:lstStyle/>
                    <a:p>
                      <a:r>
                        <a:rPr lang="en-US" sz="1600" dirty="0"/>
                        <a:t>Governing law</a:t>
                      </a:r>
                      <a:endParaRPr lang="de-DE" sz="1600" dirty="0"/>
                    </a:p>
                  </a:txBody>
                  <a:tcPr/>
                </a:tc>
                <a:tc>
                  <a:txBody>
                    <a:bodyPr/>
                    <a:lstStyle/>
                    <a:p>
                      <a:r>
                        <a:rPr lang="en-US" sz="1600" dirty="0"/>
                        <a:t>Trust law</a:t>
                      </a:r>
                      <a:endParaRPr lang="de-DE" sz="1600" dirty="0"/>
                    </a:p>
                  </a:txBody>
                  <a:tcPr/>
                </a:tc>
                <a:tc>
                  <a:txBody>
                    <a:bodyPr/>
                    <a:lstStyle/>
                    <a:p>
                      <a:r>
                        <a:rPr lang="en-US" sz="1600" dirty="0"/>
                        <a:t>Company law</a:t>
                      </a:r>
                      <a:endParaRPr lang="de-DE" sz="1600" dirty="0"/>
                    </a:p>
                  </a:txBody>
                  <a:tcPr/>
                </a:tc>
                <a:extLst>
                  <a:ext uri="{0D108BD9-81ED-4DB2-BD59-A6C34878D82A}">
                    <a16:rowId xmlns:a16="http://schemas.microsoft.com/office/drawing/2014/main" val="10003"/>
                  </a:ext>
                </a:extLst>
              </a:tr>
              <a:tr h="370840">
                <a:tc>
                  <a:txBody>
                    <a:bodyPr/>
                    <a:lstStyle/>
                    <a:p>
                      <a:r>
                        <a:rPr lang="en-US" sz="1600" dirty="0"/>
                        <a:t>Legal document in which the rules are laid down</a:t>
                      </a:r>
                      <a:endParaRPr lang="de-DE" sz="1600" dirty="0"/>
                    </a:p>
                  </a:txBody>
                  <a:tcPr/>
                </a:tc>
                <a:tc>
                  <a:txBody>
                    <a:bodyPr/>
                    <a:lstStyle/>
                    <a:p>
                      <a:r>
                        <a:rPr lang="en-US" sz="1600" dirty="0"/>
                        <a:t>Trust deed</a:t>
                      </a:r>
                      <a:endParaRPr lang="de-DE" sz="1600" dirty="0"/>
                    </a:p>
                  </a:txBody>
                  <a:tcPr/>
                </a:tc>
                <a:tc>
                  <a:txBody>
                    <a:bodyPr/>
                    <a:lstStyle/>
                    <a:p>
                      <a:r>
                        <a:rPr lang="en-US" sz="1600" dirty="0"/>
                        <a:t>Company’s articles/bye laws &amp; custodian</a:t>
                      </a:r>
                      <a:r>
                        <a:rPr lang="en-US" sz="1600" baseline="0" dirty="0"/>
                        <a:t> agreements</a:t>
                      </a:r>
                      <a:endParaRPr lang="de-DE" sz="1600" dirty="0"/>
                    </a:p>
                  </a:txBody>
                  <a:tcPr/>
                </a:tc>
                <a:extLst>
                  <a:ext uri="{0D108BD9-81ED-4DB2-BD59-A6C34878D82A}">
                    <a16:rowId xmlns:a16="http://schemas.microsoft.com/office/drawing/2014/main" val="10004"/>
                  </a:ext>
                </a:extLst>
              </a:tr>
              <a:tr h="370840">
                <a:tc>
                  <a:txBody>
                    <a:bodyPr/>
                    <a:lstStyle/>
                    <a:p>
                      <a:r>
                        <a:rPr lang="en-US" sz="1600" dirty="0"/>
                        <a:t>Who protects investor interests</a:t>
                      </a:r>
                      <a:endParaRPr lang="de-DE" sz="1600" dirty="0"/>
                    </a:p>
                  </a:txBody>
                  <a:tcPr/>
                </a:tc>
                <a:tc>
                  <a:txBody>
                    <a:bodyPr/>
                    <a:lstStyle/>
                    <a:p>
                      <a:r>
                        <a:rPr lang="en-US" sz="1600" dirty="0"/>
                        <a:t>Trustee</a:t>
                      </a:r>
                      <a:endParaRPr lang="de-DE" sz="1600" dirty="0"/>
                    </a:p>
                  </a:txBody>
                  <a:tcPr/>
                </a:tc>
                <a:tc>
                  <a:txBody>
                    <a:bodyPr/>
                    <a:lstStyle/>
                    <a:p>
                      <a:r>
                        <a:rPr lang="en-US" sz="1600" dirty="0"/>
                        <a:t>Custodian (but according to the custodian agreement and articles/bye</a:t>
                      </a:r>
                      <a:r>
                        <a:rPr lang="en-US" sz="1600" baseline="0" dirty="0"/>
                        <a:t> laws)</a:t>
                      </a:r>
                      <a:endParaRPr lang="de-DE" sz="1600" dirty="0"/>
                    </a:p>
                  </a:txBody>
                  <a:tcPr/>
                </a:tc>
                <a:extLst>
                  <a:ext uri="{0D108BD9-81ED-4DB2-BD59-A6C34878D82A}">
                    <a16:rowId xmlns:a16="http://schemas.microsoft.com/office/drawing/2014/main" val="10005"/>
                  </a:ext>
                </a:extLst>
              </a:tr>
              <a:tr h="370840">
                <a:tc>
                  <a:txBody>
                    <a:bodyPr/>
                    <a:lstStyle/>
                    <a:p>
                      <a:r>
                        <a:rPr lang="en-US" sz="1600" dirty="0"/>
                        <a:t>Who owns or holds the fund assets</a:t>
                      </a:r>
                      <a:endParaRPr lang="de-DE" sz="1600" dirty="0"/>
                    </a:p>
                  </a:txBody>
                  <a:tcPr/>
                </a:tc>
                <a:tc>
                  <a:txBody>
                    <a:bodyPr/>
                    <a:lstStyle/>
                    <a:p>
                      <a:r>
                        <a:rPr lang="en-US" sz="1600" dirty="0"/>
                        <a:t>Trustee holds</a:t>
                      </a:r>
                      <a:r>
                        <a:rPr lang="en-US" sz="1600" baseline="0" dirty="0"/>
                        <a:t> the assets for the benefit of the investors</a:t>
                      </a:r>
                      <a:endParaRPr lang="de-DE" sz="1600" dirty="0"/>
                    </a:p>
                  </a:txBody>
                  <a:tcPr/>
                </a:tc>
                <a:tc>
                  <a:txBody>
                    <a:bodyPr/>
                    <a:lstStyle/>
                    <a:p>
                      <a:r>
                        <a:rPr lang="en-US" sz="1600" dirty="0"/>
                        <a:t>The mutual fund company owns the assets and investors are shareholders of the company</a:t>
                      </a:r>
                      <a:endParaRPr lang="de-DE" sz="1600" dirty="0"/>
                    </a:p>
                  </a:txBody>
                  <a:tcPr/>
                </a:tc>
                <a:extLst>
                  <a:ext uri="{0D108BD9-81ED-4DB2-BD59-A6C34878D82A}">
                    <a16:rowId xmlns:a16="http://schemas.microsoft.com/office/drawing/2014/main" val="10006"/>
                  </a:ext>
                </a:extLst>
              </a:tr>
              <a:tr h="370840">
                <a:tc>
                  <a:txBody>
                    <a:bodyPr/>
                    <a:lstStyle/>
                    <a:p>
                      <a:r>
                        <a:rPr lang="en-US" sz="1600" dirty="0"/>
                        <a:t>Who is</a:t>
                      </a:r>
                      <a:r>
                        <a:rPr lang="en-US" sz="1600" baseline="0" dirty="0"/>
                        <a:t> liable</a:t>
                      </a:r>
                      <a:endParaRPr lang="de-DE" sz="1600" dirty="0"/>
                    </a:p>
                  </a:txBody>
                  <a:tcPr/>
                </a:tc>
                <a:tc>
                  <a:txBody>
                    <a:bodyPr/>
                    <a:lstStyle/>
                    <a:p>
                      <a:r>
                        <a:rPr lang="en-US" sz="1600" dirty="0"/>
                        <a:t>Trustee</a:t>
                      </a:r>
                      <a:endParaRPr lang="de-DE" sz="1600" dirty="0"/>
                    </a:p>
                  </a:txBody>
                  <a:tcPr/>
                </a:tc>
                <a:tc>
                  <a:txBody>
                    <a:bodyPr/>
                    <a:lstStyle/>
                    <a:p>
                      <a:r>
                        <a:rPr lang="en-US" sz="1600" dirty="0"/>
                        <a:t>The company has limited liability</a:t>
                      </a:r>
                      <a:r>
                        <a:rPr lang="en-US" sz="1600" baseline="0" dirty="0"/>
                        <a:t>; directors can be liable</a:t>
                      </a:r>
                      <a:endParaRPr lang="de-DE" sz="1600" dirty="0"/>
                    </a:p>
                  </a:txBody>
                  <a:tcPr/>
                </a:tc>
                <a:extLst>
                  <a:ext uri="{0D108BD9-81ED-4DB2-BD59-A6C34878D82A}">
                    <a16:rowId xmlns:a16="http://schemas.microsoft.com/office/drawing/2014/main" val="10007"/>
                  </a:ext>
                </a:extLst>
              </a:tr>
            </a:tbl>
          </a:graphicData>
        </a:graphic>
      </p:graphicFrame>
      <p:sp>
        <p:nvSpPr>
          <p:cNvPr id="7" name="Footer Placeholder 4"/>
          <p:cNvSpPr>
            <a:spLocks noGrp="1"/>
          </p:cNvSpPr>
          <p:nvPr>
            <p:ph type="ftr" sz="quarter" idx="11"/>
          </p:nvPr>
        </p:nvSpPr>
        <p:spPr bwMode="auto">
          <a:xfrm>
            <a:off x="1989138" y="6143625"/>
            <a:ext cx="7154862" cy="427038"/>
          </a:xfrm>
          <a:noFill/>
          <a:ln>
            <a:miter lim="800000"/>
            <a:headEnd/>
            <a:tailEnd/>
          </a:ln>
        </p:spPr>
        <p:txBody>
          <a:bodyPr/>
          <a:lstStyle/>
          <a:p>
            <a:r>
              <a:rPr lang="en-US" altLang="zh-TW" dirty="0"/>
              <a:t>Mutual Funds and Fund Management</a:t>
            </a: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0" name="Rectangle 5"/>
          <p:cNvSpPr>
            <a:spLocks noGrp="1" noChangeArrowheads="1"/>
          </p:cNvSpPr>
          <p:nvPr>
            <p:ph type="title"/>
          </p:nvPr>
        </p:nvSpPr>
        <p:spPr/>
        <p:txBody>
          <a:bodyPr/>
          <a:lstStyle/>
          <a:p>
            <a:pPr eaLnBrk="1" hangingPunct="1"/>
            <a:r>
              <a:rPr lang="en-US" altLang="zh-TW">
                <a:ea typeface="PMingLiU" pitchFamily="18" charset="-120"/>
              </a:rPr>
              <a:t>Types of Mutual Funds</a:t>
            </a:r>
          </a:p>
        </p:txBody>
      </p:sp>
      <p:graphicFrame>
        <p:nvGraphicFramePr>
          <p:cNvPr id="2" name="Diagram 1"/>
          <p:cNvGraphicFramePr/>
          <p:nvPr>
            <p:extLst>
              <p:ext uri="{D42A27DB-BD31-4B8C-83A1-F6EECF244321}">
                <p14:modId xmlns:p14="http://schemas.microsoft.com/office/powerpoint/2010/main" val="2185412544"/>
              </p:ext>
            </p:extLst>
          </p:nvPr>
        </p:nvGraphicFramePr>
        <p:xfrm>
          <a:off x="457200" y="1447800"/>
          <a:ext cx="8153400" cy="4495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49" name="Slide Number Placeholder 5"/>
          <p:cNvSpPr>
            <a:spLocks noGrp="1"/>
          </p:cNvSpPr>
          <p:nvPr>
            <p:ph type="sldNum" sz="quarter" idx="10"/>
          </p:nvPr>
        </p:nvSpPr>
        <p:spPr>
          <a:noFill/>
        </p:spPr>
        <p:txBody>
          <a:bodyPr vert="horz" wrap="square" lIns="91440" tIns="45720" rIns="91440" bIns="45720" numCol="1" anchor="ctr" anchorCtr="0" compatLnSpc="1">
            <a:prstTxWarp prst="textNoShape">
              <a:avLst/>
            </a:prstTxWarp>
          </a:bodyPr>
          <a:lstStyle/>
          <a:p>
            <a:fld id="{BFA21828-86B3-4926-8B1C-1FF33A98EBA0}" type="slidenum">
              <a:rPr lang="en-US" altLang="en-US" sz="1400"/>
              <a:pPr/>
              <a:t>102</a:t>
            </a:fld>
            <a:endParaRPr lang="en-US" altLang="en-US" sz="1400"/>
          </a:p>
        </p:txBody>
      </p:sp>
      <p:sp>
        <p:nvSpPr>
          <p:cNvPr id="6" name="Footer Placeholder 4"/>
          <p:cNvSpPr>
            <a:spLocks noGrp="1"/>
          </p:cNvSpPr>
          <p:nvPr>
            <p:ph type="ftr" sz="quarter" idx="11"/>
          </p:nvPr>
        </p:nvSpPr>
        <p:spPr bwMode="auto">
          <a:xfrm>
            <a:off x="1989138" y="6143625"/>
            <a:ext cx="7154862" cy="427038"/>
          </a:xfrm>
          <a:noFill/>
          <a:ln>
            <a:miter lim="800000"/>
            <a:headEnd/>
            <a:tailEnd/>
          </a:ln>
        </p:spPr>
        <p:txBody>
          <a:bodyPr/>
          <a:lstStyle/>
          <a:p>
            <a:r>
              <a:rPr lang="en-US" altLang="zh-TW" dirty="0"/>
              <a:t>Mutual Funds and Fund Management</a:t>
            </a: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 the US, Equity Mutual Funds Held More Than Half of Mutual Fund and ETFs Total Net Assets </a:t>
            </a:r>
            <a:br>
              <a:rPr lang="en-US" dirty="0"/>
            </a:br>
            <a:r>
              <a:rPr lang="en-US" sz="2800" dirty="0"/>
              <a:t>Percentage of total net assets, year-end </a:t>
            </a:r>
            <a:r>
              <a:rPr lang="en-US" sz="2800" dirty="0" smtClean="0"/>
              <a:t>2019</a:t>
            </a:r>
            <a:endParaRPr lang="en-US" sz="2800" dirty="0"/>
          </a:p>
        </p:txBody>
      </p:sp>
      <p:pic>
        <p:nvPicPr>
          <p:cNvPr id="5" name="Content Placeholder 4"/>
          <p:cNvPicPr>
            <a:picLocks noGrp="1" noChangeAspect="1"/>
          </p:cNvPicPr>
          <p:nvPr>
            <p:ph sz="half" idx="1"/>
          </p:nvPr>
        </p:nvPicPr>
        <p:blipFill>
          <a:blip r:embed="rId3"/>
          <a:stretch>
            <a:fillRect/>
          </a:stretch>
        </p:blipFill>
        <p:spPr>
          <a:xfrm>
            <a:off x="100827" y="2286000"/>
            <a:ext cx="4705909" cy="3124200"/>
          </a:xfrm>
          <a:prstGeom prst="rect">
            <a:avLst/>
          </a:prstGeom>
        </p:spPr>
      </p:pic>
      <p:sp>
        <p:nvSpPr>
          <p:cNvPr id="4" name="Slide Number Placeholder 3"/>
          <p:cNvSpPr>
            <a:spLocks noGrp="1"/>
          </p:cNvSpPr>
          <p:nvPr>
            <p:ph type="sldNum" sz="quarter" idx="10"/>
          </p:nvPr>
        </p:nvSpPr>
        <p:spPr/>
        <p:txBody>
          <a:bodyPr/>
          <a:lstStyle/>
          <a:p>
            <a:pPr>
              <a:defRPr/>
            </a:pPr>
            <a:fld id="{809A4F01-EBEC-4878-81D8-A6152D087E2C}" type="slidenum">
              <a:rPr lang="en-US" altLang="en-US" smtClean="0"/>
              <a:pPr>
                <a:defRPr/>
              </a:pPr>
              <a:t>103</a:t>
            </a:fld>
            <a:endParaRPr lang="en-US" altLang="en-US"/>
          </a:p>
        </p:txBody>
      </p:sp>
      <p:sp>
        <p:nvSpPr>
          <p:cNvPr id="7" name="Footer Placeholder 4"/>
          <p:cNvSpPr>
            <a:spLocks noGrp="1"/>
          </p:cNvSpPr>
          <p:nvPr>
            <p:ph type="ftr" sz="quarter" idx="11"/>
          </p:nvPr>
        </p:nvSpPr>
        <p:spPr bwMode="auto">
          <a:noFill/>
          <a:ln>
            <a:miter lim="800000"/>
            <a:headEnd/>
            <a:tailEnd/>
          </a:ln>
        </p:spPr>
        <p:txBody>
          <a:bodyPr/>
          <a:lstStyle/>
          <a:p>
            <a:r>
              <a:rPr lang="en-US" altLang="zh-TW" dirty="0"/>
              <a:t>Mutual Funds and Fund Management</a:t>
            </a:r>
          </a:p>
        </p:txBody>
      </p:sp>
      <p:sp>
        <p:nvSpPr>
          <p:cNvPr id="8" name="TextBox 7"/>
          <p:cNvSpPr txBox="1"/>
          <p:nvPr/>
        </p:nvSpPr>
        <p:spPr>
          <a:xfrm>
            <a:off x="0" y="5819775"/>
            <a:ext cx="3429000" cy="381000"/>
          </a:xfrm>
          <a:prstGeom prst="rect">
            <a:avLst/>
          </a:prstGeom>
          <a:noFill/>
        </p:spPr>
        <p:txBody>
          <a:bodyPr vert="horz" wrap="square" lIns="91440" tIns="45720" rIns="91440" bIns="45720" rtlCol="0" anchor="ctr">
            <a:normAutofit/>
          </a:bodyPr>
          <a:lstStyle/>
          <a:p>
            <a:pPr fontAlgn="auto">
              <a:spcAft>
                <a:spcPts val="0"/>
              </a:spcAft>
            </a:pPr>
            <a:r>
              <a:rPr lang="en-US" altLang="zh-TW" sz="1400" i="1" dirty="0">
                <a:latin typeface="+mn-lt"/>
              </a:rPr>
              <a:t>Source: Investment Company </a:t>
            </a:r>
            <a:r>
              <a:rPr lang="en-US" altLang="zh-TW" sz="1400" i="1" dirty="0" err="1">
                <a:latin typeface="+mn-lt"/>
              </a:rPr>
              <a:t>Factbook</a:t>
            </a:r>
            <a:r>
              <a:rPr lang="en-US" altLang="zh-TW" sz="1400" i="1" dirty="0">
                <a:latin typeface="+mn-lt"/>
              </a:rPr>
              <a:t> </a:t>
            </a:r>
            <a:r>
              <a:rPr lang="en-US" altLang="zh-TW" sz="1400" i="1" dirty="0" smtClean="0">
                <a:latin typeface="+mn-lt"/>
              </a:rPr>
              <a:t>2020</a:t>
            </a:r>
            <a:endParaRPr kumimoji="0" lang="zh-TW" altLang="en-US" sz="1400" b="0" i="1" u="none" strike="noStrike" kern="1200" cap="none" spc="0" normalizeH="0" baseline="0" noProof="0" dirty="0">
              <a:ln>
                <a:noFill/>
              </a:ln>
              <a:solidFill>
                <a:schemeClr val="tx1"/>
              </a:solidFill>
              <a:effectLst/>
              <a:uLnTx/>
              <a:uFillTx/>
              <a:latin typeface="+mn-lt"/>
              <a:ea typeface="+mj-ea"/>
              <a:cs typeface="+mj-cs"/>
            </a:endParaRPr>
          </a:p>
        </p:txBody>
      </p:sp>
      <p:pic>
        <p:nvPicPr>
          <p:cNvPr id="6" name="Content Placeholder 5"/>
          <p:cNvPicPr>
            <a:picLocks noGrp="1" noChangeAspect="1"/>
          </p:cNvPicPr>
          <p:nvPr>
            <p:ph sz="half" idx="2"/>
          </p:nvPr>
        </p:nvPicPr>
        <p:blipFill>
          <a:blip r:embed="rId4"/>
          <a:stretch>
            <a:fillRect/>
          </a:stretch>
        </p:blipFill>
        <p:spPr>
          <a:xfrm>
            <a:off x="4648200" y="2477488"/>
            <a:ext cx="4038600" cy="2771386"/>
          </a:xfrm>
          <a:prstGeom prst="rect">
            <a:avLst/>
          </a:prstGeom>
        </p:spPr>
      </p:pic>
    </p:spTree>
    <p:extLst>
      <p:ext uri="{BB962C8B-B14F-4D97-AF65-F5344CB8AC3E}">
        <p14:creationId xmlns:p14="http://schemas.microsoft.com/office/powerpoint/2010/main" val="319616480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6" name="Rectangle 10"/>
          <p:cNvSpPr>
            <a:spLocks noGrp="1" noChangeArrowheads="1"/>
          </p:cNvSpPr>
          <p:nvPr>
            <p:ph type="title"/>
          </p:nvPr>
        </p:nvSpPr>
        <p:spPr/>
        <p:txBody>
          <a:bodyPr/>
          <a:lstStyle/>
          <a:p>
            <a:r>
              <a:rPr lang="en-US" altLang="zh-TW"/>
              <a:t>Money Market Mutual Funds</a:t>
            </a:r>
            <a:endParaRPr lang="en-US" altLang="zh-TW" dirty="0"/>
          </a:p>
        </p:txBody>
      </p:sp>
      <p:sp>
        <p:nvSpPr>
          <p:cNvPr id="238603" name="Rectangle 11"/>
          <p:cNvSpPr>
            <a:spLocks noGrp="1" noChangeArrowheads="1"/>
          </p:cNvSpPr>
          <p:nvPr>
            <p:ph idx="1"/>
          </p:nvPr>
        </p:nvSpPr>
        <p:spPr/>
        <p:txBody>
          <a:bodyPr>
            <a:normAutofit fontScale="85000" lnSpcReduction="10000"/>
          </a:bodyPr>
          <a:lstStyle/>
          <a:p>
            <a:r>
              <a:rPr lang="en-US" altLang="zh-TW" b="1" dirty="0"/>
              <a:t>Money market funds </a:t>
            </a:r>
            <a:r>
              <a:rPr lang="en-US" altLang="zh-TW" dirty="0"/>
              <a:t>are </a:t>
            </a:r>
            <a:r>
              <a:rPr lang="en-US" altLang="zh-TW" b="1" dirty="0"/>
              <a:t>a type of mutual fund </a:t>
            </a:r>
            <a:r>
              <a:rPr lang="en-US" altLang="zh-TW" dirty="0"/>
              <a:t>registered under the Investment Company Act of 1940 and regulated under rule 2a-7 of the Act. </a:t>
            </a:r>
          </a:p>
          <a:p>
            <a:r>
              <a:rPr lang="en-US" altLang="zh-TW" dirty="0"/>
              <a:t> Money market funds pay dividends that reflect prevailing short-term interest rates, are redeemable on demand, and, unlike other investment companies, </a:t>
            </a:r>
            <a:r>
              <a:rPr lang="en-US" altLang="zh-TW" b="1" dirty="0"/>
              <a:t>seek to maintain a stable NAV, typically $1.00.</a:t>
            </a:r>
            <a:r>
              <a:rPr lang="en-US" altLang="zh-TW" dirty="0"/>
              <a:t>  This combination of principal stability, liquidity and payment of short-term yields has made money market funds popular cash management vehicles for both retail and institutional investors.</a:t>
            </a:r>
          </a:p>
          <a:p>
            <a:r>
              <a:rPr lang="en-US" altLang="zh-TW" dirty="0"/>
              <a:t>There are many kinds of money market funds, including ones that invest primarily in government securities, tax-exempt municipal securities, or corporate debt securities. </a:t>
            </a:r>
          </a:p>
          <a:p>
            <a:pPr lvl="1"/>
            <a:r>
              <a:rPr lang="en-US" altLang="zh-TW" dirty="0"/>
              <a:t>Money market funds that primarily invest in corporate debt securities are referred to as </a:t>
            </a:r>
            <a:r>
              <a:rPr lang="en-US" altLang="zh-TW" b="1" dirty="0"/>
              <a:t>prime funds</a:t>
            </a:r>
            <a:r>
              <a:rPr lang="en-US" altLang="zh-TW" dirty="0"/>
              <a:t>. </a:t>
            </a:r>
          </a:p>
        </p:txBody>
      </p:sp>
      <p:sp>
        <p:nvSpPr>
          <p:cNvPr id="122884" name="Slide Number Placeholder 6"/>
          <p:cNvSpPr>
            <a:spLocks noGrp="1"/>
          </p:cNvSpPr>
          <p:nvPr>
            <p:ph type="sldNum" sz="quarter" idx="10"/>
          </p:nvPr>
        </p:nvSpPr>
        <p:spPr/>
        <p:txBody>
          <a:bodyPr/>
          <a:lstStyle/>
          <a:p>
            <a:fld id="{4B69350B-0980-42CC-8B19-F03128701527}" type="slidenum">
              <a:rPr lang="en-US" altLang="en-US" smtClean="0"/>
              <a:pPr/>
              <a:t>104</a:t>
            </a:fld>
            <a:endParaRPr lang="en-US" altLang="en-US"/>
          </a:p>
        </p:txBody>
      </p:sp>
      <p:sp>
        <p:nvSpPr>
          <p:cNvPr id="7" name="Footer Placeholder 4"/>
          <p:cNvSpPr>
            <a:spLocks noGrp="1"/>
          </p:cNvSpPr>
          <p:nvPr>
            <p:ph type="ftr" sz="quarter" idx="11"/>
          </p:nvPr>
        </p:nvSpPr>
        <p:spPr/>
        <p:txBody>
          <a:bodyPr/>
          <a:lstStyle/>
          <a:p>
            <a:r>
              <a:rPr lang="en-US" altLang="zh-TW"/>
              <a:t>Mutual Funds and Fund Management</a:t>
            </a:r>
            <a:endParaRPr lang="en-US" altLang="zh-TW" dirty="0"/>
          </a:p>
        </p:txBody>
      </p:sp>
      <p:sp>
        <p:nvSpPr>
          <p:cNvPr id="13" name="TextBox 12"/>
          <p:cNvSpPr txBox="1"/>
          <p:nvPr/>
        </p:nvSpPr>
        <p:spPr>
          <a:xfrm>
            <a:off x="2788" y="5864423"/>
            <a:ext cx="1447800" cy="307777"/>
          </a:xfrm>
          <a:prstGeom prst="rect">
            <a:avLst/>
          </a:prstGeom>
          <a:noFill/>
          <a:ln w="9525">
            <a:noFill/>
            <a:miter lim="800000"/>
            <a:headEnd/>
            <a:tailEnd/>
          </a:ln>
        </p:spPr>
        <p:txBody>
          <a:bodyPr>
            <a:spAutoFit/>
          </a:bodyPr>
          <a:lstStyle>
            <a:defPPr>
              <a:defRPr lang="en-US"/>
            </a:defPPr>
            <a:lvl1pPr eaLnBrk="0" hangingPunct="0">
              <a:spcBef>
                <a:spcPct val="50000"/>
              </a:spcBef>
              <a:defRPr sz="1400" i="1">
                <a:latin typeface="+mn-lt"/>
              </a:defRPr>
            </a:lvl1pPr>
            <a:lvl2pPr>
              <a:defRPr>
                <a:latin typeface="Tahoma" pitchFamily="34" charset="0"/>
              </a:defRPr>
            </a:lvl2pPr>
            <a:lvl3pPr>
              <a:defRPr>
                <a:latin typeface="Tahoma" pitchFamily="34" charset="0"/>
              </a:defRPr>
            </a:lvl3pPr>
            <a:lvl4pPr>
              <a:defRPr>
                <a:latin typeface="Tahoma" pitchFamily="34" charset="0"/>
              </a:defRPr>
            </a:lvl4pPr>
            <a:lvl5pPr>
              <a:defRPr>
                <a:latin typeface="Tahoma" pitchFamily="34" charset="0"/>
              </a:defRPr>
            </a:lvl5pPr>
            <a:lvl6pPr>
              <a:defRPr>
                <a:latin typeface="Tahoma" pitchFamily="34" charset="0"/>
              </a:defRPr>
            </a:lvl6pPr>
            <a:lvl7pPr>
              <a:defRPr>
                <a:latin typeface="Tahoma" pitchFamily="34" charset="0"/>
              </a:defRPr>
            </a:lvl7pPr>
            <a:lvl8pPr>
              <a:defRPr>
                <a:latin typeface="Tahoma" pitchFamily="34" charset="0"/>
              </a:defRPr>
            </a:lvl8pPr>
            <a:lvl9pPr>
              <a:defRPr>
                <a:latin typeface="Tahoma" pitchFamily="34" charset="0"/>
              </a:defRPr>
            </a:lvl9pPr>
          </a:lstStyle>
          <a:p>
            <a:r>
              <a:rPr lang="en-US" altLang="zh-TW" dirty="0"/>
              <a:t>Source: ICI</a:t>
            </a:r>
            <a:endParaRPr lang="zh-TW" altLang="en-US" dirty="0"/>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861CB1D-045F-40A1-AA43-E7A4F112FDB2}"/>
              </a:ext>
            </a:extLst>
          </p:cNvPr>
          <p:cNvSpPr>
            <a:spLocks noGrp="1"/>
          </p:cNvSpPr>
          <p:nvPr>
            <p:ph type="title"/>
          </p:nvPr>
        </p:nvSpPr>
        <p:spPr/>
        <p:txBody>
          <a:bodyPr/>
          <a:lstStyle/>
          <a:p>
            <a:r>
              <a:rPr lang="en-US" dirty="0"/>
              <a:t>Assets in MMF</a:t>
            </a:r>
          </a:p>
        </p:txBody>
      </p:sp>
      <p:pic>
        <p:nvPicPr>
          <p:cNvPr id="7" name="Content Placeholder 6" descr="A screenshot of a cell phone&#10;&#10;Description automatically generated">
            <a:extLst>
              <a:ext uri="{FF2B5EF4-FFF2-40B4-BE49-F238E27FC236}">
                <a16:creationId xmlns:a16="http://schemas.microsoft.com/office/drawing/2014/main" id="{3E27631E-1952-47BA-8B80-C1F8D50FB433}"/>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724400" y="159307"/>
            <a:ext cx="4114799" cy="6023608"/>
          </a:xfrm>
        </p:spPr>
      </p:pic>
      <p:sp>
        <p:nvSpPr>
          <p:cNvPr id="8" name="TextBox 7">
            <a:extLst>
              <a:ext uri="{FF2B5EF4-FFF2-40B4-BE49-F238E27FC236}">
                <a16:creationId xmlns:a16="http://schemas.microsoft.com/office/drawing/2014/main" id="{236C532D-4D1C-4713-BEEC-13F15AB23044}"/>
              </a:ext>
            </a:extLst>
          </p:cNvPr>
          <p:cNvSpPr txBox="1"/>
          <p:nvPr/>
        </p:nvSpPr>
        <p:spPr>
          <a:xfrm>
            <a:off x="685800" y="1498757"/>
            <a:ext cx="2971799" cy="3970318"/>
          </a:xfrm>
          <a:prstGeom prst="rect">
            <a:avLst/>
          </a:prstGeom>
          <a:noFill/>
        </p:spPr>
        <p:txBody>
          <a:bodyPr wrap="square" rtlCol="0">
            <a:spAutoFit/>
          </a:bodyPr>
          <a:lstStyle/>
          <a:p>
            <a:r>
              <a:rPr lang="en-US" sz="1800" dirty="0">
                <a:solidFill>
                  <a:srgbClr val="333333"/>
                </a:solidFill>
                <a:latin typeface="Exchange"/>
              </a:rPr>
              <a:t>Assets in MM funds recently swelled to about $4.6 trillion, the highest level on record, according to data from Refinitiv Lipper going back to 1992.</a:t>
            </a:r>
          </a:p>
          <a:p>
            <a:r>
              <a:rPr lang="en-US" sz="1800" dirty="0">
                <a:solidFill>
                  <a:srgbClr val="333333"/>
                </a:solidFill>
                <a:latin typeface="Exchange"/>
              </a:rPr>
              <a:t>Assets in money-market funds have grown by about $1 trillion this year, pushing assets in these funds above the prior high of roughly $3.8 trillion reached during the last financial crisis.</a:t>
            </a:r>
            <a:endParaRPr lang="en-US" sz="1800" dirty="0"/>
          </a:p>
        </p:txBody>
      </p:sp>
      <p:sp>
        <p:nvSpPr>
          <p:cNvPr id="5" name="Footer Placeholder 4"/>
          <p:cNvSpPr>
            <a:spLocks noGrp="1"/>
          </p:cNvSpPr>
          <p:nvPr>
            <p:ph type="ftr" sz="quarter" idx="11"/>
          </p:nvPr>
        </p:nvSpPr>
        <p:spPr bwMode="auto">
          <a:xfrm>
            <a:off x="1989138" y="6143625"/>
            <a:ext cx="7154862" cy="427038"/>
          </a:xfrm>
          <a:noFill/>
          <a:ln>
            <a:miter lim="800000"/>
            <a:headEnd/>
            <a:tailEnd/>
          </a:ln>
        </p:spPr>
        <p:txBody>
          <a:bodyPr/>
          <a:lstStyle/>
          <a:p>
            <a:r>
              <a:rPr lang="en-US" altLang="zh-TW" dirty="0"/>
              <a:t>Mutual Funds and Fund Management</a:t>
            </a:r>
          </a:p>
        </p:txBody>
      </p:sp>
    </p:spTree>
    <p:extLst>
      <p:ext uri="{BB962C8B-B14F-4D97-AF65-F5344CB8AC3E}">
        <p14:creationId xmlns:p14="http://schemas.microsoft.com/office/powerpoint/2010/main" val="59034655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9" name="Rectangle 2"/>
          <p:cNvSpPr>
            <a:spLocks noGrp="1" noChangeArrowheads="1"/>
          </p:cNvSpPr>
          <p:nvPr>
            <p:ph type="title"/>
          </p:nvPr>
        </p:nvSpPr>
        <p:spPr/>
        <p:txBody>
          <a:bodyPr/>
          <a:lstStyle/>
          <a:p>
            <a:r>
              <a:rPr lang="en-US" altLang="zh-TW" dirty="0"/>
              <a:t>MMF vs. MMDA</a:t>
            </a:r>
          </a:p>
        </p:txBody>
      </p:sp>
      <p:sp>
        <p:nvSpPr>
          <p:cNvPr id="123910" name="Rectangle 3"/>
          <p:cNvSpPr>
            <a:spLocks noGrp="1" noChangeArrowheads="1"/>
          </p:cNvSpPr>
          <p:nvPr>
            <p:ph idx="1"/>
          </p:nvPr>
        </p:nvSpPr>
        <p:spPr/>
        <p:txBody>
          <a:bodyPr/>
          <a:lstStyle/>
          <a:p>
            <a:r>
              <a:rPr lang="en-US" altLang="zh-TW" dirty="0"/>
              <a:t>A </a:t>
            </a:r>
            <a:r>
              <a:rPr lang="en-US" altLang="zh-TW" b="1" dirty="0">
                <a:solidFill>
                  <a:schemeClr val="accent2"/>
                </a:solidFill>
              </a:rPr>
              <a:t>money market fund </a:t>
            </a:r>
            <a:r>
              <a:rPr lang="en-US" altLang="zh-TW" dirty="0"/>
              <a:t>is a type of mutual fund. It is not guaranteed or FDIC insured. When you buy shares in a money market fund, you should receive a prospectus.</a:t>
            </a:r>
          </a:p>
          <a:p>
            <a:r>
              <a:rPr lang="en-US" altLang="zh-TW" dirty="0"/>
              <a:t>A </a:t>
            </a:r>
            <a:r>
              <a:rPr lang="en-US" altLang="zh-TW" b="1" dirty="0">
                <a:solidFill>
                  <a:schemeClr val="accent2"/>
                </a:solidFill>
              </a:rPr>
              <a:t>money market deposit account </a:t>
            </a:r>
            <a:r>
              <a:rPr lang="en-US" altLang="zh-TW" dirty="0"/>
              <a:t>is a bank deposit. It is guaranteed and FDIC insured. When you deposit money in a money market deposit account, you should receive a Truth in Savings form. </a:t>
            </a:r>
          </a:p>
        </p:txBody>
      </p:sp>
      <p:sp>
        <p:nvSpPr>
          <p:cNvPr id="123908" name="Slide Number Placeholder 5"/>
          <p:cNvSpPr>
            <a:spLocks noGrp="1"/>
          </p:cNvSpPr>
          <p:nvPr>
            <p:ph type="sldNum" sz="quarter" idx="10"/>
          </p:nvPr>
        </p:nvSpPr>
        <p:spPr>
          <a:noFill/>
        </p:spPr>
        <p:txBody>
          <a:bodyPr vert="horz" wrap="square" lIns="91440" tIns="45720" rIns="91440" bIns="45720" numCol="1" anchor="ctr" anchorCtr="0" compatLnSpc="1">
            <a:prstTxWarp prst="textNoShape">
              <a:avLst/>
            </a:prstTxWarp>
          </a:bodyPr>
          <a:lstStyle/>
          <a:p>
            <a:fld id="{D872EBBB-E301-4B1E-BB06-98C2FC57432C}" type="slidenum">
              <a:rPr lang="en-US" altLang="en-US" sz="1400"/>
              <a:pPr/>
              <a:t>106</a:t>
            </a:fld>
            <a:endParaRPr lang="en-US" altLang="en-US" sz="1400"/>
          </a:p>
        </p:txBody>
      </p:sp>
      <p:sp>
        <p:nvSpPr>
          <p:cNvPr id="5" name="Footer Placeholder 4"/>
          <p:cNvSpPr>
            <a:spLocks noGrp="1"/>
          </p:cNvSpPr>
          <p:nvPr>
            <p:ph type="ftr" sz="quarter" idx="11"/>
          </p:nvPr>
        </p:nvSpPr>
        <p:spPr bwMode="auto">
          <a:xfrm>
            <a:off x="1989138" y="6143625"/>
            <a:ext cx="7154862" cy="427038"/>
          </a:xfrm>
          <a:noFill/>
          <a:ln>
            <a:miter lim="800000"/>
            <a:headEnd/>
            <a:tailEnd/>
          </a:ln>
        </p:spPr>
        <p:txBody>
          <a:bodyPr/>
          <a:lstStyle/>
          <a:p>
            <a:r>
              <a:rPr lang="en-US" altLang="zh-TW" dirty="0"/>
              <a:t>Mutual Funds and Fund Management</a:t>
            </a: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altLang="zh-TW" dirty="0"/>
              <a:t>The Basic Functioning of a MMF in the United States</a:t>
            </a:r>
            <a:endParaRPr lang="zh-TW" altLang="en-US" dirty="0"/>
          </a:p>
        </p:txBody>
      </p:sp>
      <p:pic>
        <p:nvPicPr>
          <p:cNvPr id="1026" name="Picture 2"/>
          <p:cNvPicPr>
            <a:picLocks noGrp="1" noChangeAspect="1" noChangeArrowheads="1"/>
          </p:cNvPicPr>
          <p:nvPr>
            <p:ph idx="1"/>
          </p:nvPr>
        </p:nvPicPr>
        <p:blipFill>
          <a:blip r:embed="rId3" cstate="print"/>
          <a:srcRect/>
          <a:stretch>
            <a:fillRect/>
          </a:stretch>
        </p:blipFill>
        <p:spPr bwMode="auto">
          <a:xfrm>
            <a:off x="1066800" y="1446213"/>
            <a:ext cx="7700551" cy="4153694"/>
          </a:xfrm>
          <a:prstGeom prst="rect">
            <a:avLst/>
          </a:prstGeom>
          <a:noFill/>
          <a:ln w="9525">
            <a:noFill/>
            <a:miter lim="800000"/>
            <a:headEnd/>
            <a:tailEnd/>
          </a:ln>
        </p:spPr>
      </p:pic>
      <p:sp>
        <p:nvSpPr>
          <p:cNvPr id="5" name="Footer Placeholder 4"/>
          <p:cNvSpPr>
            <a:spLocks noGrp="1"/>
          </p:cNvSpPr>
          <p:nvPr>
            <p:ph type="ftr" sz="quarter" idx="11"/>
          </p:nvPr>
        </p:nvSpPr>
        <p:spPr bwMode="auto">
          <a:xfrm>
            <a:off x="1989138" y="6143625"/>
            <a:ext cx="7154862" cy="427038"/>
          </a:xfrm>
          <a:noFill/>
          <a:ln>
            <a:miter lim="800000"/>
            <a:headEnd/>
            <a:tailEnd/>
          </a:ln>
        </p:spPr>
        <p:txBody>
          <a:bodyPr/>
          <a:lstStyle/>
          <a:p>
            <a:r>
              <a:rPr lang="en-US" altLang="zh-TW" dirty="0"/>
              <a:t>Mutual Funds and Fund Management</a:t>
            </a:r>
          </a:p>
        </p:txBody>
      </p:sp>
      <p:sp>
        <p:nvSpPr>
          <p:cNvPr id="6" name="TextBox 5"/>
          <p:cNvSpPr txBox="1"/>
          <p:nvPr/>
        </p:nvSpPr>
        <p:spPr>
          <a:xfrm>
            <a:off x="0" y="5715000"/>
            <a:ext cx="2895600" cy="457200"/>
          </a:xfrm>
          <a:prstGeom prst="rect">
            <a:avLst/>
          </a:prstGeom>
          <a:solidFill>
            <a:schemeClr val="accent1">
              <a:lumMod val="20000"/>
              <a:lumOff val="80000"/>
            </a:schemeClr>
          </a:solidFill>
        </p:spPr>
        <p:txBody>
          <a:bodyPr vert="horz" wrap="square" lIns="91440" tIns="45720" rIns="91440" bIns="45720" rtlCol="0" anchor="ctr">
            <a:noAutofit/>
          </a:bodyPr>
          <a:lstStyle/>
          <a:p>
            <a:pPr fontAlgn="auto">
              <a:spcAft>
                <a:spcPts val="0"/>
              </a:spcAft>
            </a:pPr>
            <a:r>
              <a:rPr lang="en-US" altLang="zh-TW" sz="1400" i="1" dirty="0">
                <a:latin typeface="+mn-lt"/>
              </a:rPr>
              <a:t>Source: IIF report on Shadow Banking </a:t>
            </a:r>
            <a:endParaRPr kumimoji="0" lang="zh-TW" altLang="en-US" sz="1400" b="0" i="1" u="none" strike="noStrike" kern="1200" cap="none" spc="0" normalizeH="0" baseline="0" noProof="0" dirty="0">
              <a:ln>
                <a:noFill/>
              </a:ln>
              <a:solidFill>
                <a:schemeClr val="tx1"/>
              </a:solidFill>
              <a:effectLst/>
              <a:uLnTx/>
              <a:uFillTx/>
              <a:latin typeface="+mn-lt"/>
              <a:ea typeface="+mj-ea"/>
              <a:cs typeface="+mj-cs"/>
            </a:endParaRPr>
          </a:p>
        </p:txBody>
      </p:sp>
      <p:sp>
        <p:nvSpPr>
          <p:cNvPr id="7" name="Slide Number Placeholder 5"/>
          <p:cNvSpPr>
            <a:spLocks noGrp="1"/>
          </p:cNvSpPr>
          <p:nvPr>
            <p:ph type="sldNum" sz="quarter" idx="10"/>
          </p:nvPr>
        </p:nvSpPr>
        <p:spPr>
          <a:xfrm>
            <a:off x="8239125" y="6586538"/>
            <a:ext cx="919163" cy="293687"/>
          </a:xfrm>
          <a:noFill/>
        </p:spPr>
        <p:txBody>
          <a:bodyPr vert="horz" wrap="square" lIns="91440" tIns="45720" rIns="91440" bIns="45720" numCol="1" anchor="ctr" anchorCtr="0" compatLnSpc="1">
            <a:prstTxWarp prst="textNoShape">
              <a:avLst/>
            </a:prstTxWarp>
          </a:bodyPr>
          <a:lstStyle/>
          <a:p>
            <a:fld id="{3AE80266-4BB3-425F-84C4-D9404195D3FC}" type="slidenum">
              <a:rPr lang="en-US" altLang="en-US" sz="1400" b="1">
                <a:ea typeface="+mn-ea"/>
              </a:rPr>
              <a:pPr/>
              <a:t>107</a:t>
            </a:fld>
            <a:endParaRPr lang="en-US" altLang="en-US" sz="1400" b="1">
              <a:ea typeface="+mn-ea"/>
            </a:endParaRP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6139190"/>
            <a:ext cx="9144000" cy="718810"/>
          </a:xfrm>
          <a:prstGeom prst="rect">
            <a:avLst/>
          </a:prstGeom>
          <a:solidFill>
            <a:schemeClr val="bg1"/>
          </a:solidFill>
        </p:spPr>
        <p:txBody>
          <a:bodyPr vert="horz" wrap="square" lIns="91440" tIns="45720" rIns="91440" bIns="45720" numCol="1" anchor="ctr" anchorCtr="0" compatLnSpc="1">
            <a:prstTxWarp prst="textNoShape">
              <a:avLst/>
            </a:prstTxWarp>
          </a:bodyPr>
          <a:lstStyle/>
          <a:p>
            <a:pPr algn="r" eaLnBrk="0" hangingPunct="0"/>
            <a:endParaRPr lang="de-DE" sz="1400" b="1">
              <a:solidFill>
                <a:srgbClr val="002060"/>
              </a:solidFill>
              <a:latin typeface="Calibri" pitchFamily="34" charset="0"/>
            </a:endParaRPr>
          </a:p>
        </p:txBody>
      </p:sp>
      <p:sp>
        <p:nvSpPr>
          <p:cNvPr id="124934" name="Rectangle 3"/>
          <p:cNvSpPr>
            <a:spLocks noGrp="1" noChangeArrowheads="1"/>
          </p:cNvSpPr>
          <p:nvPr>
            <p:ph type="title"/>
          </p:nvPr>
        </p:nvSpPr>
        <p:spPr>
          <a:xfrm>
            <a:off x="228600" y="274638"/>
            <a:ext cx="4125913" cy="1143000"/>
          </a:xfrm>
        </p:spPr>
        <p:txBody>
          <a:bodyPr/>
          <a:lstStyle/>
          <a:p>
            <a:pPr eaLnBrk="1" hangingPunct="1"/>
            <a:r>
              <a:rPr lang="en-US" altLang="zh-TW" dirty="0">
                <a:ea typeface="PMingLiU" pitchFamily="18" charset="-120"/>
              </a:rPr>
              <a:t>Breaking the buck – what is safe?</a:t>
            </a:r>
          </a:p>
        </p:txBody>
      </p:sp>
      <p:sp>
        <p:nvSpPr>
          <p:cNvPr id="124932" name="Slide Number Placeholder 4"/>
          <p:cNvSpPr>
            <a:spLocks noGrp="1"/>
          </p:cNvSpPr>
          <p:nvPr>
            <p:ph type="sldNum" sz="quarter" idx="10"/>
          </p:nvPr>
        </p:nvSpPr>
        <p:spPr>
          <a:noFill/>
        </p:spPr>
        <p:txBody>
          <a:bodyPr vert="horz" wrap="square" lIns="91440" tIns="45720" rIns="91440" bIns="45720" numCol="1" anchor="ctr" anchorCtr="0" compatLnSpc="1">
            <a:prstTxWarp prst="textNoShape">
              <a:avLst/>
            </a:prstTxWarp>
          </a:bodyPr>
          <a:lstStyle/>
          <a:p>
            <a:fld id="{C5068C31-62FA-4D8E-95DC-6C0F48944F36}" type="slidenum">
              <a:rPr lang="en-US" altLang="en-US" sz="1400"/>
              <a:pPr/>
              <a:t>108</a:t>
            </a:fld>
            <a:endParaRPr lang="en-US" altLang="en-US" sz="1400"/>
          </a:p>
        </p:txBody>
      </p:sp>
      <p:pic>
        <p:nvPicPr>
          <p:cNvPr id="124933" name="Picture 2" descr="Fallout at a Money Market Fund"/>
          <p:cNvPicPr>
            <a:picLocks noChangeAspect="1" noChangeArrowheads="1"/>
          </p:cNvPicPr>
          <p:nvPr/>
        </p:nvPicPr>
        <p:blipFill>
          <a:blip r:embed="rId3" cstate="print"/>
          <a:srcRect/>
          <a:stretch>
            <a:fillRect/>
          </a:stretch>
        </p:blipFill>
        <p:spPr bwMode="auto">
          <a:xfrm>
            <a:off x="4114800" y="76200"/>
            <a:ext cx="4578350" cy="6705600"/>
          </a:xfrm>
          <a:prstGeom prst="rect">
            <a:avLst/>
          </a:prstGeom>
          <a:noFill/>
          <a:ln w="9525">
            <a:noFill/>
            <a:miter lim="800000"/>
            <a:headEnd/>
            <a:tailEnd/>
          </a:ln>
        </p:spPr>
      </p:pic>
      <p:sp>
        <p:nvSpPr>
          <p:cNvPr id="124935" name="Text Box 4"/>
          <p:cNvSpPr txBox="1">
            <a:spLocks noChangeArrowheads="1"/>
          </p:cNvSpPr>
          <p:nvPr/>
        </p:nvSpPr>
        <p:spPr bwMode="auto">
          <a:xfrm>
            <a:off x="0" y="6334780"/>
            <a:ext cx="3886200" cy="523220"/>
          </a:xfrm>
          <a:prstGeom prst="rect">
            <a:avLst/>
          </a:prstGeom>
          <a:noFill/>
          <a:ln w="9525">
            <a:noFill/>
            <a:miter lim="800000"/>
            <a:headEnd/>
            <a:tailEnd/>
          </a:ln>
        </p:spPr>
        <p:txBody>
          <a:bodyPr wrap="square">
            <a:spAutoFit/>
          </a:bodyPr>
          <a:lstStyle>
            <a:defPPr>
              <a:defRPr lang="en-US"/>
            </a:defPPr>
            <a:lvl1pPr eaLnBrk="0" hangingPunct="0">
              <a:spcBef>
                <a:spcPct val="50000"/>
              </a:spcBef>
              <a:defRPr sz="1400" i="1">
                <a:latin typeface="+mn-lt"/>
              </a:defRPr>
            </a:lvl1pPr>
            <a:lvl2pPr>
              <a:defRPr>
                <a:latin typeface="Tahoma" pitchFamily="34" charset="0"/>
              </a:defRPr>
            </a:lvl2pPr>
            <a:lvl3pPr>
              <a:defRPr>
                <a:latin typeface="Tahoma" pitchFamily="34" charset="0"/>
              </a:defRPr>
            </a:lvl3pPr>
            <a:lvl4pPr>
              <a:defRPr>
                <a:latin typeface="Tahoma" pitchFamily="34" charset="0"/>
              </a:defRPr>
            </a:lvl4pPr>
            <a:lvl5pPr>
              <a:defRPr>
                <a:latin typeface="Tahoma" pitchFamily="34" charset="0"/>
              </a:defRPr>
            </a:lvl5pPr>
            <a:lvl6pPr>
              <a:defRPr>
                <a:latin typeface="Tahoma" pitchFamily="34" charset="0"/>
              </a:defRPr>
            </a:lvl6pPr>
            <a:lvl7pPr>
              <a:defRPr>
                <a:latin typeface="Tahoma" pitchFamily="34" charset="0"/>
              </a:defRPr>
            </a:lvl7pPr>
            <a:lvl8pPr>
              <a:defRPr>
                <a:latin typeface="Tahoma" pitchFamily="34" charset="0"/>
              </a:defRPr>
            </a:lvl8pPr>
            <a:lvl9pPr>
              <a:defRPr>
                <a:latin typeface="Tahoma" pitchFamily="34" charset="0"/>
              </a:defRPr>
            </a:lvl9pPr>
          </a:lstStyle>
          <a:p>
            <a:r>
              <a:rPr lang="en-US" altLang="zh-TW" dirty="0"/>
              <a:t>Source: New York Times 17 September 2008: “Money Market Funds Enter a World of Risk “</a:t>
            </a:r>
          </a:p>
        </p:txBody>
      </p:sp>
      <p:sp>
        <p:nvSpPr>
          <p:cNvPr id="124936" name="Text Box 5"/>
          <p:cNvSpPr txBox="1">
            <a:spLocks noChangeArrowheads="1"/>
          </p:cNvSpPr>
          <p:nvPr/>
        </p:nvSpPr>
        <p:spPr bwMode="auto">
          <a:xfrm>
            <a:off x="228600" y="1371600"/>
            <a:ext cx="3429000" cy="3139321"/>
          </a:xfrm>
          <a:prstGeom prst="rect">
            <a:avLst/>
          </a:prstGeom>
          <a:noFill/>
          <a:ln w="9525">
            <a:noFill/>
            <a:miter lim="800000"/>
            <a:headEnd/>
            <a:tailEnd/>
          </a:ln>
        </p:spPr>
        <p:txBody>
          <a:bodyPr>
            <a:spAutoFit/>
          </a:bodyPr>
          <a:lstStyle/>
          <a:p>
            <a:pPr>
              <a:spcBef>
                <a:spcPct val="50000"/>
              </a:spcBef>
            </a:pPr>
            <a:r>
              <a:rPr lang="en-US" altLang="zh-TW" sz="1800" dirty="0">
                <a:latin typeface="+mn-lt"/>
                <a:ea typeface="PMingLiU" pitchFamily="18" charset="-120"/>
              </a:rPr>
              <a:t>“It used to be O.K. to have money in a CD, but now you have to worry, ‘Is my bank going to go under?’ ” he added. “You used to be able to buy a guaranteed annuity from an insurance company, but now you have to worry, ‘Is my insurance company going to go under?’ Or, you can have auction-rate preferred securities, but now there is no market.”</a:t>
            </a: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Title 1"/>
          <p:cNvSpPr>
            <a:spLocks noGrp="1"/>
          </p:cNvSpPr>
          <p:nvPr>
            <p:ph type="title"/>
          </p:nvPr>
        </p:nvSpPr>
        <p:spPr/>
        <p:txBody>
          <a:bodyPr/>
          <a:lstStyle/>
          <a:p>
            <a:pPr eaLnBrk="1" hangingPunct="1"/>
            <a:r>
              <a:rPr lang="en-US" altLang="zh-TW" dirty="0">
                <a:ea typeface="PMingLiU" pitchFamily="18" charset="-120"/>
              </a:rPr>
              <a:t>MMF Regulations - 2010</a:t>
            </a:r>
            <a:endParaRPr lang="zh-TW" altLang="en-US" dirty="0">
              <a:ea typeface="PMingLiU" pitchFamily="18" charset="-120"/>
            </a:endParaRPr>
          </a:p>
        </p:txBody>
      </p:sp>
      <p:sp>
        <p:nvSpPr>
          <p:cNvPr id="125958" name="Content Placeholder 6"/>
          <p:cNvSpPr>
            <a:spLocks noGrp="1"/>
          </p:cNvSpPr>
          <p:nvPr>
            <p:ph idx="1"/>
          </p:nvPr>
        </p:nvSpPr>
        <p:spPr/>
        <p:txBody>
          <a:bodyPr>
            <a:normAutofit fontScale="85000" lnSpcReduction="20000"/>
          </a:bodyPr>
          <a:lstStyle/>
          <a:p>
            <a:pPr>
              <a:buClr>
                <a:schemeClr val="accent2">
                  <a:lumMod val="75000"/>
                </a:schemeClr>
              </a:buClr>
              <a:buSzPct val="70000"/>
              <a:buFont typeface="Wingdings" pitchFamily="2" charset="2"/>
              <a:buChar char="n"/>
            </a:pPr>
            <a:r>
              <a:rPr lang="en-US" altLang="zh-TW" dirty="0">
                <a:ea typeface="PMingLiU" pitchFamily="18" charset="-120"/>
              </a:rPr>
              <a:t>Money market funds are strictly regulated by the </a:t>
            </a:r>
            <a:r>
              <a:rPr lang="en-US" altLang="zh-TW" b="1" dirty="0">
                <a:solidFill>
                  <a:schemeClr val="accent2"/>
                </a:solidFill>
                <a:ea typeface="PMingLiU" pitchFamily="18" charset="-120"/>
              </a:rPr>
              <a:t>SEC</a:t>
            </a:r>
            <a:r>
              <a:rPr lang="en-US" altLang="zh-TW" dirty="0">
                <a:ea typeface="PMingLiU" pitchFamily="18" charset="-120"/>
              </a:rPr>
              <a:t>, both as mutual funds generally and pursuant to </a:t>
            </a:r>
            <a:r>
              <a:rPr lang="en-US" altLang="zh-TW" b="1" dirty="0">
                <a:solidFill>
                  <a:schemeClr val="accent2"/>
                </a:solidFill>
                <a:ea typeface="PMingLiU" pitchFamily="18" charset="-120"/>
              </a:rPr>
              <a:t>Rule 2a-7 under the Investment Company Act of 1940. </a:t>
            </a:r>
          </a:p>
          <a:p>
            <a:pPr>
              <a:buClr>
                <a:schemeClr val="accent2">
                  <a:lumMod val="75000"/>
                </a:schemeClr>
              </a:buClr>
              <a:buSzPct val="70000"/>
              <a:buFont typeface="Wingdings" pitchFamily="2" charset="2"/>
              <a:buChar char="n"/>
            </a:pPr>
            <a:r>
              <a:rPr lang="en-US" altLang="zh-TW" b="1" dirty="0">
                <a:solidFill>
                  <a:schemeClr val="accent2"/>
                </a:solidFill>
                <a:ea typeface="PMingLiU" pitchFamily="18" charset="-120"/>
              </a:rPr>
              <a:t>Rule 2a-7 </a:t>
            </a:r>
            <a:r>
              <a:rPr lang="en-US" altLang="zh-TW" dirty="0">
                <a:ea typeface="PMingLiU" pitchFamily="18" charset="-120"/>
              </a:rPr>
              <a:t>includes several conditions that limit risk in a money market fund’s portfolio by governing the credit quality, liquidity, diversification, and maturity of money market fund investments. </a:t>
            </a:r>
          </a:p>
          <a:p>
            <a:pPr>
              <a:buClr>
                <a:schemeClr val="accent2">
                  <a:lumMod val="75000"/>
                </a:schemeClr>
              </a:buClr>
              <a:buSzPct val="70000"/>
              <a:buFont typeface="Wingdings" pitchFamily="2" charset="2"/>
              <a:buChar char="n"/>
            </a:pPr>
            <a:r>
              <a:rPr lang="en-US" altLang="zh-TW" dirty="0">
                <a:ea typeface="PMingLiU" pitchFamily="18" charset="-120"/>
              </a:rPr>
              <a:t>The Securities and Exchange Commission (SEC)  in </a:t>
            </a:r>
            <a:r>
              <a:rPr lang="en-US" altLang="zh-TW" b="1" dirty="0">
                <a:solidFill>
                  <a:schemeClr val="accent2"/>
                </a:solidFill>
                <a:ea typeface="PMingLiU" pitchFamily="18" charset="-120"/>
              </a:rPr>
              <a:t>January 2010 </a:t>
            </a:r>
            <a:r>
              <a:rPr lang="en-US" altLang="zh-TW" dirty="0">
                <a:ea typeface="PMingLiU" pitchFamily="18" charset="-120"/>
              </a:rPr>
              <a:t>approved </a:t>
            </a:r>
            <a:r>
              <a:rPr lang="en-US" altLang="zh-TW" b="1" dirty="0">
                <a:solidFill>
                  <a:schemeClr val="accent2"/>
                </a:solidFill>
                <a:ea typeface="PMingLiU" pitchFamily="18" charset="-120"/>
              </a:rPr>
              <a:t>amendments to Rule 2a-7 </a:t>
            </a:r>
            <a:r>
              <a:rPr lang="en-US" altLang="zh-TW" dirty="0">
                <a:ea typeface="PMingLiU" pitchFamily="18" charset="-120"/>
              </a:rPr>
              <a:t>under the Investment Company Act of 1940. The amendments tighten fund liquidity requirements, impose stricter quality requirements, address reliance on rating agencies, impose stricter maturity limits, require enhanced disclosure of portfolio holdings and address issues that arise when a money market fund experiences market challenges. </a:t>
            </a:r>
          </a:p>
          <a:p>
            <a:pPr>
              <a:buClr>
                <a:schemeClr val="accent2">
                  <a:lumMod val="75000"/>
                </a:schemeClr>
              </a:buClr>
              <a:buSzPct val="70000"/>
              <a:buFont typeface="Wingdings" pitchFamily="2" charset="2"/>
              <a:buChar char="n"/>
            </a:pPr>
            <a:r>
              <a:rPr lang="en-US" altLang="zh-TW" dirty="0">
                <a:ea typeface="PMingLiU" pitchFamily="18" charset="-120"/>
              </a:rPr>
              <a:t>Funds that meet Rule 2a-7's risk-limiting provisions are allowed to value their securities at </a:t>
            </a:r>
            <a:r>
              <a:rPr lang="en-US" altLang="zh-TW" b="1" dirty="0">
                <a:solidFill>
                  <a:schemeClr val="accent2"/>
                </a:solidFill>
                <a:ea typeface="PMingLiU" pitchFamily="18" charset="-120"/>
              </a:rPr>
              <a:t>amortized cost</a:t>
            </a:r>
            <a:r>
              <a:rPr lang="en-US" altLang="zh-TW" dirty="0">
                <a:ea typeface="PMingLiU" pitchFamily="18" charset="-120"/>
              </a:rPr>
              <a:t>, rather than at market value. This allows the fund to value its shares </a:t>
            </a:r>
            <a:r>
              <a:rPr lang="en-US" altLang="zh-TW" b="1" dirty="0">
                <a:solidFill>
                  <a:schemeClr val="accent2"/>
                </a:solidFill>
                <a:ea typeface="PMingLiU" pitchFamily="18" charset="-120"/>
              </a:rPr>
              <a:t>at a fixed price (usually $1.00) </a:t>
            </a:r>
            <a:r>
              <a:rPr lang="en-US" altLang="zh-TW" dirty="0">
                <a:ea typeface="PMingLiU" pitchFamily="18" charset="-120"/>
              </a:rPr>
              <a:t>under a wide range of market conditions.</a:t>
            </a:r>
          </a:p>
        </p:txBody>
      </p:sp>
      <p:sp>
        <p:nvSpPr>
          <p:cNvPr id="125957" name="Slide Number Placeholder 5"/>
          <p:cNvSpPr>
            <a:spLocks noGrp="1"/>
          </p:cNvSpPr>
          <p:nvPr>
            <p:ph type="sldNum" sz="quarter" idx="10"/>
          </p:nvPr>
        </p:nvSpPr>
        <p:spPr>
          <a:noFill/>
        </p:spPr>
        <p:txBody>
          <a:bodyPr vert="horz" wrap="square" lIns="91440" tIns="45720" rIns="91440" bIns="45720" numCol="1" anchor="ctr" anchorCtr="0" compatLnSpc="1">
            <a:prstTxWarp prst="textNoShape">
              <a:avLst/>
            </a:prstTxWarp>
          </a:bodyPr>
          <a:lstStyle/>
          <a:p>
            <a:fld id="{91165CF6-58A5-48B3-B6E9-02C518ED0FD5}" type="slidenum">
              <a:rPr lang="en-US" altLang="en-US" sz="1400"/>
              <a:pPr/>
              <a:t>109</a:t>
            </a:fld>
            <a:endParaRPr lang="en-US" altLang="en-US" sz="1400"/>
          </a:p>
        </p:txBody>
      </p:sp>
      <p:sp>
        <p:nvSpPr>
          <p:cNvPr id="9" name="TextBox 8"/>
          <p:cNvSpPr txBox="1"/>
          <p:nvPr/>
        </p:nvSpPr>
        <p:spPr>
          <a:xfrm>
            <a:off x="0" y="5867400"/>
            <a:ext cx="1447800" cy="307777"/>
          </a:xfrm>
          <a:prstGeom prst="rect">
            <a:avLst/>
          </a:prstGeom>
          <a:noFill/>
          <a:ln w="9525">
            <a:noFill/>
            <a:miter lim="800000"/>
            <a:headEnd/>
            <a:tailEnd/>
          </a:ln>
        </p:spPr>
        <p:txBody>
          <a:bodyPr>
            <a:spAutoFit/>
          </a:bodyPr>
          <a:lstStyle>
            <a:defPPr>
              <a:defRPr lang="en-US"/>
            </a:defPPr>
            <a:lvl1pPr eaLnBrk="0" hangingPunct="0">
              <a:spcBef>
                <a:spcPct val="50000"/>
              </a:spcBef>
              <a:defRPr sz="1400" i="1">
                <a:latin typeface="+mn-lt"/>
              </a:defRPr>
            </a:lvl1pPr>
            <a:lvl2pPr>
              <a:defRPr>
                <a:latin typeface="Tahoma" pitchFamily="34" charset="0"/>
              </a:defRPr>
            </a:lvl2pPr>
            <a:lvl3pPr>
              <a:defRPr>
                <a:latin typeface="Tahoma" pitchFamily="34" charset="0"/>
              </a:defRPr>
            </a:lvl3pPr>
            <a:lvl4pPr>
              <a:defRPr>
                <a:latin typeface="Tahoma" pitchFamily="34" charset="0"/>
              </a:defRPr>
            </a:lvl4pPr>
            <a:lvl5pPr>
              <a:defRPr>
                <a:latin typeface="Tahoma" pitchFamily="34" charset="0"/>
              </a:defRPr>
            </a:lvl5pPr>
            <a:lvl6pPr>
              <a:defRPr>
                <a:latin typeface="Tahoma" pitchFamily="34" charset="0"/>
              </a:defRPr>
            </a:lvl6pPr>
            <a:lvl7pPr>
              <a:defRPr>
                <a:latin typeface="Tahoma" pitchFamily="34" charset="0"/>
              </a:defRPr>
            </a:lvl7pPr>
            <a:lvl8pPr>
              <a:defRPr>
                <a:latin typeface="Tahoma" pitchFamily="34" charset="0"/>
              </a:defRPr>
            </a:lvl8pPr>
            <a:lvl9pPr>
              <a:defRPr>
                <a:latin typeface="Tahoma" pitchFamily="34" charset="0"/>
              </a:defRPr>
            </a:lvl9pPr>
          </a:lstStyle>
          <a:p>
            <a:r>
              <a:rPr lang="en-US" altLang="zh-TW"/>
              <a:t>Source: ICI</a:t>
            </a:r>
            <a:endParaRPr lang="zh-TW" altLang="en-US"/>
          </a:p>
        </p:txBody>
      </p:sp>
      <p:sp>
        <p:nvSpPr>
          <p:cNvPr id="6" name="Footer Placeholder 4"/>
          <p:cNvSpPr>
            <a:spLocks noGrp="1"/>
          </p:cNvSpPr>
          <p:nvPr>
            <p:ph type="ftr" sz="quarter" idx="11"/>
          </p:nvPr>
        </p:nvSpPr>
        <p:spPr bwMode="auto">
          <a:xfrm>
            <a:off x="1989138" y="6143625"/>
            <a:ext cx="7154862" cy="427038"/>
          </a:xfrm>
          <a:noFill/>
          <a:ln>
            <a:miter lim="800000"/>
            <a:headEnd/>
            <a:tailEnd/>
          </a:ln>
        </p:spPr>
        <p:txBody>
          <a:bodyPr/>
          <a:lstStyle/>
          <a:p>
            <a:r>
              <a:rPr lang="en-US" altLang="zh-TW" dirty="0"/>
              <a:t>Mutual Funds and Fund Management</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FDB722-7D99-445A-A644-1C692B4B7F24}"/>
              </a:ext>
            </a:extLst>
          </p:cNvPr>
          <p:cNvSpPr>
            <a:spLocks noGrp="1"/>
          </p:cNvSpPr>
          <p:nvPr>
            <p:ph type="title"/>
          </p:nvPr>
        </p:nvSpPr>
        <p:spPr/>
        <p:txBody>
          <a:bodyPr/>
          <a:lstStyle/>
          <a:p>
            <a:r>
              <a:rPr lang="en-US" dirty="0"/>
              <a:t>Summary </a:t>
            </a:r>
          </a:p>
        </p:txBody>
      </p:sp>
      <p:sp>
        <p:nvSpPr>
          <p:cNvPr id="3" name="Content Placeholder 2">
            <a:extLst>
              <a:ext uri="{FF2B5EF4-FFF2-40B4-BE49-F238E27FC236}">
                <a16:creationId xmlns:a16="http://schemas.microsoft.com/office/drawing/2014/main" id="{6B78E339-0CDA-409B-8C2A-01DF0B5DE7EC}"/>
              </a:ext>
            </a:extLst>
          </p:cNvPr>
          <p:cNvSpPr>
            <a:spLocks noGrp="1"/>
          </p:cNvSpPr>
          <p:nvPr>
            <p:ph idx="1"/>
          </p:nvPr>
        </p:nvSpPr>
        <p:spPr/>
        <p:txBody>
          <a:bodyPr/>
          <a:lstStyle/>
          <a:p>
            <a:r>
              <a:rPr lang="en-US" dirty="0"/>
              <a:t>definition of insurance</a:t>
            </a:r>
          </a:p>
          <a:p>
            <a:r>
              <a:rPr lang="en-US" dirty="0"/>
              <a:t>7 basic </a:t>
            </a:r>
            <a:r>
              <a:rPr lang="en-US" dirty="0" smtClean="0"/>
              <a:t>principles of insurance </a:t>
            </a:r>
            <a:endParaRPr lang="en-US" dirty="0"/>
          </a:p>
        </p:txBody>
      </p:sp>
      <p:sp>
        <p:nvSpPr>
          <p:cNvPr id="4" name="Slide Number Placeholder 3">
            <a:extLst>
              <a:ext uri="{FF2B5EF4-FFF2-40B4-BE49-F238E27FC236}">
                <a16:creationId xmlns:a16="http://schemas.microsoft.com/office/drawing/2014/main" id="{E9CFAAA6-B68A-4B40-BD21-F93BBBA7B951}"/>
              </a:ext>
            </a:extLst>
          </p:cNvPr>
          <p:cNvSpPr>
            <a:spLocks noGrp="1"/>
          </p:cNvSpPr>
          <p:nvPr>
            <p:ph type="sldNum" sz="quarter" idx="10"/>
          </p:nvPr>
        </p:nvSpPr>
        <p:spPr/>
        <p:txBody>
          <a:bodyPr/>
          <a:lstStyle/>
          <a:p>
            <a:pPr>
              <a:defRPr/>
            </a:pPr>
            <a:fld id="{B5392A0F-7923-49B4-87B6-B04ABAFAC7BF}" type="slidenum">
              <a:rPr lang="en-US" altLang="en-US" smtClean="0"/>
              <a:pPr>
                <a:defRPr/>
              </a:pPr>
              <a:t>11</a:t>
            </a:fld>
            <a:endParaRPr lang="en-US" altLang="en-US"/>
          </a:p>
        </p:txBody>
      </p:sp>
      <p:sp>
        <p:nvSpPr>
          <p:cNvPr id="5" name="Footer Placeholder 4">
            <a:extLst>
              <a:ext uri="{FF2B5EF4-FFF2-40B4-BE49-F238E27FC236}">
                <a16:creationId xmlns:a16="http://schemas.microsoft.com/office/drawing/2014/main" id="{BD371330-00FC-4529-B9B7-88B059158105}"/>
              </a:ext>
            </a:extLst>
          </p:cNvPr>
          <p:cNvSpPr>
            <a:spLocks noGrp="1"/>
          </p:cNvSpPr>
          <p:nvPr>
            <p:ph type="ftr" sz="quarter" idx="11"/>
          </p:nvPr>
        </p:nvSpPr>
        <p:spPr/>
        <p:txBody>
          <a:bodyPr/>
          <a:lstStyle/>
          <a:p>
            <a:pPr>
              <a:defRPr/>
            </a:pPr>
            <a:r>
              <a:rPr lang="en-US" altLang="en-US" dirty="0" smtClean="0"/>
              <a:t>Summary</a:t>
            </a:r>
            <a:endParaRPr lang="en-US" altLang="en-US" dirty="0"/>
          </a:p>
        </p:txBody>
      </p:sp>
    </p:spTree>
    <p:extLst>
      <p:ext uri="{BB962C8B-B14F-4D97-AF65-F5344CB8AC3E}">
        <p14:creationId xmlns:p14="http://schemas.microsoft.com/office/powerpoint/2010/main" val="18150375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Title 6"/>
          <p:cNvSpPr>
            <a:spLocks noGrp="1"/>
          </p:cNvSpPr>
          <p:nvPr>
            <p:ph type="title"/>
          </p:nvPr>
        </p:nvSpPr>
        <p:spPr>
          <a:xfrm>
            <a:off x="457200" y="0"/>
            <a:ext cx="8229600" cy="990600"/>
          </a:xfrm>
        </p:spPr>
        <p:txBody>
          <a:bodyPr/>
          <a:lstStyle/>
          <a:p>
            <a:pPr eaLnBrk="1" hangingPunct="1"/>
            <a:r>
              <a:rPr lang="en-US" altLang="zh-TW" dirty="0">
                <a:ea typeface="PMingLiU" pitchFamily="18" charset="-120"/>
              </a:rPr>
              <a:t>Regulation of MMMF</a:t>
            </a:r>
            <a:endParaRPr lang="zh-TW" altLang="en-US" dirty="0">
              <a:ea typeface="PMingLiU" pitchFamily="18" charset="-120"/>
            </a:endParaRPr>
          </a:p>
        </p:txBody>
      </p:sp>
      <p:sp>
        <p:nvSpPr>
          <p:cNvPr id="126979" name="Content Placeholder 7"/>
          <p:cNvSpPr>
            <a:spLocks noGrp="1"/>
          </p:cNvSpPr>
          <p:nvPr>
            <p:ph sz="half" idx="1"/>
          </p:nvPr>
        </p:nvSpPr>
        <p:spPr>
          <a:xfrm>
            <a:off x="152400" y="792162"/>
            <a:ext cx="4343400" cy="5072261"/>
          </a:xfrm>
        </p:spPr>
        <p:txBody>
          <a:bodyPr/>
          <a:lstStyle/>
          <a:p>
            <a:pPr eaLnBrk="1" hangingPunct="1">
              <a:lnSpc>
                <a:spcPct val="120000"/>
              </a:lnSpc>
            </a:pPr>
            <a:r>
              <a:rPr lang="en-US" altLang="zh-TW" sz="1600" b="1" dirty="0">
                <a:solidFill>
                  <a:schemeClr val="accent2"/>
                </a:solidFill>
                <a:ea typeface="PMingLiU" pitchFamily="18" charset="-120"/>
              </a:rPr>
              <a:t>Credit Quality</a:t>
            </a:r>
            <a:r>
              <a:rPr lang="en-US" altLang="zh-TW" sz="1600" b="1" dirty="0">
                <a:ea typeface="PMingLiU" pitchFamily="18" charset="-120"/>
              </a:rPr>
              <a:t>:</a:t>
            </a:r>
            <a:r>
              <a:rPr lang="en-US" altLang="zh-TW" sz="1600" dirty="0">
                <a:ea typeface="PMingLiU" pitchFamily="18" charset="-120"/>
              </a:rPr>
              <a:t> At least 97 % of a money market fund’s assets must be invested in securities that receive the highest short-term rating or securities of comparable quality (known as “First Tier Securities”).</a:t>
            </a:r>
          </a:p>
          <a:p>
            <a:pPr eaLnBrk="1" hangingPunct="1">
              <a:lnSpc>
                <a:spcPct val="120000"/>
              </a:lnSpc>
            </a:pPr>
            <a:r>
              <a:rPr lang="en-US" altLang="zh-TW" sz="1600" b="1" dirty="0">
                <a:solidFill>
                  <a:schemeClr val="accent2"/>
                </a:solidFill>
                <a:ea typeface="PMingLiU" pitchFamily="18" charset="-120"/>
              </a:rPr>
              <a:t>Liquidity</a:t>
            </a:r>
            <a:r>
              <a:rPr lang="en-US" altLang="zh-TW" sz="1600" b="1" dirty="0">
                <a:ea typeface="PMingLiU" pitchFamily="18" charset="-120"/>
              </a:rPr>
              <a:t>:</a:t>
            </a:r>
            <a:r>
              <a:rPr lang="en-US" altLang="zh-TW" sz="1600" dirty="0">
                <a:ea typeface="PMingLiU" pitchFamily="18" charset="-120"/>
              </a:rPr>
              <a:t> all taxable funds must maintain 10 % of assets in “daily liquid assets,” which means cash, U.S. Treasuries, or securities that mature or are subject to a demand feature within one business day. All funds also must have 30 % of assets in “weekly liquid assets,” which means cash, U.S. Treasuries, other government securities with remaining maturities of 60 days or less, or securities that mature or are subject to a demand feature within five business days.</a:t>
            </a:r>
          </a:p>
        </p:txBody>
      </p:sp>
      <p:sp>
        <p:nvSpPr>
          <p:cNvPr id="126980" name="Content Placeholder 8"/>
          <p:cNvSpPr>
            <a:spLocks noGrp="1"/>
          </p:cNvSpPr>
          <p:nvPr>
            <p:ph sz="half" idx="2"/>
          </p:nvPr>
        </p:nvSpPr>
        <p:spPr>
          <a:xfrm>
            <a:off x="4648200" y="792162"/>
            <a:ext cx="4343400" cy="5151437"/>
          </a:xfrm>
          <a:noFill/>
          <a:ln w="9525">
            <a:noFill/>
            <a:miter lim="800000"/>
            <a:headEnd/>
            <a:tailEnd/>
          </a:ln>
        </p:spPr>
        <p:txBody>
          <a:bodyPr vert="horz" wrap="square" lIns="91440" tIns="45720" rIns="91440" bIns="45720" numCol="1" anchor="t" anchorCtr="0" compatLnSpc="1">
            <a:prstTxWarp prst="textNoShape">
              <a:avLst/>
            </a:prstTxWarp>
          </a:bodyPr>
          <a:lstStyle/>
          <a:p>
            <a:pPr>
              <a:lnSpc>
                <a:spcPct val="120000"/>
              </a:lnSpc>
            </a:pPr>
            <a:r>
              <a:rPr lang="en-US" altLang="zh-TW" sz="1600" b="1" dirty="0">
                <a:solidFill>
                  <a:schemeClr val="accent2"/>
                </a:solidFill>
                <a:ea typeface="PMingLiU" pitchFamily="18" charset="-120"/>
              </a:rPr>
              <a:t>Diversification: </a:t>
            </a:r>
            <a:r>
              <a:rPr lang="en-US" altLang="zh-TW" sz="1600" dirty="0">
                <a:ea typeface="PMingLiU" pitchFamily="18" charset="-120"/>
              </a:rPr>
              <a:t>money market funds may not invest more than 5 % of assets in the securities of any single issuer. The limit is set at 0.5 % if the issuer has received ratings in the second highest short-term rating category .</a:t>
            </a:r>
          </a:p>
          <a:p>
            <a:pPr>
              <a:lnSpc>
                <a:spcPct val="120000"/>
              </a:lnSpc>
            </a:pPr>
            <a:r>
              <a:rPr lang="en-US" altLang="zh-TW" sz="1600" b="1" dirty="0">
                <a:solidFill>
                  <a:schemeClr val="accent2"/>
                </a:solidFill>
                <a:ea typeface="PMingLiU" pitchFamily="18" charset="-120"/>
              </a:rPr>
              <a:t>Maturity: </a:t>
            </a:r>
            <a:r>
              <a:rPr lang="en-US" altLang="zh-TW" sz="1600" dirty="0">
                <a:ea typeface="PMingLiU" pitchFamily="18" charset="-120"/>
              </a:rPr>
              <a:t>Money market funds cannot acquire a portfolio security with a remaining maturity of greater than 397 days . </a:t>
            </a:r>
            <a:r>
              <a:rPr lang="en-US" sz="1600" dirty="0">
                <a:ea typeface="PMingLiU" pitchFamily="18" charset="-120"/>
              </a:rPr>
              <a:t>Money market funds are required to maintain a dollar-weighted average maturity of 60 days or less and a weighted average life maturity of 120 days or less without consideration of interest rate reset dates on variable-or floating-rate securities.</a:t>
            </a:r>
            <a:endParaRPr lang="en-US" altLang="zh-TW" sz="1600" dirty="0">
              <a:ea typeface="PMingLiU" pitchFamily="18" charset="-120"/>
            </a:endParaRPr>
          </a:p>
          <a:p>
            <a:pPr>
              <a:lnSpc>
                <a:spcPct val="120000"/>
              </a:lnSpc>
            </a:pPr>
            <a:endParaRPr lang="zh-TW" altLang="en-US" sz="1600" dirty="0">
              <a:ea typeface="PMingLiU" pitchFamily="18" charset="-120"/>
            </a:endParaRPr>
          </a:p>
          <a:p>
            <a:pPr>
              <a:lnSpc>
                <a:spcPct val="120000"/>
              </a:lnSpc>
            </a:pPr>
            <a:endParaRPr lang="zh-TW" altLang="en-US" sz="1600" b="1" dirty="0">
              <a:solidFill>
                <a:schemeClr val="accent2"/>
              </a:solidFill>
              <a:ea typeface="PMingLiU" pitchFamily="18" charset="-120"/>
            </a:endParaRPr>
          </a:p>
        </p:txBody>
      </p:sp>
      <p:sp>
        <p:nvSpPr>
          <p:cNvPr id="126983" name="Slide Number Placeholder 5"/>
          <p:cNvSpPr>
            <a:spLocks noGrp="1"/>
          </p:cNvSpPr>
          <p:nvPr>
            <p:ph type="sldNum" sz="quarter" idx="10"/>
          </p:nvPr>
        </p:nvSpPr>
        <p:spPr>
          <a:noFill/>
        </p:spPr>
        <p:txBody>
          <a:bodyPr vert="horz" wrap="square" lIns="91440" tIns="45720" rIns="91440" bIns="45720" numCol="1" anchor="ctr" anchorCtr="0" compatLnSpc="1">
            <a:prstTxWarp prst="textNoShape">
              <a:avLst/>
            </a:prstTxWarp>
          </a:bodyPr>
          <a:lstStyle/>
          <a:p>
            <a:fld id="{22CC88C5-865F-4AF8-A5DD-51D6083E8B13}" type="slidenum">
              <a:rPr lang="en-US" altLang="en-US" sz="1400"/>
              <a:pPr/>
              <a:t>110</a:t>
            </a:fld>
            <a:endParaRPr lang="en-US" altLang="en-US" sz="1400"/>
          </a:p>
        </p:txBody>
      </p:sp>
      <p:sp>
        <p:nvSpPr>
          <p:cNvPr id="10" name="TextBox 9"/>
          <p:cNvSpPr txBox="1"/>
          <p:nvPr/>
        </p:nvSpPr>
        <p:spPr>
          <a:xfrm>
            <a:off x="0" y="5864423"/>
            <a:ext cx="1447800" cy="307777"/>
          </a:xfrm>
          <a:prstGeom prst="rect">
            <a:avLst/>
          </a:prstGeom>
          <a:noFill/>
          <a:ln w="9525">
            <a:noFill/>
            <a:miter lim="800000"/>
            <a:headEnd/>
            <a:tailEnd/>
          </a:ln>
        </p:spPr>
        <p:txBody>
          <a:bodyPr>
            <a:spAutoFit/>
          </a:bodyPr>
          <a:lstStyle>
            <a:defPPr>
              <a:defRPr lang="en-US"/>
            </a:defPPr>
            <a:lvl1pPr eaLnBrk="0" hangingPunct="0">
              <a:spcBef>
                <a:spcPct val="50000"/>
              </a:spcBef>
              <a:defRPr sz="1400" i="1">
                <a:latin typeface="+mn-lt"/>
              </a:defRPr>
            </a:lvl1pPr>
            <a:lvl2pPr>
              <a:defRPr>
                <a:latin typeface="Tahoma" pitchFamily="34" charset="0"/>
              </a:defRPr>
            </a:lvl2pPr>
            <a:lvl3pPr>
              <a:defRPr>
                <a:latin typeface="Tahoma" pitchFamily="34" charset="0"/>
              </a:defRPr>
            </a:lvl3pPr>
            <a:lvl4pPr>
              <a:defRPr>
                <a:latin typeface="Tahoma" pitchFamily="34" charset="0"/>
              </a:defRPr>
            </a:lvl4pPr>
            <a:lvl5pPr>
              <a:defRPr>
                <a:latin typeface="Tahoma" pitchFamily="34" charset="0"/>
              </a:defRPr>
            </a:lvl5pPr>
            <a:lvl6pPr>
              <a:defRPr>
                <a:latin typeface="Tahoma" pitchFamily="34" charset="0"/>
              </a:defRPr>
            </a:lvl6pPr>
            <a:lvl7pPr>
              <a:defRPr>
                <a:latin typeface="Tahoma" pitchFamily="34" charset="0"/>
              </a:defRPr>
            </a:lvl7pPr>
            <a:lvl8pPr>
              <a:defRPr>
                <a:latin typeface="Tahoma" pitchFamily="34" charset="0"/>
              </a:defRPr>
            </a:lvl8pPr>
            <a:lvl9pPr>
              <a:defRPr>
                <a:latin typeface="Tahoma" pitchFamily="34" charset="0"/>
              </a:defRPr>
            </a:lvl9pPr>
          </a:lstStyle>
          <a:p>
            <a:r>
              <a:rPr lang="en-US" altLang="zh-TW"/>
              <a:t>Source: ICI</a:t>
            </a:r>
            <a:endParaRPr lang="zh-TW" altLang="en-US"/>
          </a:p>
        </p:txBody>
      </p:sp>
      <p:sp>
        <p:nvSpPr>
          <p:cNvPr id="7" name="Footer Placeholder 4"/>
          <p:cNvSpPr>
            <a:spLocks noGrp="1"/>
          </p:cNvSpPr>
          <p:nvPr>
            <p:ph type="ftr" sz="quarter" idx="11"/>
          </p:nvPr>
        </p:nvSpPr>
        <p:spPr bwMode="auto">
          <a:xfrm>
            <a:off x="1989138" y="6143625"/>
            <a:ext cx="7154862" cy="427038"/>
          </a:xfrm>
          <a:noFill/>
          <a:ln>
            <a:miter lim="800000"/>
            <a:headEnd/>
            <a:tailEnd/>
          </a:ln>
        </p:spPr>
        <p:txBody>
          <a:bodyPr/>
          <a:lstStyle/>
          <a:p>
            <a:r>
              <a:rPr lang="en-US" altLang="zh-TW" dirty="0"/>
              <a:t>Mutual Funds and Fund Management</a:t>
            </a: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altLang="zh-TW" dirty="0"/>
              <a:t>2014 amendments (effective 2016)</a:t>
            </a:r>
            <a:endParaRPr lang="zh-TW" altLang="en-US" dirty="0"/>
          </a:p>
        </p:txBody>
      </p:sp>
      <p:sp>
        <p:nvSpPr>
          <p:cNvPr id="8" name="Content Placeholder 7"/>
          <p:cNvSpPr>
            <a:spLocks noGrp="1"/>
          </p:cNvSpPr>
          <p:nvPr>
            <p:ph idx="1"/>
          </p:nvPr>
        </p:nvSpPr>
        <p:spPr/>
        <p:txBody>
          <a:bodyPr>
            <a:normAutofit/>
          </a:bodyPr>
          <a:lstStyle/>
          <a:p>
            <a:r>
              <a:rPr lang="en-US" altLang="zh-TW" dirty="0"/>
              <a:t>The new rules :</a:t>
            </a:r>
          </a:p>
          <a:p>
            <a:pPr lvl="1"/>
            <a:r>
              <a:rPr lang="en-US" altLang="zh-TW" sz="2000" dirty="0"/>
              <a:t>require a </a:t>
            </a:r>
            <a:r>
              <a:rPr lang="en-US" altLang="zh-TW" sz="2000" b="1" dirty="0"/>
              <a:t>floating net asset value (NAV) </a:t>
            </a:r>
            <a:r>
              <a:rPr lang="en-US" altLang="zh-TW" sz="2000" dirty="0"/>
              <a:t>for </a:t>
            </a:r>
            <a:r>
              <a:rPr lang="en-US" altLang="zh-TW" sz="2000" b="1" dirty="0"/>
              <a:t>institutional prime money market funds</a:t>
            </a:r>
            <a:r>
              <a:rPr lang="en-US" altLang="zh-TW" sz="2000" dirty="0"/>
              <a:t>, which allows the daily share prices of these funds to fluctuate along with changes in the market-based value of fund assets  These funds no longer will be allowed to use the special pricing and valuation conventions that used to permit them to maintain a constant share price of $1.00.</a:t>
            </a:r>
          </a:p>
          <a:p>
            <a:pPr lvl="1"/>
            <a:r>
              <a:rPr lang="en-US" altLang="zh-TW" sz="2000" dirty="0"/>
              <a:t>provide non-government money market fund boards new tools </a:t>
            </a:r>
            <a:r>
              <a:rPr lang="en-US" altLang="zh-TW" sz="2000" b="1" dirty="0"/>
              <a:t>– liquidity fees and redemption gates </a:t>
            </a:r>
            <a:r>
              <a:rPr lang="en-US" altLang="zh-TW" sz="2000" dirty="0"/>
              <a:t>– to address runs.</a:t>
            </a:r>
            <a:endParaRPr lang="zh-TW" altLang="en-US" sz="2000" dirty="0"/>
          </a:p>
        </p:txBody>
      </p:sp>
      <p:sp>
        <p:nvSpPr>
          <p:cNvPr id="5" name="Slide Number Placeholder 4"/>
          <p:cNvSpPr>
            <a:spLocks noGrp="1"/>
          </p:cNvSpPr>
          <p:nvPr>
            <p:ph type="sldNum" sz="quarter" idx="10"/>
          </p:nvPr>
        </p:nvSpPr>
        <p:spPr/>
        <p:txBody>
          <a:bodyPr/>
          <a:lstStyle/>
          <a:p>
            <a:pPr>
              <a:defRPr/>
            </a:pPr>
            <a:fld id="{0E85575E-6D9D-4118-86C0-D3E7A16D5047}" type="slidenum">
              <a:rPr lang="en-US" altLang="en-US" smtClean="0"/>
              <a:pPr>
                <a:defRPr/>
              </a:pPr>
              <a:t>111</a:t>
            </a:fld>
            <a:endParaRPr lang="en-US" altLang="en-US"/>
          </a:p>
        </p:txBody>
      </p:sp>
      <p:sp>
        <p:nvSpPr>
          <p:cNvPr id="9" name="Footer Placeholder 4"/>
          <p:cNvSpPr>
            <a:spLocks noGrp="1"/>
          </p:cNvSpPr>
          <p:nvPr>
            <p:ph type="ftr" sz="quarter" idx="11"/>
          </p:nvPr>
        </p:nvSpPr>
        <p:spPr bwMode="auto">
          <a:xfrm>
            <a:off x="1989138" y="6143625"/>
            <a:ext cx="7154862" cy="427038"/>
          </a:xfrm>
          <a:noFill/>
          <a:ln>
            <a:miter lim="800000"/>
            <a:headEnd/>
            <a:tailEnd/>
          </a:ln>
        </p:spPr>
        <p:txBody>
          <a:bodyPr/>
          <a:lstStyle/>
          <a:p>
            <a:r>
              <a:rPr lang="en-US" altLang="zh-TW" dirty="0"/>
              <a:t>Mutual Funds and Fund Management</a:t>
            </a: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dirty="0"/>
              <a:t>Current issues about money market funds</a:t>
            </a:r>
            <a:endParaRPr lang="zh-TW" altLang="en-US" dirty="0"/>
          </a:p>
        </p:txBody>
      </p:sp>
      <p:sp>
        <p:nvSpPr>
          <p:cNvPr id="3" name="Content Placeholder 2"/>
          <p:cNvSpPr>
            <a:spLocks noGrp="1"/>
          </p:cNvSpPr>
          <p:nvPr>
            <p:ph idx="1"/>
          </p:nvPr>
        </p:nvSpPr>
        <p:spPr/>
        <p:txBody>
          <a:bodyPr/>
          <a:lstStyle/>
          <a:p>
            <a:r>
              <a:rPr lang="en-US" altLang="zh-TW" dirty="0"/>
              <a:t>Regulators worry about the impact of MMF in the financial system particularly whether the funds present systemic risk</a:t>
            </a:r>
            <a:endParaRPr lang="zh-TW" altLang="en-US" dirty="0"/>
          </a:p>
          <a:p>
            <a:r>
              <a:rPr lang="en-US" altLang="zh-TW" dirty="0"/>
              <a:t>The European crisis has caused many funds to pull out of the European market, severely impacting </a:t>
            </a:r>
            <a:r>
              <a:rPr lang="en-US" altLang="zh-TW" dirty="0" err="1"/>
              <a:t>Eurozone</a:t>
            </a:r>
            <a:r>
              <a:rPr lang="en-US" altLang="zh-TW" dirty="0"/>
              <a:t> banks funding capacity</a:t>
            </a:r>
          </a:p>
          <a:p>
            <a:r>
              <a:rPr lang="en-US" altLang="zh-TW" dirty="0"/>
              <a:t>Funds have suffered from low interest rate environment with investors pulling money out of the funds; </a:t>
            </a:r>
          </a:p>
          <a:p>
            <a:r>
              <a:rPr lang="en-US" altLang="zh-TW" dirty="0"/>
              <a:t>NIRP is affecting the business model</a:t>
            </a:r>
          </a:p>
        </p:txBody>
      </p:sp>
      <p:sp>
        <p:nvSpPr>
          <p:cNvPr id="4" name="Slide Number Placeholder 3"/>
          <p:cNvSpPr>
            <a:spLocks noGrp="1"/>
          </p:cNvSpPr>
          <p:nvPr>
            <p:ph type="sldNum" sz="quarter" idx="10"/>
          </p:nvPr>
        </p:nvSpPr>
        <p:spPr/>
        <p:txBody>
          <a:bodyPr/>
          <a:lstStyle/>
          <a:p>
            <a:pPr>
              <a:defRPr/>
            </a:pPr>
            <a:fld id="{809A4F01-EBEC-4878-81D8-A6152D087E2C}" type="slidenum">
              <a:rPr lang="en-US" altLang="en-US" smtClean="0"/>
              <a:pPr>
                <a:defRPr/>
              </a:pPr>
              <a:t>112</a:t>
            </a:fld>
            <a:endParaRPr lang="en-US" altLang="en-US"/>
          </a:p>
        </p:txBody>
      </p:sp>
      <p:sp>
        <p:nvSpPr>
          <p:cNvPr id="6" name="Footer Placeholder 4"/>
          <p:cNvSpPr>
            <a:spLocks noGrp="1"/>
          </p:cNvSpPr>
          <p:nvPr>
            <p:ph type="ftr" sz="quarter" idx="11"/>
          </p:nvPr>
        </p:nvSpPr>
        <p:spPr bwMode="auto">
          <a:xfrm>
            <a:off x="1989138" y="6143625"/>
            <a:ext cx="7154862" cy="427038"/>
          </a:xfrm>
          <a:noFill/>
          <a:ln>
            <a:miter lim="800000"/>
            <a:headEnd/>
            <a:tailEnd/>
          </a:ln>
        </p:spPr>
        <p:txBody>
          <a:bodyPr/>
          <a:lstStyle/>
          <a:p>
            <a:r>
              <a:rPr lang="en-US" altLang="zh-TW" dirty="0"/>
              <a:t>Mutual Funds and Fund Management</a:t>
            </a: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C45D9B-14E4-4CC2-BB2F-F017FFEB3382}"/>
              </a:ext>
            </a:extLst>
          </p:cNvPr>
          <p:cNvSpPr>
            <a:spLocks noGrp="1"/>
          </p:cNvSpPr>
          <p:nvPr>
            <p:ph type="title"/>
          </p:nvPr>
        </p:nvSpPr>
        <p:spPr/>
        <p:txBody>
          <a:bodyPr/>
          <a:lstStyle/>
          <a:p>
            <a:r>
              <a:rPr lang="en-US" smtClean="0"/>
              <a:t>Summary </a:t>
            </a:r>
            <a:endParaRPr lang="en-US" dirty="0"/>
          </a:p>
        </p:txBody>
      </p:sp>
      <p:sp>
        <p:nvSpPr>
          <p:cNvPr id="3" name="Content Placeholder 2">
            <a:extLst>
              <a:ext uri="{FF2B5EF4-FFF2-40B4-BE49-F238E27FC236}">
                <a16:creationId xmlns:a16="http://schemas.microsoft.com/office/drawing/2014/main" id="{76FC8C10-053C-44AE-AD20-74FA8B32CBEC}"/>
              </a:ext>
            </a:extLst>
          </p:cNvPr>
          <p:cNvSpPr>
            <a:spLocks noGrp="1"/>
          </p:cNvSpPr>
          <p:nvPr>
            <p:ph idx="1"/>
          </p:nvPr>
        </p:nvSpPr>
        <p:spPr/>
        <p:txBody>
          <a:bodyPr/>
          <a:lstStyle/>
          <a:p>
            <a:r>
              <a:rPr lang="en-US" dirty="0" smtClean="0"/>
              <a:t>Mutual Funds</a:t>
            </a:r>
          </a:p>
          <a:p>
            <a:pPr lvl="1"/>
            <a:r>
              <a:rPr lang="en-US" dirty="0" smtClean="0"/>
              <a:t>Features</a:t>
            </a:r>
          </a:p>
          <a:p>
            <a:pPr lvl="1"/>
            <a:r>
              <a:rPr lang="en-US" dirty="0" smtClean="0"/>
              <a:t>Structure</a:t>
            </a:r>
          </a:p>
          <a:p>
            <a:pPr lvl="1"/>
            <a:r>
              <a:rPr lang="en-US" dirty="0" err="1" smtClean="0"/>
              <a:t>Organisation</a:t>
            </a:r>
            <a:endParaRPr lang="en-US" dirty="0" smtClean="0"/>
          </a:p>
          <a:p>
            <a:r>
              <a:rPr lang="en-US" dirty="0" smtClean="0"/>
              <a:t>Money Market Funds</a:t>
            </a:r>
          </a:p>
          <a:p>
            <a:pPr lvl="1"/>
            <a:r>
              <a:rPr lang="en-US" dirty="0" smtClean="0"/>
              <a:t>Definitions</a:t>
            </a:r>
          </a:p>
          <a:p>
            <a:pPr lvl="1"/>
            <a:r>
              <a:rPr lang="en-US" dirty="0" smtClean="0"/>
              <a:t>Regulations</a:t>
            </a:r>
          </a:p>
          <a:p>
            <a:pPr lvl="1"/>
            <a:r>
              <a:rPr lang="en-US" dirty="0" smtClean="0"/>
              <a:t>Understanding the Reserve Fund crisis and consequences</a:t>
            </a:r>
          </a:p>
        </p:txBody>
      </p:sp>
      <p:sp>
        <p:nvSpPr>
          <p:cNvPr id="4" name="Slide Number Placeholder 3">
            <a:extLst>
              <a:ext uri="{FF2B5EF4-FFF2-40B4-BE49-F238E27FC236}">
                <a16:creationId xmlns:a16="http://schemas.microsoft.com/office/drawing/2014/main" id="{3A433B11-390F-4E01-8963-F1E64720AE0C}"/>
              </a:ext>
            </a:extLst>
          </p:cNvPr>
          <p:cNvSpPr>
            <a:spLocks noGrp="1"/>
          </p:cNvSpPr>
          <p:nvPr>
            <p:ph type="sldNum" sz="quarter" idx="10"/>
          </p:nvPr>
        </p:nvSpPr>
        <p:spPr/>
        <p:txBody>
          <a:bodyPr/>
          <a:lstStyle/>
          <a:p>
            <a:fld id="{809A4F01-EBEC-4878-81D8-A6152D087E2C}" type="slidenum">
              <a:rPr lang="en-US" altLang="en-US" smtClean="0"/>
              <a:pPr/>
              <a:t>113</a:t>
            </a:fld>
            <a:endParaRPr lang="en-US" altLang="en-US"/>
          </a:p>
        </p:txBody>
      </p:sp>
      <p:sp>
        <p:nvSpPr>
          <p:cNvPr id="5" name="Footer Placeholder 4">
            <a:extLst>
              <a:ext uri="{FF2B5EF4-FFF2-40B4-BE49-F238E27FC236}">
                <a16:creationId xmlns:a16="http://schemas.microsoft.com/office/drawing/2014/main" id="{DE7D5F10-93FE-4F8B-BE4C-B945EEFC50B0}"/>
              </a:ext>
            </a:extLst>
          </p:cNvPr>
          <p:cNvSpPr>
            <a:spLocks noGrp="1"/>
          </p:cNvSpPr>
          <p:nvPr>
            <p:ph type="ftr" sz="quarter" idx="11"/>
          </p:nvPr>
        </p:nvSpPr>
        <p:spPr/>
        <p:txBody>
          <a:bodyPr/>
          <a:lstStyle/>
          <a:p>
            <a:r>
              <a:rPr lang="en-US" altLang="en-US" smtClean="0"/>
              <a:t>Summary</a:t>
            </a:r>
            <a:endParaRPr lang="en-US" altLang="en-US" dirty="0"/>
          </a:p>
        </p:txBody>
      </p:sp>
    </p:spTree>
    <p:extLst>
      <p:ext uri="{BB962C8B-B14F-4D97-AF65-F5344CB8AC3E}">
        <p14:creationId xmlns:p14="http://schemas.microsoft.com/office/powerpoint/2010/main" val="186792377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9" name="Rectangle 2"/>
          <p:cNvSpPr>
            <a:spLocks noGrp="1" noChangeArrowheads="1"/>
          </p:cNvSpPr>
          <p:nvPr>
            <p:ph type="title"/>
          </p:nvPr>
        </p:nvSpPr>
        <p:spPr/>
        <p:txBody>
          <a:bodyPr/>
          <a:lstStyle/>
          <a:p>
            <a:r>
              <a:rPr lang="en-US" altLang="zh-TW" dirty="0"/>
              <a:t>Index Funds and the shift to passive investing</a:t>
            </a:r>
          </a:p>
        </p:txBody>
      </p:sp>
      <p:sp>
        <p:nvSpPr>
          <p:cNvPr id="236547" name="Rectangle 3"/>
          <p:cNvSpPr>
            <a:spLocks noGrp="1" noChangeArrowheads="1"/>
          </p:cNvSpPr>
          <p:nvPr>
            <p:ph idx="1"/>
          </p:nvPr>
        </p:nvSpPr>
        <p:spPr/>
        <p:txBody>
          <a:bodyPr/>
          <a:lstStyle/>
          <a:p>
            <a:r>
              <a:rPr lang="en-US" altLang="zh-TW" dirty="0"/>
              <a:t>Index Funds</a:t>
            </a:r>
          </a:p>
          <a:p>
            <a:pPr lvl="1"/>
            <a:r>
              <a:rPr lang="en-US" altLang="zh-TW" dirty="0"/>
              <a:t>Seek to replicate the performance of a given benchmark (index).  For example, an S&amp;P 500 index fund would hold the equities comprising the S&amp;P 500.</a:t>
            </a:r>
          </a:p>
          <a:p>
            <a:pPr lvl="1"/>
            <a:r>
              <a:rPr lang="en-US" altLang="zh-TW" dirty="0"/>
              <a:t>Offers benefits of traditional mutual funds without the fees of the professional money manager.</a:t>
            </a:r>
          </a:p>
        </p:txBody>
      </p:sp>
      <p:sp>
        <p:nvSpPr>
          <p:cNvPr id="134148" name="Slide Number Placeholder 5"/>
          <p:cNvSpPr>
            <a:spLocks noGrp="1"/>
          </p:cNvSpPr>
          <p:nvPr>
            <p:ph type="sldNum" sz="quarter" idx="10"/>
          </p:nvPr>
        </p:nvSpPr>
        <p:spPr>
          <a:noFill/>
        </p:spPr>
        <p:txBody>
          <a:bodyPr vert="horz" wrap="square" lIns="91440" tIns="45720" rIns="91440" bIns="45720" numCol="1" anchor="ctr" anchorCtr="0" compatLnSpc="1">
            <a:prstTxWarp prst="textNoShape">
              <a:avLst/>
            </a:prstTxWarp>
          </a:bodyPr>
          <a:lstStyle/>
          <a:p>
            <a:fld id="{D0553173-0FD1-4316-A8B3-3EF4BEAB7924}" type="slidenum">
              <a:rPr lang="en-US" altLang="en-US" sz="1400"/>
              <a:pPr/>
              <a:t>114</a:t>
            </a:fld>
            <a:endParaRPr lang="en-US" altLang="en-US" sz="1400"/>
          </a:p>
        </p:txBody>
      </p:sp>
      <p:sp>
        <p:nvSpPr>
          <p:cNvPr id="6" name="Footer Placeholder 4"/>
          <p:cNvSpPr>
            <a:spLocks noGrp="1"/>
          </p:cNvSpPr>
          <p:nvPr>
            <p:ph type="ftr" sz="quarter" idx="11"/>
          </p:nvPr>
        </p:nvSpPr>
        <p:spPr bwMode="auto">
          <a:xfrm>
            <a:off x="1989138" y="6143625"/>
            <a:ext cx="7154862" cy="427038"/>
          </a:xfrm>
          <a:noFill/>
          <a:ln>
            <a:miter lim="800000"/>
            <a:headEnd/>
            <a:tailEnd/>
          </a:ln>
        </p:spPr>
        <p:txBody>
          <a:bodyPr/>
          <a:lstStyle/>
          <a:p>
            <a:r>
              <a:rPr lang="en-US" altLang="zh-TW" dirty="0"/>
              <a:t>Mutual Funds and Fund Management</a:t>
            </a: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Index Funds</a:t>
            </a:r>
            <a:endParaRPr lang="en-US" dirty="0"/>
          </a:p>
        </p:txBody>
      </p:sp>
      <p:pic>
        <p:nvPicPr>
          <p:cNvPr id="6" name="Content Placeholder 5"/>
          <p:cNvPicPr>
            <a:picLocks noGrp="1" noChangeAspect="1"/>
          </p:cNvPicPr>
          <p:nvPr>
            <p:ph idx="1"/>
          </p:nvPr>
        </p:nvPicPr>
        <p:blipFill>
          <a:blip r:embed="rId3"/>
          <a:stretch>
            <a:fillRect/>
          </a:stretch>
        </p:blipFill>
        <p:spPr>
          <a:xfrm>
            <a:off x="1260632" y="1334968"/>
            <a:ext cx="7045168" cy="4761032"/>
          </a:xfrm>
          <a:prstGeom prst="rect">
            <a:avLst/>
          </a:prstGeom>
        </p:spPr>
      </p:pic>
      <p:sp>
        <p:nvSpPr>
          <p:cNvPr id="2" name="TextBox 1"/>
          <p:cNvSpPr txBox="1"/>
          <p:nvPr/>
        </p:nvSpPr>
        <p:spPr>
          <a:xfrm>
            <a:off x="152400" y="5791200"/>
            <a:ext cx="1295400" cy="381000"/>
          </a:xfrm>
          <a:prstGeom prst="rect">
            <a:avLst/>
          </a:prstGeom>
          <a:noFill/>
        </p:spPr>
        <p:txBody>
          <a:bodyPr vert="horz" wrap="square" lIns="91440" tIns="45720" rIns="91440" bIns="45720" rtlCol="0" anchor="ctr">
            <a:noAutofit/>
          </a:bodyPr>
          <a:lstStyle/>
          <a:p>
            <a:pPr fontAlgn="auto">
              <a:spcAft>
                <a:spcPts val="0"/>
              </a:spcAft>
            </a:pPr>
            <a:r>
              <a:rPr lang="en-US" sz="1400" i="1" dirty="0">
                <a:latin typeface="+mn-lt"/>
              </a:rPr>
              <a:t>Source: FT 28 Dec 2020 </a:t>
            </a:r>
            <a:endParaRPr kumimoji="0" lang="en-US" sz="1400" b="0" i="1" u="none" strike="noStrike" kern="1200" cap="none" spc="0" normalizeH="0" baseline="0" noProof="0" dirty="0" smtClean="0">
              <a:ln>
                <a:noFill/>
              </a:ln>
              <a:solidFill>
                <a:schemeClr val="tx1"/>
              </a:solidFill>
              <a:effectLst/>
              <a:uLnTx/>
              <a:uFillTx/>
              <a:latin typeface="+mn-lt"/>
              <a:ea typeface="+mj-ea"/>
              <a:cs typeface="+mj-cs"/>
            </a:endParaRPr>
          </a:p>
        </p:txBody>
      </p:sp>
      <p:sp>
        <p:nvSpPr>
          <p:cNvPr id="5" name="Slide Number Placeholder 5"/>
          <p:cNvSpPr>
            <a:spLocks noGrp="1"/>
          </p:cNvSpPr>
          <p:nvPr>
            <p:ph type="sldNum" sz="quarter" idx="10"/>
          </p:nvPr>
        </p:nvSpPr>
        <p:spPr>
          <a:xfrm>
            <a:off x="8239125" y="6586538"/>
            <a:ext cx="919163" cy="293687"/>
          </a:xfrm>
          <a:noFill/>
        </p:spPr>
        <p:txBody>
          <a:bodyPr vert="horz" wrap="square" lIns="91440" tIns="45720" rIns="91440" bIns="45720" numCol="1" anchor="ctr" anchorCtr="0" compatLnSpc="1">
            <a:prstTxWarp prst="textNoShape">
              <a:avLst/>
            </a:prstTxWarp>
          </a:bodyPr>
          <a:lstStyle/>
          <a:p>
            <a:fld id="{D0553173-0FD1-4316-A8B3-3EF4BEAB7924}" type="slidenum">
              <a:rPr lang="en-US" altLang="en-US" sz="1400"/>
              <a:pPr/>
              <a:t>115</a:t>
            </a:fld>
            <a:endParaRPr lang="en-US" altLang="en-US" sz="1400"/>
          </a:p>
        </p:txBody>
      </p:sp>
    </p:spTree>
    <p:extLst>
      <p:ext uri="{BB962C8B-B14F-4D97-AF65-F5344CB8AC3E}">
        <p14:creationId xmlns:p14="http://schemas.microsoft.com/office/powerpoint/2010/main" val="120114569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Passive v. Active</a:t>
            </a:r>
            <a:endParaRPr lang="en-US" dirty="0"/>
          </a:p>
        </p:txBody>
      </p:sp>
      <p:pic>
        <p:nvPicPr>
          <p:cNvPr id="4" name="Content Placeholder 3"/>
          <p:cNvPicPr>
            <a:picLocks noGrp="1" noChangeAspect="1"/>
          </p:cNvPicPr>
          <p:nvPr>
            <p:ph idx="1"/>
          </p:nvPr>
        </p:nvPicPr>
        <p:blipFill>
          <a:blip r:embed="rId3"/>
          <a:stretch>
            <a:fillRect/>
          </a:stretch>
        </p:blipFill>
        <p:spPr>
          <a:xfrm>
            <a:off x="1436188" y="1219200"/>
            <a:ext cx="6964249" cy="4800600"/>
          </a:xfrm>
          <a:prstGeom prst="rect">
            <a:avLst/>
          </a:prstGeom>
        </p:spPr>
      </p:pic>
      <p:sp>
        <p:nvSpPr>
          <p:cNvPr id="5" name="Footer Placeholder 4"/>
          <p:cNvSpPr>
            <a:spLocks noGrp="1"/>
          </p:cNvSpPr>
          <p:nvPr>
            <p:ph type="ftr" sz="quarter" idx="11"/>
          </p:nvPr>
        </p:nvSpPr>
        <p:spPr bwMode="auto">
          <a:xfrm>
            <a:off x="1989138" y="6143625"/>
            <a:ext cx="7154862" cy="427038"/>
          </a:xfrm>
          <a:noFill/>
          <a:ln>
            <a:miter lim="800000"/>
            <a:headEnd/>
            <a:tailEnd/>
          </a:ln>
        </p:spPr>
        <p:txBody>
          <a:bodyPr/>
          <a:lstStyle/>
          <a:p>
            <a:r>
              <a:rPr lang="en-US" altLang="zh-TW" dirty="0"/>
              <a:t>Mutual Funds and Fund Management</a:t>
            </a:r>
          </a:p>
        </p:txBody>
      </p:sp>
      <p:sp>
        <p:nvSpPr>
          <p:cNvPr id="6" name="Slide Number Placeholder 5"/>
          <p:cNvSpPr>
            <a:spLocks noGrp="1"/>
          </p:cNvSpPr>
          <p:nvPr>
            <p:ph type="sldNum" sz="quarter" idx="10"/>
          </p:nvPr>
        </p:nvSpPr>
        <p:spPr>
          <a:xfrm>
            <a:off x="8239125" y="6586538"/>
            <a:ext cx="919163" cy="293687"/>
          </a:xfrm>
          <a:noFill/>
        </p:spPr>
        <p:txBody>
          <a:bodyPr vert="horz" wrap="square" lIns="91440" tIns="45720" rIns="91440" bIns="45720" numCol="1" anchor="ctr" anchorCtr="0" compatLnSpc="1">
            <a:prstTxWarp prst="textNoShape">
              <a:avLst/>
            </a:prstTxWarp>
          </a:bodyPr>
          <a:lstStyle/>
          <a:p>
            <a:fld id="{D0553173-0FD1-4316-A8B3-3EF4BEAB7924}" type="slidenum">
              <a:rPr lang="en-US" altLang="en-US" sz="1400"/>
              <a:pPr/>
              <a:t>116</a:t>
            </a:fld>
            <a:endParaRPr lang="en-US" altLang="en-US" sz="1400"/>
          </a:p>
        </p:txBody>
      </p:sp>
      <p:sp>
        <p:nvSpPr>
          <p:cNvPr id="7" name="TextBox 6"/>
          <p:cNvSpPr txBox="1"/>
          <p:nvPr/>
        </p:nvSpPr>
        <p:spPr>
          <a:xfrm>
            <a:off x="152400" y="5791200"/>
            <a:ext cx="1295400" cy="381000"/>
          </a:xfrm>
          <a:prstGeom prst="rect">
            <a:avLst/>
          </a:prstGeom>
          <a:noFill/>
        </p:spPr>
        <p:txBody>
          <a:bodyPr vert="horz" wrap="square" lIns="91440" tIns="45720" rIns="91440" bIns="45720" rtlCol="0" anchor="ctr">
            <a:noAutofit/>
          </a:bodyPr>
          <a:lstStyle/>
          <a:p>
            <a:pPr fontAlgn="auto">
              <a:spcAft>
                <a:spcPts val="0"/>
              </a:spcAft>
            </a:pPr>
            <a:r>
              <a:rPr lang="en-US" sz="1400" i="1" dirty="0">
                <a:latin typeface="+mn-lt"/>
              </a:rPr>
              <a:t>Source: FT 28 Dec 2020 </a:t>
            </a:r>
            <a:endParaRPr kumimoji="0" lang="en-US" sz="1400" b="0" i="1" u="none" strike="noStrike" kern="1200" cap="none" spc="0" normalizeH="0" baseline="0" noProof="0" dirty="0" smtClean="0">
              <a:ln>
                <a:noFill/>
              </a:ln>
              <a:solidFill>
                <a:schemeClr val="tx1"/>
              </a:solidFill>
              <a:effectLst/>
              <a:uLnTx/>
              <a:uFillTx/>
              <a:latin typeface="+mn-lt"/>
              <a:ea typeface="+mj-ea"/>
              <a:cs typeface="+mj-cs"/>
            </a:endParaRPr>
          </a:p>
        </p:txBody>
      </p:sp>
    </p:spTree>
    <p:extLst>
      <p:ext uri="{BB962C8B-B14F-4D97-AF65-F5344CB8AC3E}">
        <p14:creationId xmlns:p14="http://schemas.microsoft.com/office/powerpoint/2010/main" val="134398541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Index Funds Have Grown as a Share of the Fund Market Percent, year-end </a:t>
            </a:r>
            <a:r>
              <a:rPr lang="en-US" dirty="0" smtClean="0"/>
              <a:t>2009 </a:t>
            </a:r>
            <a:r>
              <a:rPr lang="en-US" dirty="0"/>
              <a:t>and </a:t>
            </a:r>
            <a:r>
              <a:rPr lang="en-US" dirty="0" smtClean="0"/>
              <a:t>2019</a:t>
            </a:r>
            <a:endParaRPr lang="en-US" dirty="0"/>
          </a:p>
        </p:txBody>
      </p:sp>
      <p:sp>
        <p:nvSpPr>
          <p:cNvPr id="4" name="Slide Number Placeholder 3"/>
          <p:cNvSpPr>
            <a:spLocks noGrp="1"/>
          </p:cNvSpPr>
          <p:nvPr>
            <p:ph type="sldNum" sz="quarter" idx="10"/>
          </p:nvPr>
        </p:nvSpPr>
        <p:spPr/>
        <p:txBody>
          <a:bodyPr/>
          <a:lstStyle/>
          <a:p>
            <a:pPr>
              <a:defRPr/>
            </a:pPr>
            <a:fld id="{809A4F01-EBEC-4878-81D8-A6152D087E2C}" type="slidenum">
              <a:rPr lang="en-US" altLang="en-US" smtClean="0"/>
              <a:pPr>
                <a:defRPr/>
              </a:pPr>
              <a:t>117</a:t>
            </a:fld>
            <a:endParaRPr lang="en-US" altLang="en-US"/>
          </a:p>
        </p:txBody>
      </p:sp>
      <p:sp>
        <p:nvSpPr>
          <p:cNvPr id="7" name="Footer Placeholder 4"/>
          <p:cNvSpPr>
            <a:spLocks noGrp="1"/>
          </p:cNvSpPr>
          <p:nvPr>
            <p:ph type="ftr" sz="quarter" idx="11"/>
          </p:nvPr>
        </p:nvSpPr>
        <p:spPr bwMode="auto">
          <a:xfrm>
            <a:off x="1989138" y="6143625"/>
            <a:ext cx="7154862" cy="427038"/>
          </a:xfrm>
          <a:noFill/>
          <a:ln>
            <a:miter lim="800000"/>
            <a:headEnd/>
            <a:tailEnd/>
          </a:ln>
        </p:spPr>
        <p:txBody>
          <a:bodyPr/>
          <a:lstStyle/>
          <a:p>
            <a:r>
              <a:rPr lang="en-US" altLang="zh-TW" dirty="0"/>
              <a:t>Mutual Funds and Fund Management</a:t>
            </a:r>
          </a:p>
        </p:txBody>
      </p:sp>
      <p:sp>
        <p:nvSpPr>
          <p:cNvPr id="8" name="TextBox 7"/>
          <p:cNvSpPr txBox="1"/>
          <p:nvPr/>
        </p:nvSpPr>
        <p:spPr>
          <a:xfrm>
            <a:off x="0" y="5791200"/>
            <a:ext cx="2133600" cy="381000"/>
          </a:xfrm>
          <a:prstGeom prst="rect">
            <a:avLst/>
          </a:prstGeom>
          <a:noFill/>
        </p:spPr>
        <p:txBody>
          <a:bodyPr vert="horz" wrap="square" lIns="91440" tIns="45720" rIns="91440" bIns="45720" rtlCol="0" anchor="ctr">
            <a:normAutofit fontScale="77500" lnSpcReduction="20000"/>
          </a:bodyPr>
          <a:lstStyle/>
          <a:p>
            <a:pPr fontAlgn="auto">
              <a:spcAft>
                <a:spcPts val="0"/>
              </a:spcAft>
            </a:pPr>
            <a:r>
              <a:rPr lang="en-US" altLang="zh-TW" sz="1400" i="1" dirty="0">
                <a:latin typeface="+mn-lt"/>
              </a:rPr>
              <a:t>Source: Investment Company </a:t>
            </a:r>
            <a:r>
              <a:rPr lang="en-US" altLang="zh-TW" sz="1400" i="1" dirty="0" err="1">
                <a:latin typeface="+mn-lt"/>
              </a:rPr>
              <a:t>Factbook</a:t>
            </a:r>
            <a:r>
              <a:rPr lang="en-US" altLang="zh-TW" sz="1400" i="1" dirty="0">
                <a:latin typeface="+mn-lt"/>
              </a:rPr>
              <a:t> </a:t>
            </a:r>
            <a:r>
              <a:rPr lang="en-US" altLang="zh-TW" sz="1400" i="1" dirty="0" smtClean="0">
                <a:latin typeface="+mn-lt"/>
              </a:rPr>
              <a:t>2020</a:t>
            </a:r>
            <a:endParaRPr kumimoji="0" lang="zh-TW" altLang="en-US" sz="1400" b="0" i="1" u="none" strike="noStrike" kern="1200" cap="none" spc="0" normalizeH="0" baseline="0" noProof="0" dirty="0">
              <a:ln>
                <a:noFill/>
              </a:ln>
              <a:solidFill>
                <a:schemeClr val="tx1"/>
              </a:solidFill>
              <a:effectLst/>
              <a:uLnTx/>
              <a:uFillTx/>
              <a:latin typeface="+mn-lt"/>
              <a:ea typeface="+mj-ea"/>
              <a:cs typeface="+mj-cs"/>
            </a:endParaRPr>
          </a:p>
        </p:txBody>
      </p:sp>
      <p:pic>
        <p:nvPicPr>
          <p:cNvPr id="6" name="Content Placeholder 5"/>
          <p:cNvPicPr>
            <a:picLocks noGrp="1" noChangeAspect="1"/>
          </p:cNvPicPr>
          <p:nvPr>
            <p:ph idx="1"/>
          </p:nvPr>
        </p:nvPicPr>
        <p:blipFill>
          <a:blip r:embed="rId3"/>
          <a:stretch>
            <a:fillRect/>
          </a:stretch>
        </p:blipFill>
        <p:spPr>
          <a:xfrm>
            <a:off x="2629824" y="1600200"/>
            <a:ext cx="3884351" cy="4525963"/>
          </a:xfrm>
          <a:prstGeom prst="rect">
            <a:avLst/>
          </a:prstGeom>
        </p:spPr>
      </p:pic>
    </p:spTree>
    <p:extLst>
      <p:ext uri="{BB962C8B-B14F-4D97-AF65-F5344CB8AC3E}">
        <p14:creationId xmlns:p14="http://schemas.microsoft.com/office/powerpoint/2010/main" val="157836750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Total Net Assets and Number of Index Mutual Funds Have Increased in Recent Years</a:t>
            </a:r>
            <a:br>
              <a:rPr lang="en-US" dirty="0"/>
            </a:br>
            <a:r>
              <a:rPr lang="en-US" sz="2800" dirty="0"/>
              <a:t>Billions of dollars; year-end, </a:t>
            </a:r>
            <a:r>
              <a:rPr lang="en-US" sz="2800" dirty="0" smtClean="0"/>
              <a:t>2009–2019</a:t>
            </a:r>
            <a:endParaRPr lang="en-US" sz="2800" dirty="0"/>
          </a:p>
        </p:txBody>
      </p:sp>
      <p:sp>
        <p:nvSpPr>
          <p:cNvPr id="4" name="Slide Number Placeholder 3"/>
          <p:cNvSpPr>
            <a:spLocks noGrp="1"/>
          </p:cNvSpPr>
          <p:nvPr>
            <p:ph type="sldNum" sz="quarter" idx="10"/>
          </p:nvPr>
        </p:nvSpPr>
        <p:spPr/>
        <p:txBody>
          <a:bodyPr/>
          <a:lstStyle/>
          <a:p>
            <a:pPr>
              <a:defRPr/>
            </a:pPr>
            <a:fld id="{809A4F01-EBEC-4878-81D8-A6152D087E2C}" type="slidenum">
              <a:rPr lang="en-US" altLang="en-US" smtClean="0"/>
              <a:pPr>
                <a:defRPr/>
              </a:pPr>
              <a:t>118</a:t>
            </a:fld>
            <a:endParaRPr lang="en-US" altLang="en-US"/>
          </a:p>
        </p:txBody>
      </p:sp>
      <p:sp>
        <p:nvSpPr>
          <p:cNvPr id="7" name="Footer Placeholder 4"/>
          <p:cNvSpPr>
            <a:spLocks noGrp="1"/>
          </p:cNvSpPr>
          <p:nvPr>
            <p:ph type="ftr" sz="quarter" idx="11"/>
          </p:nvPr>
        </p:nvSpPr>
        <p:spPr bwMode="auto">
          <a:xfrm>
            <a:off x="1989138" y="6143625"/>
            <a:ext cx="7154862" cy="427038"/>
          </a:xfrm>
          <a:noFill/>
          <a:ln>
            <a:miter lim="800000"/>
            <a:headEnd/>
            <a:tailEnd/>
          </a:ln>
        </p:spPr>
        <p:txBody>
          <a:bodyPr/>
          <a:lstStyle/>
          <a:p>
            <a:r>
              <a:rPr lang="en-US" altLang="zh-TW" dirty="0"/>
              <a:t>Mutual Funds and Fund Management</a:t>
            </a:r>
          </a:p>
        </p:txBody>
      </p:sp>
      <p:sp>
        <p:nvSpPr>
          <p:cNvPr id="8" name="TextBox 7"/>
          <p:cNvSpPr txBox="1"/>
          <p:nvPr/>
        </p:nvSpPr>
        <p:spPr>
          <a:xfrm>
            <a:off x="28937" y="5739376"/>
            <a:ext cx="1480527" cy="381000"/>
          </a:xfrm>
          <a:prstGeom prst="rect">
            <a:avLst/>
          </a:prstGeom>
          <a:noFill/>
        </p:spPr>
        <p:txBody>
          <a:bodyPr vert="horz" wrap="square" lIns="91440" tIns="45720" rIns="91440" bIns="45720" rtlCol="0" anchor="ctr">
            <a:normAutofit fontScale="70000" lnSpcReduction="20000"/>
          </a:bodyPr>
          <a:lstStyle/>
          <a:p>
            <a:pPr fontAlgn="auto">
              <a:spcAft>
                <a:spcPts val="0"/>
              </a:spcAft>
            </a:pPr>
            <a:r>
              <a:rPr lang="en-US" altLang="zh-TW" sz="1400" i="1" dirty="0">
                <a:latin typeface="+mn-lt"/>
              </a:rPr>
              <a:t>Source: Investment Company </a:t>
            </a:r>
            <a:r>
              <a:rPr lang="en-US" altLang="zh-TW" sz="1400" i="1" dirty="0" err="1">
                <a:latin typeface="+mn-lt"/>
              </a:rPr>
              <a:t>Factbook</a:t>
            </a:r>
            <a:r>
              <a:rPr lang="en-US" altLang="zh-TW" sz="1400" i="1" dirty="0">
                <a:latin typeface="+mn-lt"/>
              </a:rPr>
              <a:t> </a:t>
            </a:r>
            <a:r>
              <a:rPr lang="en-US" altLang="zh-TW" sz="1400" i="1" dirty="0" smtClean="0">
                <a:latin typeface="+mn-lt"/>
              </a:rPr>
              <a:t>2020</a:t>
            </a:r>
            <a:endParaRPr kumimoji="0" lang="zh-TW" altLang="en-US" sz="1400" b="0" i="1" u="none" strike="noStrike" kern="1200" cap="none" spc="0" normalizeH="0" baseline="0" noProof="0" dirty="0">
              <a:ln>
                <a:noFill/>
              </a:ln>
              <a:solidFill>
                <a:schemeClr val="tx1"/>
              </a:solidFill>
              <a:effectLst/>
              <a:uLnTx/>
              <a:uFillTx/>
              <a:latin typeface="+mn-lt"/>
              <a:ea typeface="+mj-ea"/>
              <a:cs typeface="+mj-cs"/>
            </a:endParaRPr>
          </a:p>
        </p:txBody>
      </p:sp>
      <p:pic>
        <p:nvPicPr>
          <p:cNvPr id="5" name="Content Placeholder 4"/>
          <p:cNvPicPr>
            <a:picLocks noGrp="1" noChangeAspect="1"/>
          </p:cNvPicPr>
          <p:nvPr>
            <p:ph idx="1"/>
          </p:nvPr>
        </p:nvPicPr>
        <p:blipFill>
          <a:blip r:embed="rId2"/>
          <a:stretch>
            <a:fillRect/>
          </a:stretch>
        </p:blipFill>
        <p:spPr>
          <a:xfrm>
            <a:off x="1509464" y="1600200"/>
            <a:ext cx="6125071" cy="4525963"/>
          </a:xfrm>
          <a:prstGeom prst="rect">
            <a:avLst/>
          </a:prstGeom>
        </p:spPr>
      </p:pic>
    </p:spTree>
    <p:extLst>
      <p:ext uri="{BB962C8B-B14F-4D97-AF65-F5344CB8AC3E}">
        <p14:creationId xmlns:p14="http://schemas.microsoft.com/office/powerpoint/2010/main" val="318669581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7" name="Rectangle 2"/>
          <p:cNvSpPr>
            <a:spLocks noGrp="1" noChangeArrowheads="1"/>
          </p:cNvSpPr>
          <p:nvPr>
            <p:ph type="title"/>
          </p:nvPr>
        </p:nvSpPr>
        <p:spPr/>
        <p:txBody>
          <a:bodyPr/>
          <a:lstStyle/>
          <a:p>
            <a:r>
              <a:rPr lang="en-US" altLang="zh-TW" dirty="0"/>
              <a:t>Exchange Traded Funds (ETFs)</a:t>
            </a:r>
          </a:p>
        </p:txBody>
      </p:sp>
      <p:sp>
        <p:nvSpPr>
          <p:cNvPr id="543747" name="Rectangle 3"/>
          <p:cNvSpPr>
            <a:spLocks noGrp="1" noChangeArrowheads="1"/>
          </p:cNvSpPr>
          <p:nvPr>
            <p:ph idx="1"/>
          </p:nvPr>
        </p:nvSpPr>
        <p:spPr>
          <a:xfrm>
            <a:off x="457200" y="838201"/>
            <a:ext cx="6400800" cy="5029200"/>
          </a:xfrm>
        </p:spPr>
        <p:txBody>
          <a:bodyPr>
            <a:normAutofit fontScale="92500" lnSpcReduction="10000"/>
          </a:bodyPr>
          <a:lstStyle/>
          <a:p>
            <a:r>
              <a:rPr lang="en-US" altLang="zh-TW" dirty="0"/>
              <a:t>ETFs are investment funds generally designed to track a particular index (generally stock index e.g. </a:t>
            </a:r>
            <a:r>
              <a:rPr lang="en-US" altLang="zh-TW" dirty="0" err="1"/>
              <a:t>Footsie</a:t>
            </a:r>
            <a:r>
              <a:rPr lang="en-US" altLang="zh-TW" dirty="0"/>
              <a:t>)</a:t>
            </a:r>
          </a:p>
          <a:p>
            <a:r>
              <a:rPr lang="en-US" altLang="zh-TW" dirty="0"/>
              <a:t>Investors buy shares in the ETF </a:t>
            </a:r>
          </a:p>
          <a:p>
            <a:pPr lvl="1"/>
            <a:r>
              <a:rPr lang="en-US" altLang="zh-TW" dirty="0"/>
              <a:t>Open-ended </a:t>
            </a:r>
            <a:r>
              <a:rPr lang="en-US" altLang="zh-TW" dirty="0">
                <a:latin typeface="Calibri"/>
                <a:cs typeface="Calibri"/>
              </a:rPr>
              <a:t>→</a:t>
            </a:r>
            <a:r>
              <a:rPr lang="en-US" altLang="zh-TW" dirty="0"/>
              <a:t> fund grows and shrinks with purchase/sale</a:t>
            </a:r>
          </a:p>
          <a:p>
            <a:pPr lvl="1"/>
            <a:r>
              <a:rPr lang="en-US" altLang="zh-TW" dirty="0"/>
              <a:t>ETF shares are traded on the stock exchange</a:t>
            </a:r>
          </a:p>
          <a:p>
            <a:pPr lvl="2"/>
            <a:r>
              <a:rPr lang="en-US" altLang="zh-TW" dirty="0"/>
              <a:t>shares bought/sold through brokers – investors pay commissions on the trades</a:t>
            </a:r>
          </a:p>
          <a:p>
            <a:pPr lvl="1"/>
            <a:r>
              <a:rPr lang="en-US" altLang="zh-TW" dirty="0"/>
              <a:t>No premium/discount </a:t>
            </a:r>
          </a:p>
          <a:p>
            <a:pPr lvl="2"/>
            <a:r>
              <a:rPr lang="en-US" altLang="zh-TW" dirty="0"/>
              <a:t>shares reflect the value of the investment in the fund </a:t>
            </a:r>
          </a:p>
          <a:p>
            <a:pPr lvl="2"/>
            <a:r>
              <a:rPr lang="en-US" altLang="zh-TW" dirty="0"/>
              <a:t>there is a small spread (bid/offer prices) </a:t>
            </a:r>
          </a:p>
          <a:p>
            <a:pPr lvl="2"/>
            <a:r>
              <a:rPr lang="en-US" altLang="zh-TW" dirty="0"/>
              <a:t>an annual management charge is deducted from the fund</a:t>
            </a:r>
          </a:p>
          <a:p>
            <a:pPr lvl="1"/>
            <a:r>
              <a:rPr lang="en-US" altLang="zh-TW" dirty="0"/>
              <a:t>No stamp duty on purchases (unlike other shares)</a:t>
            </a:r>
          </a:p>
        </p:txBody>
      </p:sp>
      <p:sp>
        <p:nvSpPr>
          <p:cNvPr id="136196" name="Slide Number Placeholder 5"/>
          <p:cNvSpPr>
            <a:spLocks noGrp="1"/>
          </p:cNvSpPr>
          <p:nvPr>
            <p:ph type="sldNum" sz="quarter" idx="10"/>
          </p:nvPr>
        </p:nvSpPr>
        <p:spPr>
          <a:noFill/>
        </p:spPr>
        <p:txBody>
          <a:bodyPr vert="horz" wrap="square" lIns="91440" tIns="45720" rIns="91440" bIns="45720" numCol="1" anchor="ctr" anchorCtr="0" compatLnSpc="1">
            <a:prstTxWarp prst="textNoShape">
              <a:avLst/>
            </a:prstTxWarp>
          </a:bodyPr>
          <a:lstStyle/>
          <a:p>
            <a:fld id="{73EFAC19-1FB8-4C6E-B4BC-9292462B0C4C}" type="slidenum">
              <a:rPr lang="en-US" altLang="en-US" sz="1400"/>
              <a:pPr/>
              <a:t>119</a:t>
            </a:fld>
            <a:endParaRPr lang="en-US" altLang="en-US" sz="1400"/>
          </a:p>
        </p:txBody>
      </p:sp>
      <p:sp>
        <p:nvSpPr>
          <p:cNvPr id="136199" name="Text Box 4"/>
          <p:cNvSpPr txBox="1">
            <a:spLocks noChangeArrowheads="1"/>
          </p:cNvSpPr>
          <p:nvPr/>
        </p:nvSpPr>
        <p:spPr bwMode="auto">
          <a:xfrm>
            <a:off x="0" y="5867400"/>
            <a:ext cx="1143000" cy="307777"/>
          </a:xfrm>
          <a:prstGeom prst="rect">
            <a:avLst/>
          </a:prstGeom>
          <a:noFill/>
          <a:ln w="9525">
            <a:noFill/>
            <a:miter lim="800000"/>
            <a:headEnd/>
            <a:tailEnd/>
          </a:ln>
        </p:spPr>
        <p:txBody>
          <a:bodyPr>
            <a:spAutoFit/>
          </a:bodyPr>
          <a:lstStyle>
            <a:defPPr>
              <a:defRPr lang="en-US"/>
            </a:defPPr>
            <a:lvl1pPr eaLnBrk="0" hangingPunct="0">
              <a:spcBef>
                <a:spcPct val="50000"/>
              </a:spcBef>
              <a:defRPr sz="1400" i="1">
                <a:latin typeface="+mn-lt"/>
              </a:defRPr>
            </a:lvl1pPr>
            <a:lvl2pPr>
              <a:defRPr>
                <a:latin typeface="Tahoma" pitchFamily="34" charset="0"/>
              </a:defRPr>
            </a:lvl2pPr>
            <a:lvl3pPr>
              <a:defRPr>
                <a:latin typeface="Tahoma" pitchFamily="34" charset="0"/>
              </a:defRPr>
            </a:lvl3pPr>
            <a:lvl4pPr>
              <a:defRPr>
                <a:latin typeface="Tahoma" pitchFamily="34" charset="0"/>
              </a:defRPr>
            </a:lvl4pPr>
            <a:lvl5pPr>
              <a:defRPr>
                <a:latin typeface="Tahoma" pitchFamily="34" charset="0"/>
              </a:defRPr>
            </a:lvl5pPr>
            <a:lvl6pPr>
              <a:defRPr>
                <a:latin typeface="Tahoma" pitchFamily="34" charset="0"/>
              </a:defRPr>
            </a:lvl6pPr>
            <a:lvl7pPr>
              <a:defRPr>
                <a:latin typeface="Tahoma" pitchFamily="34" charset="0"/>
              </a:defRPr>
            </a:lvl7pPr>
            <a:lvl8pPr>
              <a:defRPr>
                <a:latin typeface="Tahoma" pitchFamily="34" charset="0"/>
              </a:defRPr>
            </a:lvl8pPr>
            <a:lvl9pPr>
              <a:defRPr>
                <a:latin typeface="Tahoma" pitchFamily="34" charset="0"/>
              </a:defRPr>
            </a:lvl9pPr>
          </a:lstStyle>
          <a:p>
            <a:r>
              <a:rPr lang="en-US" altLang="zh-TW"/>
              <a:t>Source: SIIUK</a:t>
            </a:r>
          </a:p>
        </p:txBody>
      </p:sp>
      <p:sp>
        <p:nvSpPr>
          <p:cNvPr id="543749" name="Text Box 5"/>
          <p:cNvSpPr txBox="1">
            <a:spLocks noChangeArrowheads="1"/>
          </p:cNvSpPr>
          <p:nvPr/>
        </p:nvSpPr>
        <p:spPr bwMode="auto">
          <a:xfrm>
            <a:off x="7010400" y="865304"/>
            <a:ext cx="1981200" cy="4801314"/>
          </a:xfrm>
          <a:prstGeom prst="rect">
            <a:avLst/>
          </a:prstGeom>
          <a:solidFill>
            <a:schemeClr val="accent1">
              <a:lumMod val="40000"/>
              <a:lumOff val="60000"/>
            </a:schemeClr>
          </a:solidFill>
          <a:ln>
            <a:noFill/>
            <a:headEnd/>
            <a:tailEnd/>
          </a:ln>
        </p:spPr>
        <p:style>
          <a:lnRef idx="1">
            <a:schemeClr val="accent3"/>
          </a:lnRef>
          <a:fillRef idx="2">
            <a:schemeClr val="accent3"/>
          </a:fillRef>
          <a:effectRef idx="1">
            <a:schemeClr val="accent3"/>
          </a:effectRef>
          <a:fontRef idx="minor">
            <a:schemeClr val="dk1"/>
          </a:fontRef>
        </p:style>
        <p:txBody>
          <a:bodyPr wrap="square">
            <a:spAutoFit/>
          </a:bodyPr>
          <a:lstStyle/>
          <a:p>
            <a:pPr eaLnBrk="0" hangingPunct="0">
              <a:spcBef>
                <a:spcPct val="50000"/>
              </a:spcBef>
            </a:pPr>
            <a:r>
              <a:rPr lang="en-US" altLang="zh-TW" sz="1800" dirty="0">
                <a:ea typeface="PMingLiU" pitchFamily="18" charset="-120"/>
              </a:rPr>
              <a:t>ETFs in the US: "Exchange-traded funds" (ETFs) are a type of investment company that aims to achieve the same return as a particular market index. They can be either open-end companies or UITs. But </a:t>
            </a:r>
            <a:r>
              <a:rPr lang="en-US" altLang="zh-TW" sz="1800" dirty="0">
                <a:solidFill>
                  <a:schemeClr val="accent2"/>
                </a:solidFill>
                <a:ea typeface="PMingLiU" pitchFamily="18" charset="-120"/>
              </a:rPr>
              <a:t>ETFs </a:t>
            </a:r>
            <a:r>
              <a:rPr lang="en-US" altLang="zh-TW" sz="1800" b="1" dirty="0">
                <a:solidFill>
                  <a:schemeClr val="accent2"/>
                </a:solidFill>
                <a:ea typeface="PMingLiU" pitchFamily="18" charset="-120"/>
              </a:rPr>
              <a:t>are not</a:t>
            </a:r>
            <a:r>
              <a:rPr lang="en-US" altLang="zh-TW" sz="1800" dirty="0">
                <a:solidFill>
                  <a:schemeClr val="accent2"/>
                </a:solidFill>
                <a:ea typeface="PMingLiU" pitchFamily="18" charset="-120"/>
              </a:rPr>
              <a:t> considered to be, and are not permitted to call themselves, </a:t>
            </a:r>
            <a:r>
              <a:rPr lang="en-US" altLang="zh-TW" sz="1800" b="1" dirty="0">
                <a:solidFill>
                  <a:schemeClr val="accent2"/>
                </a:solidFill>
                <a:ea typeface="PMingLiU" pitchFamily="18" charset="-120"/>
              </a:rPr>
              <a:t>mutual funds.</a:t>
            </a:r>
          </a:p>
        </p:txBody>
      </p:sp>
      <p:sp>
        <p:nvSpPr>
          <p:cNvPr id="7" name="Footer Placeholder 4"/>
          <p:cNvSpPr>
            <a:spLocks noGrp="1"/>
          </p:cNvSpPr>
          <p:nvPr>
            <p:ph type="ftr" sz="quarter" idx="11"/>
          </p:nvPr>
        </p:nvSpPr>
        <p:spPr bwMode="auto">
          <a:xfrm>
            <a:off x="1989138" y="6143625"/>
            <a:ext cx="7154862" cy="427038"/>
          </a:xfrm>
          <a:noFill/>
          <a:ln>
            <a:miter lim="800000"/>
            <a:headEnd/>
            <a:tailEnd/>
          </a:ln>
        </p:spPr>
        <p:txBody>
          <a:bodyPr/>
          <a:lstStyle/>
          <a:p>
            <a:r>
              <a:rPr lang="en-US" altLang="zh-TW" dirty="0"/>
              <a:t>Mutual Funds and Fund Management</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Test your understanding</a:t>
            </a:r>
          </a:p>
        </p:txBody>
      </p:sp>
      <p:sp>
        <p:nvSpPr>
          <p:cNvPr id="7" name="Content Placeholder 6"/>
          <p:cNvSpPr>
            <a:spLocks noGrp="1"/>
          </p:cNvSpPr>
          <p:nvPr>
            <p:ph sz="half" idx="1"/>
          </p:nvPr>
        </p:nvSpPr>
        <p:spPr>
          <a:xfrm>
            <a:off x="304800" y="1600200"/>
            <a:ext cx="4572000" cy="4525963"/>
          </a:xfrm>
        </p:spPr>
        <p:txBody>
          <a:bodyPr>
            <a:noAutofit/>
          </a:bodyPr>
          <a:lstStyle/>
          <a:p>
            <a:pPr>
              <a:lnSpc>
                <a:spcPct val="100000"/>
              </a:lnSpc>
            </a:pPr>
            <a:r>
              <a:rPr lang="en-US" dirty="0"/>
              <a:t>Which principle of insurance most distinguishes insurance from derivatives?</a:t>
            </a:r>
          </a:p>
          <a:p>
            <a:pPr lvl="1">
              <a:lnSpc>
                <a:spcPct val="100000"/>
              </a:lnSpc>
            </a:pPr>
            <a:r>
              <a:rPr lang="en-US" sz="2000" dirty="0"/>
              <a:t>Insurable Interest</a:t>
            </a:r>
          </a:p>
          <a:p>
            <a:pPr lvl="1">
              <a:lnSpc>
                <a:spcPct val="100000"/>
              </a:lnSpc>
            </a:pPr>
            <a:r>
              <a:rPr lang="en-US" sz="2000" dirty="0"/>
              <a:t>Utmost Good Faith</a:t>
            </a:r>
          </a:p>
          <a:p>
            <a:pPr lvl="1">
              <a:lnSpc>
                <a:spcPct val="100000"/>
              </a:lnSpc>
            </a:pPr>
            <a:r>
              <a:rPr lang="en-US" sz="2000" dirty="0"/>
              <a:t>Indemnity</a:t>
            </a:r>
          </a:p>
          <a:p>
            <a:pPr>
              <a:lnSpc>
                <a:spcPct val="100000"/>
              </a:lnSpc>
            </a:pPr>
            <a:r>
              <a:rPr lang="en-US" dirty="0"/>
              <a:t>Which principle of insurance explains why you can buy health insurance cheaper through your employer than individually?</a:t>
            </a:r>
          </a:p>
          <a:p>
            <a:pPr lvl="1">
              <a:lnSpc>
                <a:spcPct val="100000"/>
              </a:lnSpc>
            </a:pPr>
            <a:r>
              <a:rPr lang="en-US" sz="2000" dirty="0"/>
              <a:t>Insurable Interest</a:t>
            </a:r>
          </a:p>
          <a:p>
            <a:pPr lvl="1">
              <a:lnSpc>
                <a:spcPct val="100000"/>
              </a:lnSpc>
            </a:pPr>
            <a:r>
              <a:rPr lang="en-US" sz="2000" dirty="0"/>
              <a:t>Law of Large Numbers</a:t>
            </a:r>
          </a:p>
          <a:p>
            <a:pPr lvl="1">
              <a:lnSpc>
                <a:spcPct val="100000"/>
              </a:lnSpc>
            </a:pPr>
            <a:r>
              <a:rPr lang="en-US" sz="2000" dirty="0"/>
              <a:t>Indemnity</a:t>
            </a:r>
          </a:p>
          <a:p>
            <a:pPr>
              <a:lnSpc>
                <a:spcPct val="100000"/>
              </a:lnSpc>
            </a:pPr>
            <a:endParaRPr lang="en-US" dirty="0"/>
          </a:p>
        </p:txBody>
      </p:sp>
      <p:sp>
        <p:nvSpPr>
          <p:cNvPr id="4" name="Slide Number Placeholder 3"/>
          <p:cNvSpPr>
            <a:spLocks noGrp="1"/>
          </p:cNvSpPr>
          <p:nvPr>
            <p:ph type="sldNum" sz="quarter" idx="10"/>
          </p:nvPr>
        </p:nvSpPr>
        <p:spPr/>
        <p:txBody>
          <a:bodyPr/>
          <a:lstStyle/>
          <a:p>
            <a:pPr>
              <a:defRPr/>
            </a:pPr>
            <a:fld id="{B5392A0F-7923-49B4-87B6-B04ABAFAC7BF}" type="slidenum">
              <a:rPr lang="en-US" altLang="en-US" smtClean="0"/>
              <a:pPr>
                <a:defRPr/>
              </a:pPr>
              <a:t>12</a:t>
            </a:fld>
            <a:endParaRPr lang="en-US" altLang="en-US"/>
          </a:p>
        </p:txBody>
      </p:sp>
      <p:sp>
        <p:nvSpPr>
          <p:cNvPr id="8" name="Footer Placeholder 4"/>
          <p:cNvSpPr>
            <a:spLocks noGrp="1"/>
          </p:cNvSpPr>
          <p:nvPr>
            <p:ph type="ftr" sz="quarter" idx="11"/>
          </p:nvPr>
        </p:nvSpPr>
        <p:spPr bwMode="auto">
          <a:noFill/>
          <a:ln>
            <a:miter lim="800000"/>
            <a:headEnd/>
            <a:tailEnd/>
          </a:ln>
        </p:spPr>
        <p:txBody>
          <a:bodyPr/>
          <a:lstStyle/>
          <a:p>
            <a:r>
              <a:rPr lang="en-US" altLang="zh-TW" dirty="0"/>
              <a:t>Insurance Companies</a:t>
            </a:r>
          </a:p>
        </p:txBody>
      </p:sp>
      <p:pic>
        <p:nvPicPr>
          <p:cNvPr id="10" name="Picture 3" descr="C:\Users\Wolfgang\Documents\ED.PRES\06_Purchased Copyrighted Contend\istockphoto\iStock_000008335931Small.jpg"/>
          <p:cNvPicPr>
            <a:picLocks noGrp="1" noChangeAspect="1" noChangeArrowheads="1"/>
          </p:cNvPicPr>
          <p:nvPr>
            <p:ph sz="half" idx="2"/>
          </p:nvPr>
        </p:nvPicPr>
        <p:blipFill>
          <a:blip r:embed="rId2" cstate="print">
            <a:extLst>
              <a:ext uri="{28A0092B-C50C-407E-A947-70E740481C1C}">
                <a14:useLocalDpi xmlns:a14="http://schemas.microsoft.com/office/drawing/2010/main" val="0"/>
              </a:ext>
            </a:extLst>
          </a:blip>
          <a:srcRect/>
          <a:stretch>
            <a:fillRect/>
          </a:stretch>
        </p:blipFill>
        <p:spPr bwMode="auto">
          <a:xfrm>
            <a:off x="5215957" y="1752600"/>
            <a:ext cx="3367475" cy="31286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450319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04800" y="1066800"/>
            <a:ext cx="1153545" cy="994172"/>
          </a:xfrm>
        </p:spPr>
        <p:txBody>
          <a:bodyPr/>
          <a:lstStyle/>
          <a:p>
            <a:r>
              <a:rPr lang="en-US" dirty="0"/>
              <a:t>ETF</a:t>
            </a:r>
          </a:p>
        </p:txBody>
      </p:sp>
      <p:pic>
        <p:nvPicPr>
          <p:cNvPr id="1026" name="Picture 2" descr="The creation/redemption proces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304800"/>
            <a:ext cx="7207363" cy="5601152"/>
          </a:xfrm>
          <a:prstGeom prst="rect">
            <a:avLst/>
          </a:prstGeom>
          <a:noFill/>
          <a:extLst>
            <a:ext uri="{909E8E84-426E-40DD-AFC4-6F175D3DCCD1}">
              <a14:hiddenFill xmlns:a14="http://schemas.microsoft.com/office/drawing/2010/main">
                <a:solidFill>
                  <a:srgbClr val="FFFFFF"/>
                </a:solidFill>
              </a14:hiddenFill>
            </a:ext>
          </a:extLst>
        </p:spPr>
      </p:pic>
      <p:sp>
        <p:nvSpPr>
          <p:cNvPr id="5" name="Footer Placeholder 4"/>
          <p:cNvSpPr>
            <a:spLocks noGrp="1"/>
          </p:cNvSpPr>
          <p:nvPr>
            <p:ph type="ftr" sz="quarter" idx="11"/>
          </p:nvPr>
        </p:nvSpPr>
        <p:spPr bwMode="auto">
          <a:xfrm>
            <a:off x="1989138" y="6143625"/>
            <a:ext cx="7154862" cy="427038"/>
          </a:xfrm>
          <a:noFill/>
          <a:ln>
            <a:miter lim="800000"/>
            <a:headEnd/>
            <a:tailEnd/>
          </a:ln>
        </p:spPr>
        <p:txBody>
          <a:bodyPr/>
          <a:lstStyle/>
          <a:p>
            <a:r>
              <a:rPr lang="en-US" altLang="zh-TW" dirty="0"/>
              <a:t>Mutual Funds and Fund Management</a:t>
            </a:r>
          </a:p>
        </p:txBody>
      </p:sp>
    </p:spTree>
    <p:extLst>
      <p:ext uri="{BB962C8B-B14F-4D97-AF65-F5344CB8AC3E}">
        <p14:creationId xmlns:p14="http://schemas.microsoft.com/office/powerpoint/2010/main" val="300718817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ETF – creation-redemption process</a:t>
            </a:r>
          </a:p>
        </p:txBody>
      </p:sp>
      <p:pic>
        <p:nvPicPr>
          <p:cNvPr id="2050" name="Picture 2" descr="ETF price below basket value"/>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600200" y="1374688"/>
            <a:ext cx="6477000" cy="4626428"/>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4"/>
          <p:cNvSpPr>
            <a:spLocks noGrp="1"/>
          </p:cNvSpPr>
          <p:nvPr>
            <p:ph type="ftr" sz="quarter" idx="11"/>
          </p:nvPr>
        </p:nvSpPr>
        <p:spPr bwMode="auto">
          <a:xfrm>
            <a:off x="1989138" y="6143625"/>
            <a:ext cx="7154862" cy="427038"/>
          </a:xfrm>
          <a:noFill/>
          <a:ln>
            <a:miter lim="800000"/>
            <a:headEnd/>
            <a:tailEnd/>
          </a:ln>
        </p:spPr>
        <p:txBody>
          <a:bodyPr/>
          <a:lstStyle/>
          <a:p>
            <a:r>
              <a:rPr lang="en-US" altLang="zh-TW" dirty="0"/>
              <a:t>Mutual Funds and Fund Management</a:t>
            </a:r>
          </a:p>
        </p:txBody>
      </p:sp>
    </p:spTree>
    <p:extLst>
      <p:ext uri="{BB962C8B-B14F-4D97-AF65-F5344CB8AC3E}">
        <p14:creationId xmlns:p14="http://schemas.microsoft.com/office/powerpoint/2010/main" val="879657608"/>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ETFs v. MFs </a:t>
            </a:r>
            <a:br>
              <a:rPr lang="en-US" dirty="0"/>
            </a:br>
            <a:r>
              <a:rPr lang="en-US" sz="2400" dirty="0"/>
              <a:t>1996-2017</a:t>
            </a:r>
          </a:p>
        </p:txBody>
      </p:sp>
      <p:pic>
        <p:nvPicPr>
          <p:cNvPr id="6" name="Content Placeholder 5"/>
          <p:cNvPicPr>
            <a:picLocks noGrp="1" noChangeAspect="1"/>
          </p:cNvPicPr>
          <p:nvPr>
            <p:ph idx="1"/>
          </p:nvPr>
        </p:nvPicPr>
        <p:blipFill>
          <a:blip r:embed="rId3"/>
          <a:stretch>
            <a:fillRect/>
          </a:stretch>
        </p:blipFill>
        <p:spPr>
          <a:xfrm>
            <a:off x="473771" y="1548100"/>
            <a:ext cx="8229600" cy="4319300"/>
          </a:xfrm>
          <a:prstGeom prst="rect">
            <a:avLst/>
          </a:prstGeom>
        </p:spPr>
      </p:pic>
      <p:sp>
        <p:nvSpPr>
          <p:cNvPr id="4" name="Slide Number Placeholder 3"/>
          <p:cNvSpPr>
            <a:spLocks noGrp="1"/>
          </p:cNvSpPr>
          <p:nvPr>
            <p:ph type="sldNum" sz="quarter" idx="10"/>
          </p:nvPr>
        </p:nvSpPr>
        <p:spPr/>
        <p:txBody>
          <a:bodyPr/>
          <a:lstStyle/>
          <a:p>
            <a:pPr>
              <a:defRPr/>
            </a:pPr>
            <a:fld id="{809A4F01-EBEC-4878-81D8-A6152D087E2C}" type="slidenum">
              <a:rPr lang="en-US" altLang="en-US" smtClean="0"/>
              <a:pPr>
                <a:defRPr/>
              </a:pPr>
              <a:t>122</a:t>
            </a:fld>
            <a:endParaRPr lang="en-US" altLang="en-US"/>
          </a:p>
        </p:txBody>
      </p:sp>
      <p:sp>
        <p:nvSpPr>
          <p:cNvPr id="7" name="Footer Placeholder 4"/>
          <p:cNvSpPr>
            <a:spLocks noGrp="1"/>
          </p:cNvSpPr>
          <p:nvPr>
            <p:ph type="ftr" sz="quarter" idx="11"/>
          </p:nvPr>
        </p:nvSpPr>
        <p:spPr bwMode="auto">
          <a:xfrm>
            <a:off x="1989138" y="6143625"/>
            <a:ext cx="7154862" cy="427038"/>
          </a:xfrm>
          <a:noFill/>
          <a:ln>
            <a:miter lim="800000"/>
            <a:headEnd/>
            <a:tailEnd/>
          </a:ln>
        </p:spPr>
        <p:txBody>
          <a:bodyPr/>
          <a:lstStyle/>
          <a:p>
            <a:r>
              <a:rPr lang="en-US" altLang="zh-TW" dirty="0"/>
              <a:t>Mutual Funds and Fund Management</a:t>
            </a:r>
          </a:p>
        </p:txBody>
      </p:sp>
      <p:sp>
        <p:nvSpPr>
          <p:cNvPr id="8" name="TextBox 7"/>
          <p:cNvSpPr txBox="1"/>
          <p:nvPr/>
        </p:nvSpPr>
        <p:spPr>
          <a:xfrm>
            <a:off x="152400" y="5867400"/>
            <a:ext cx="2133600" cy="276225"/>
          </a:xfrm>
          <a:prstGeom prst="rect">
            <a:avLst/>
          </a:prstGeom>
          <a:noFill/>
        </p:spPr>
        <p:txBody>
          <a:bodyPr vert="horz" wrap="square" lIns="91440" tIns="45720" rIns="91440" bIns="45720" rtlCol="0" anchor="ctr">
            <a:noAutofit/>
          </a:bodyPr>
          <a:lstStyle/>
          <a:p>
            <a:pPr fontAlgn="auto">
              <a:spcAft>
                <a:spcPts val="0"/>
              </a:spcAft>
            </a:pPr>
            <a:r>
              <a:rPr lang="en-US" sz="1400" i="1" dirty="0"/>
              <a:t>Source: SIFMA and ICI</a:t>
            </a:r>
          </a:p>
        </p:txBody>
      </p:sp>
    </p:spTree>
    <p:extLst>
      <p:ext uri="{BB962C8B-B14F-4D97-AF65-F5344CB8AC3E}">
        <p14:creationId xmlns:p14="http://schemas.microsoft.com/office/powerpoint/2010/main" val="199005778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United States Has the Largest ETF Market </a:t>
            </a:r>
            <a:r>
              <a:rPr lang="en-US" sz="2800" dirty="0"/>
              <a:t>Percentage of total net assets, year-end </a:t>
            </a:r>
            <a:r>
              <a:rPr lang="en-US" sz="2800" dirty="0" smtClean="0"/>
              <a:t>2019</a:t>
            </a:r>
            <a:endParaRPr lang="en-US" sz="2800" dirty="0"/>
          </a:p>
        </p:txBody>
      </p:sp>
      <p:sp>
        <p:nvSpPr>
          <p:cNvPr id="4" name="Slide Number Placeholder 3"/>
          <p:cNvSpPr>
            <a:spLocks noGrp="1"/>
          </p:cNvSpPr>
          <p:nvPr>
            <p:ph type="sldNum" sz="quarter" idx="10"/>
          </p:nvPr>
        </p:nvSpPr>
        <p:spPr/>
        <p:txBody>
          <a:bodyPr/>
          <a:lstStyle/>
          <a:p>
            <a:pPr>
              <a:defRPr/>
            </a:pPr>
            <a:fld id="{809A4F01-EBEC-4878-81D8-A6152D087E2C}" type="slidenum">
              <a:rPr lang="en-US" altLang="en-US" smtClean="0"/>
              <a:pPr>
                <a:defRPr/>
              </a:pPr>
              <a:t>123</a:t>
            </a:fld>
            <a:endParaRPr lang="en-US" altLang="en-US"/>
          </a:p>
        </p:txBody>
      </p:sp>
      <p:sp>
        <p:nvSpPr>
          <p:cNvPr id="7" name="Footer Placeholder 4"/>
          <p:cNvSpPr>
            <a:spLocks noGrp="1"/>
          </p:cNvSpPr>
          <p:nvPr>
            <p:ph type="ftr" sz="quarter" idx="11"/>
          </p:nvPr>
        </p:nvSpPr>
        <p:spPr bwMode="auto">
          <a:xfrm>
            <a:off x="1989138" y="6143625"/>
            <a:ext cx="7154862" cy="427038"/>
          </a:xfrm>
          <a:noFill/>
          <a:ln>
            <a:miter lim="800000"/>
            <a:headEnd/>
            <a:tailEnd/>
          </a:ln>
        </p:spPr>
        <p:txBody>
          <a:bodyPr/>
          <a:lstStyle/>
          <a:p>
            <a:r>
              <a:rPr lang="en-US" altLang="zh-TW" dirty="0"/>
              <a:t>Mutual Funds and Fund Management</a:t>
            </a:r>
          </a:p>
        </p:txBody>
      </p:sp>
      <p:sp>
        <p:nvSpPr>
          <p:cNvPr id="8" name="TextBox 7"/>
          <p:cNvSpPr txBox="1"/>
          <p:nvPr/>
        </p:nvSpPr>
        <p:spPr>
          <a:xfrm>
            <a:off x="0" y="5791200"/>
            <a:ext cx="3429000" cy="381000"/>
          </a:xfrm>
          <a:prstGeom prst="rect">
            <a:avLst/>
          </a:prstGeom>
          <a:noFill/>
        </p:spPr>
        <p:txBody>
          <a:bodyPr vert="horz" wrap="square" lIns="91440" tIns="45720" rIns="91440" bIns="45720" rtlCol="0" anchor="ctr">
            <a:normAutofit/>
          </a:bodyPr>
          <a:lstStyle/>
          <a:p>
            <a:pPr fontAlgn="auto">
              <a:spcAft>
                <a:spcPts val="0"/>
              </a:spcAft>
            </a:pPr>
            <a:r>
              <a:rPr lang="en-US" altLang="zh-TW" sz="1400" i="1" dirty="0">
                <a:latin typeface="+mn-lt"/>
              </a:rPr>
              <a:t>Source: Investment Company </a:t>
            </a:r>
            <a:r>
              <a:rPr lang="en-US" altLang="zh-TW" sz="1400" i="1" dirty="0" err="1">
                <a:latin typeface="+mn-lt"/>
              </a:rPr>
              <a:t>Factbook</a:t>
            </a:r>
            <a:r>
              <a:rPr lang="en-US" altLang="zh-TW" sz="1400" i="1" dirty="0">
                <a:latin typeface="+mn-lt"/>
              </a:rPr>
              <a:t> </a:t>
            </a:r>
            <a:r>
              <a:rPr lang="en-US" altLang="zh-TW" sz="1400" i="1" dirty="0" smtClean="0">
                <a:latin typeface="+mn-lt"/>
              </a:rPr>
              <a:t>2020</a:t>
            </a:r>
            <a:endParaRPr kumimoji="0" lang="zh-TW" altLang="en-US" sz="1400" b="0" i="1" u="none" strike="noStrike" kern="1200" cap="none" spc="0" normalizeH="0" baseline="0" noProof="0" dirty="0">
              <a:ln>
                <a:noFill/>
              </a:ln>
              <a:solidFill>
                <a:schemeClr val="tx1"/>
              </a:solidFill>
              <a:effectLst/>
              <a:uLnTx/>
              <a:uFillTx/>
              <a:latin typeface="+mn-lt"/>
              <a:ea typeface="+mj-ea"/>
              <a:cs typeface="+mj-cs"/>
            </a:endParaRPr>
          </a:p>
        </p:txBody>
      </p:sp>
      <p:pic>
        <p:nvPicPr>
          <p:cNvPr id="6" name="Content Placeholder 5"/>
          <p:cNvPicPr>
            <a:picLocks noGrp="1" noChangeAspect="1"/>
          </p:cNvPicPr>
          <p:nvPr>
            <p:ph idx="1"/>
          </p:nvPr>
        </p:nvPicPr>
        <p:blipFill>
          <a:blip r:embed="rId3"/>
          <a:stretch>
            <a:fillRect/>
          </a:stretch>
        </p:blipFill>
        <p:spPr>
          <a:xfrm>
            <a:off x="2006600" y="2237581"/>
            <a:ext cx="5130800" cy="3251200"/>
          </a:xfrm>
          <a:prstGeom prst="rect">
            <a:avLst/>
          </a:prstGeom>
        </p:spPr>
      </p:pic>
    </p:spTree>
    <p:extLst>
      <p:ext uri="{BB962C8B-B14F-4D97-AF65-F5344CB8AC3E}">
        <p14:creationId xmlns:p14="http://schemas.microsoft.com/office/powerpoint/2010/main" val="3975367684"/>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Total Net Assets and Number of ETFs</a:t>
            </a:r>
            <a:br>
              <a:rPr lang="en-US" dirty="0"/>
            </a:br>
            <a:r>
              <a:rPr lang="en-US" sz="2400" dirty="0"/>
              <a:t>Billions of $, year end</a:t>
            </a:r>
          </a:p>
        </p:txBody>
      </p:sp>
      <p:sp>
        <p:nvSpPr>
          <p:cNvPr id="4" name="Slide Number Placeholder 3"/>
          <p:cNvSpPr>
            <a:spLocks noGrp="1"/>
          </p:cNvSpPr>
          <p:nvPr>
            <p:ph type="sldNum" sz="quarter" idx="10"/>
          </p:nvPr>
        </p:nvSpPr>
        <p:spPr/>
        <p:txBody>
          <a:bodyPr/>
          <a:lstStyle/>
          <a:p>
            <a:pPr>
              <a:defRPr/>
            </a:pPr>
            <a:fld id="{809A4F01-EBEC-4878-81D8-A6152D087E2C}" type="slidenum">
              <a:rPr lang="en-US" altLang="en-US" smtClean="0"/>
              <a:pPr>
                <a:defRPr/>
              </a:pPr>
              <a:t>124</a:t>
            </a:fld>
            <a:endParaRPr lang="en-US" altLang="en-US" dirty="0"/>
          </a:p>
        </p:txBody>
      </p:sp>
      <p:sp>
        <p:nvSpPr>
          <p:cNvPr id="5" name="Footer Placeholder 4"/>
          <p:cNvSpPr>
            <a:spLocks noGrp="1"/>
          </p:cNvSpPr>
          <p:nvPr>
            <p:ph type="ftr" sz="quarter" idx="11"/>
          </p:nvPr>
        </p:nvSpPr>
        <p:spPr/>
        <p:txBody>
          <a:bodyPr/>
          <a:lstStyle/>
          <a:p>
            <a:pPr>
              <a:defRPr/>
            </a:pPr>
            <a:r>
              <a:rPr lang="en-US" altLang="zh-TW" dirty="0"/>
              <a:t>Mutual Funds and Fund Management</a:t>
            </a:r>
          </a:p>
        </p:txBody>
      </p:sp>
      <p:sp>
        <p:nvSpPr>
          <p:cNvPr id="7" name="TextBox 6"/>
          <p:cNvSpPr txBox="1"/>
          <p:nvPr/>
        </p:nvSpPr>
        <p:spPr>
          <a:xfrm>
            <a:off x="0" y="5791200"/>
            <a:ext cx="1910054" cy="381000"/>
          </a:xfrm>
          <a:prstGeom prst="rect">
            <a:avLst/>
          </a:prstGeom>
          <a:noFill/>
        </p:spPr>
        <p:txBody>
          <a:bodyPr vert="horz" wrap="square" lIns="91440" tIns="45720" rIns="91440" bIns="45720" rtlCol="0" anchor="ctr">
            <a:normAutofit fontScale="77500" lnSpcReduction="20000"/>
          </a:bodyPr>
          <a:lstStyle/>
          <a:p>
            <a:pPr fontAlgn="auto">
              <a:spcAft>
                <a:spcPts val="0"/>
              </a:spcAft>
            </a:pPr>
            <a:r>
              <a:rPr lang="en-US" altLang="zh-TW" sz="1400" i="1" dirty="0">
                <a:latin typeface="+mn-lt"/>
              </a:rPr>
              <a:t>Source: Investment Company </a:t>
            </a:r>
            <a:r>
              <a:rPr lang="en-US" altLang="zh-TW" sz="1400" i="1" dirty="0" err="1">
                <a:latin typeface="+mn-lt"/>
              </a:rPr>
              <a:t>Factbook</a:t>
            </a:r>
            <a:r>
              <a:rPr lang="en-US" altLang="zh-TW" sz="1400" i="1" dirty="0">
                <a:latin typeface="+mn-lt"/>
              </a:rPr>
              <a:t> </a:t>
            </a:r>
            <a:r>
              <a:rPr lang="en-US" altLang="zh-TW" sz="1400" i="1" dirty="0" smtClean="0">
                <a:latin typeface="+mn-lt"/>
              </a:rPr>
              <a:t>2020</a:t>
            </a:r>
            <a:endParaRPr kumimoji="0" lang="zh-TW" altLang="en-US" sz="1400" b="0" i="1" u="none" strike="noStrike" kern="1200" cap="none" spc="0" normalizeH="0" baseline="0" noProof="0" dirty="0">
              <a:ln>
                <a:noFill/>
              </a:ln>
              <a:solidFill>
                <a:schemeClr val="tx1"/>
              </a:solidFill>
              <a:effectLst/>
              <a:uLnTx/>
              <a:uFillTx/>
              <a:latin typeface="+mn-lt"/>
              <a:ea typeface="+mj-ea"/>
              <a:cs typeface="+mj-cs"/>
            </a:endParaRPr>
          </a:p>
        </p:txBody>
      </p:sp>
      <p:pic>
        <p:nvPicPr>
          <p:cNvPr id="8" name="Content Placeholder 7"/>
          <p:cNvPicPr>
            <a:picLocks noGrp="1" noChangeAspect="1"/>
          </p:cNvPicPr>
          <p:nvPr>
            <p:ph idx="1"/>
          </p:nvPr>
        </p:nvPicPr>
        <p:blipFill>
          <a:blip r:embed="rId3"/>
          <a:stretch>
            <a:fillRect/>
          </a:stretch>
        </p:blipFill>
        <p:spPr>
          <a:xfrm>
            <a:off x="2171459" y="1192134"/>
            <a:ext cx="6067666" cy="4980066"/>
          </a:xfrm>
          <a:prstGeom prst="rect">
            <a:avLst/>
          </a:prstGeom>
        </p:spPr>
      </p:pic>
    </p:spTree>
    <p:extLst>
      <p:ext uri="{BB962C8B-B14F-4D97-AF65-F5344CB8AC3E}">
        <p14:creationId xmlns:p14="http://schemas.microsoft.com/office/powerpoint/2010/main" val="190091291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Top 10  ETF Managers</a:t>
            </a:r>
          </a:p>
        </p:txBody>
      </p:sp>
      <p:sp>
        <p:nvSpPr>
          <p:cNvPr id="5" name="Footer Placeholder 4"/>
          <p:cNvSpPr>
            <a:spLocks noGrp="1"/>
          </p:cNvSpPr>
          <p:nvPr>
            <p:ph type="ftr" sz="quarter" idx="11"/>
          </p:nvPr>
        </p:nvSpPr>
        <p:spPr bwMode="auto">
          <a:xfrm>
            <a:off x="1989138" y="6126163"/>
            <a:ext cx="7154862" cy="427038"/>
          </a:xfrm>
          <a:noFill/>
          <a:ln>
            <a:miter lim="800000"/>
            <a:headEnd/>
            <a:tailEnd/>
          </a:ln>
        </p:spPr>
        <p:txBody>
          <a:bodyPr/>
          <a:lstStyle/>
          <a:p>
            <a:r>
              <a:rPr lang="en-US" altLang="zh-TW" dirty="0"/>
              <a:t>Mutual Funds and Fund Management</a:t>
            </a:r>
          </a:p>
        </p:txBody>
      </p:sp>
      <p:pic>
        <p:nvPicPr>
          <p:cNvPr id="7" name="Content Placeholder 6"/>
          <p:cNvPicPr>
            <a:picLocks noGrp="1" noChangeAspect="1"/>
          </p:cNvPicPr>
          <p:nvPr>
            <p:ph idx="1"/>
          </p:nvPr>
        </p:nvPicPr>
        <p:blipFill>
          <a:blip r:embed="rId3"/>
          <a:stretch>
            <a:fillRect/>
          </a:stretch>
        </p:blipFill>
        <p:spPr>
          <a:xfrm>
            <a:off x="2260870" y="1600200"/>
            <a:ext cx="4622260" cy="4525963"/>
          </a:xfrm>
          <a:prstGeom prst="rect">
            <a:avLst/>
          </a:prstGeom>
        </p:spPr>
      </p:pic>
      <p:sp>
        <p:nvSpPr>
          <p:cNvPr id="6" name="Slide Number Placeholder 3"/>
          <p:cNvSpPr>
            <a:spLocks noGrp="1"/>
          </p:cNvSpPr>
          <p:nvPr>
            <p:ph type="sldNum" sz="quarter" idx="10"/>
          </p:nvPr>
        </p:nvSpPr>
        <p:spPr>
          <a:xfrm>
            <a:off x="8239125" y="6586538"/>
            <a:ext cx="919163" cy="293687"/>
          </a:xfrm>
        </p:spPr>
        <p:txBody>
          <a:bodyPr/>
          <a:lstStyle/>
          <a:p>
            <a:pPr>
              <a:defRPr/>
            </a:pPr>
            <a:fld id="{809A4F01-EBEC-4878-81D8-A6152D087E2C}" type="slidenum">
              <a:rPr lang="en-US" altLang="en-US" smtClean="0"/>
              <a:pPr>
                <a:defRPr/>
              </a:pPr>
              <a:t>125</a:t>
            </a:fld>
            <a:endParaRPr lang="en-US" altLang="en-US" dirty="0"/>
          </a:p>
        </p:txBody>
      </p:sp>
    </p:spTree>
    <p:extLst>
      <p:ext uri="{BB962C8B-B14F-4D97-AF65-F5344CB8AC3E}">
        <p14:creationId xmlns:p14="http://schemas.microsoft.com/office/powerpoint/2010/main" val="338796256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Growth of ETFs and ETPs</a:t>
            </a:r>
            <a:endParaRPr lang="en-US" dirty="0"/>
          </a:p>
        </p:txBody>
      </p:sp>
      <p:pic>
        <p:nvPicPr>
          <p:cNvPr id="1026" name="Picture 2" descr="https://etfgi.com/sites/default/files/222_2.pn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06889" y="1828800"/>
            <a:ext cx="8794487" cy="3548063"/>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76200" y="5867400"/>
            <a:ext cx="1981200" cy="304800"/>
          </a:xfrm>
          <a:prstGeom prst="rect">
            <a:avLst/>
          </a:prstGeom>
          <a:noFill/>
        </p:spPr>
        <p:txBody>
          <a:bodyPr vert="horz" wrap="square" lIns="91440" tIns="45720" rIns="91440" bIns="45720" rtlCol="0" anchor="ctr">
            <a:noAutofit/>
          </a:bodyPr>
          <a:lstStyle/>
          <a:p>
            <a:pPr fontAlgn="auto">
              <a:spcAft>
                <a:spcPts val="0"/>
              </a:spcAft>
            </a:pPr>
            <a:r>
              <a:rPr lang="en-US" sz="1400" i="1" dirty="0">
                <a:latin typeface="+mn-lt"/>
              </a:rPr>
              <a:t>Source: ETFGI Dec 2020 </a:t>
            </a:r>
            <a:endParaRPr kumimoji="0" lang="en-US" sz="1400" b="0" i="1" u="none" strike="noStrike" kern="1200" cap="none" spc="0" normalizeH="0" baseline="0" noProof="0" dirty="0" smtClean="0">
              <a:ln>
                <a:noFill/>
              </a:ln>
              <a:solidFill>
                <a:schemeClr val="tx1"/>
              </a:solidFill>
              <a:effectLst/>
              <a:uLnTx/>
              <a:uFillTx/>
              <a:latin typeface="+mn-lt"/>
              <a:ea typeface="+mj-ea"/>
              <a:cs typeface="+mj-cs"/>
            </a:endParaRPr>
          </a:p>
        </p:txBody>
      </p:sp>
      <p:sp>
        <p:nvSpPr>
          <p:cNvPr id="5" name="Footer Placeholder 4"/>
          <p:cNvSpPr>
            <a:spLocks noGrp="1"/>
          </p:cNvSpPr>
          <p:nvPr>
            <p:ph type="ftr" sz="quarter" idx="11"/>
          </p:nvPr>
        </p:nvSpPr>
        <p:spPr bwMode="auto">
          <a:xfrm>
            <a:off x="1989138" y="6126163"/>
            <a:ext cx="7154862" cy="427038"/>
          </a:xfrm>
          <a:noFill/>
          <a:ln>
            <a:miter lim="800000"/>
            <a:headEnd/>
            <a:tailEnd/>
          </a:ln>
        </p:spPr>
        <p:txBody>
          <a:bodyPr/>
          <a:lstStyle/>
          <a:p>
            <a:r>
              <a:rPr lang="en-US" altLang="zh-TW" dirty="0"/>
              <a:t>Mutual Funds and Fund Management</a:t>
            </a:r>
          </a:p>
        </p:txBody>
      </p:sp>
      <p:sp>
        <p:nvSpPr>
          <p:cNvPr id="6" name="Slide Number Placeholder 3"/>
          <p:cNvSpPr>
            <a:spLocks noGrp="1"/>
          </p:cNvSpPr>
          <p:nvPr>
            <p:ph type="sldNum" sz="quarter" idx="10"/>
          </p:nvPr>
        </p:nvSpPr>
        <p:spPr>
          <a:xfrm>
            <a:off x="8239125" y="6586538"/>
            <a:ext cx="919163" cy="293687"/>
          </a:xfrm>
        </p:spPr>
        <p:txBody>
          <a:bodyPr/>
          <a:lstStyle/>
          <a:p>
            <a:pPr>
              <a:defRPr/>
            </a:pPr>
            <a:fld id="{809A4F01-EBEC-4878-81D8-A6152D087E2C}" type="slidenum">
              <a:rPr lang="en-US" altLang="en-US" smtClean="0"/>
              <a:pPr>
                <a:defRPr/>
              </a:pPr>
              <a:t>126</a:t>
            </a:fld>
            <a:endParaRPr lang="en-US" altLang="en-US" dirty="0"/>
          </a:p>
        </p:txBody>
      </p:sp>
    </p:spTree>
    <p:extLst>
      <p:ext uri="{BB962C8B-B14F-4D97-AF65-F5344CB8AC3E}">
        <p14:creationId xmlns:p14="http://schemas.microsoft.com/office/powerpoint/2010/main" val="175732388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21" name="Rectangle 2"/>
          <p:cNvSpPr>
            <a:spLocks noGrp="1" noChangeArrowheads="1"/>
          </p:cNvSpPr>
          <p:nvPr>
            <p:ph type="title"/>
          </p:nvPr>
        </p:nvSpPr>
        <p:spPr/>
        <p:txBody>
          <a:bodyPr/>
          <a:lstStyle/>
          <a:p>
            <a:r>
              <a:rPr lang="en-US" altLang="zh-TW" dirty="0"/>
              <a:t>Key Issues with ETFs</a:t>
            </a:r>
          </a:p>
        </p:txBody>
      </p:sp>
      <p:sp>
        <p:nvSpPr>
          <p:cNvPr id="605187" name="Rectangle 3"/>
          <p:cNvSpPr>
            <a:spLocks noGrp="1" noChangeArrowheads="1"/>
          </p:cNvSpPr>
          <p:nvPr>
            <p:ph idx="1"/>
          </p:nvPr>
        </p:nvSpPr>
        <p:spPr/>
        <p:txBody>
          <a:bodyPr/>
          <a:lstStyle/>
          <a:p>
            <a:r>
              <a:rPr lang="en-US" altLang="zh-TW" dirty="0"/>
              <a:t>Because shares in ETFs are traded like stocks, the prices reflect supply/demand not just the underlying value of the funds assets</a:t>
            </a:r>
          </a:p>
          <a:p>
            <a:r>
              <a:rPr lang="en-US" altLang="zh-TW" dirty="0"/>
              <a:t>Just like stocks, it is possible to buy options on ETFs or go short ETFs</a:t>
            </a:r>
          </a:p>
          <a:p>
            <a:r>
              <a:rPr lang="en-US" altLang="zh-TW" dirty="0"/>
              <a:t>As a result, in days of volatile trading, the share price of an ETF can diverge from the price of the assets it is tracking</a:t>
            </a:r>
          </a:p>
          <a:p>
            <a:r>
              <a:rPr lang="en-US" altLang="zh-TW" dirty="0"/>
              <a:t>ETF investors who sell in volatile markets may get significantly less than the assets are worth</a:t>
            </a:r>
          </a:p>
          <a:p>
            <a:r>
              <a:rPr lang="en-US" altLang="zh-TW" dirty="0"/>
              <a:t>Problems with synthetic ETFs where investors take risk on the ETF provider</a:t>
            </a:r>
          </a:p>
        </p:txBody>
      </p:sp>
      <p:sp>
        <p:nvSpPr>
          <p:cNvPr id="137220" name="Slide Number Placeholder 5"/>
          <p:cNvSpPr>
            <a:spLocks noGrp="1"/>
          </p:cNvSpPr>
          <p:nvPr>
            <p:ph type="sldNum" sz="quarter" idx="10"/>
          </p:nvPr>
        </p:nvSpPr>
        <p:spPr>
          <a:noFill/>
        </p:spPr>
        <p:txBody>
          <a:bodyPr vert="horz" wrap="square" lIns="91440" tIns="45720" rIns="91440" bIns="45720" numCol="1" anchor="ctr" anchorCtr="0" compatLnSpc="1">
            <a:prstTxWarp prst="textNoShape">
              <a:avLst/>
            </a:prstTxWarp>
          </a:bodyPr>
          <a:lstStyle/>
          <a:p>
            <a:fld id="{8AE07666-0C18-49D7-A06C-209CA8E28319}" type="slidenum">
              <a:rPr lang="en-US" altLang="en-US" sz="1400"/>
              <a:pPr/>
              <a:t>127</a:t>
            </a:fld>
            <a:endParaRPr lang="en-US" altLang="en-US" sz="1400"/>
          </a:p>
        </p:txBody>
      </p:sp>
      <p:sp>
        <p:nvSpPr>
          <p:cNvPr id="605188" name="Text Box 4"/>
          <p:cNvSpPr txBox="1">
            <a:spLocks noChangeArrowheads="1"/>
          </p:cNvSpPr>
          <p:nvPr/>
        </p:nvSpPr>
        <p:spPr bwMode="auto">
          <a:xfrm>
            <a:off x="0" y="5864423"/>
            <a:ext cx="8382000" cy="307777"/>
          </a:xfrm>
          <a:prstGeom prst="rect">
            <a:avLst/>
          </a:prstGeom>
          <a:noFill/>
          <a:ln w="9525">
            <a:noFill/>
            <a:miter lim="800000"/>
            <a:headEnd/>
            <a:tailEnd/>
          </a:ln>
        </p:spPr>
        <p:txBody>
          <a:bodyPr>
            <a:spAutoFit/>
          </a:bodyPr>
          <a:lstStyle>
            <a:defPPr>
              <a:defRPr lang="en-US"/>
            </a:defPPr>
            <a:lvl1pPr eaLnBrk="0" hangingPunct="0">
              <a:spcBef>
                <a:spcPct val="50000"/>
              </a:spcBef>
              <a:defRPr sz="1400" i="1">
                <a:latin typeface="+mn-lt"/>
              </a:defRPr>
            </a:lvl1pPr>
            <a:lvl2pPr>
              <a:defRPr>
                <a:latin typeface="Tahoma" pitchFamily="34" charset="0"/>
              </a:defRPr>
            </a:lvl2pPr>
            <a:lvl3pPr>
              <a:defRPr>
                <a:latin typeface="Tahoma" pitchFamily="34" charset="0"/>
              </a:defRPr>
            </a:lvl3pPr>
            <a:lvl4pPr>
              <a:defRPr>
                <a:latin typeface="Tahoma" pitchFamily="34" charset="0"/>
              </a:defRPr>
            </a:lvl4pPr>
            <a:lvl5pPr>
              <a:defRPr>
                <a:latin typeface="Tahoma" pitchFamily="34" charset="0"/>
              </a:defRPr>
            </a:lvl5pPr>
            <a:lvl6pPr>
              <a:defRPr>
                <a:latin typeface="Tahoma" pitchFamily="34" charset="0"/>
              </a:defRPr>
            </a:lvl6pPr>
            <a:lvl7pPr>
              <a:defRPr>
                <a:latin typeface="Tahoma" pitchFamily="34" charset="0"/>
              </a:defRPr>
            </a:lvl7pPr>
            <a:lvl8pPr>
              <a:defRPr>
                <a:latin typeface="Tahoma" pitchFamily="34" charset="0"/>
              </a:defRPr>
            </a:lvl8pPr>
            <a:lvl9pPr>
              <a:defRPr>
                <a:latin typeface="Tahoma" pitchFamily="34" charset="0"/>
              </a:defRPr>
            </a:lvl9pPr>
          </a:lstStyle>
          <a:p>
            <a:r>
              <a:rPr lang="en-US" altLang="zh-TW"/>
              <a:t>Source: AWSJ, 19 March 2007 “Fast money folks embrace ETFs adding risk for smaller investors”</a:t>
            </a:r>
          </a:p>
        </p:txBody>
      </p:sp>
      <p:sp>
        <p:nvSpPr>
          <p:cNvPr id="6" name="Footer Placeholder 4"/>
          <p:cNvSpPr>
            <a:spLocks noGrp="1"/>
          </p:cNvSpPr>
          <p:nvPr>
            <p:ph type="ftr" sz="quarter" idx="11"/>
          </p:nvPr>
        </p:nvSpPr>
        <p:spPr bwMode="auto">
          <a:xfrm>
            <a:off x="1989138" y="6143625"/>
            <a:ext cx="7154862" cy="427038"/>
          </a:xfrm>
          <a:noFill/>
          <a:ln>
            <a:miter lim="800000"/>
            <a:headEnd/>
            <a:tailEnd/>
          </a:ln>
        </p:spPr>
        <p:txBody>
          <a:bodyPr/>
          <a:lstStyle/>
          <a:p>
            <a:r>
              <a:rPr lang="en-US" altLang="zh-TW" dirty="0"/>
              <a:t>Mutual Funds and Fund Management</a:t>
            </a: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Leveraged ETNs</a:t>
            </a:r>
          </a:p>
        </p:txBody>
      </p:sp>
      <p:pic>
        <p:nvPicPr>
          <p:cNvPr id="1026" name="Picture 2" descr="https://si.wsj.net/public/resources/images/B3-GU361_YIELFI_700PX_20200529101717.jpg"/>
          <p:cNvPicPr>
            <a:picLocks noGrp="1" noChangeAspect="1" noChangeArrowheads="1"/>
          </p:cNvPicPr>
          <p:nvPr>
            <p:ph idx="1"/>
          </p:nvPr>
        </p:nvPicPr>
        <p:blipFill>
          <a:blip r:embed="rId3" cstate="print">
            <a:extLst>
              <a:ext uri="{28A0092B-C50C-407E-A947-70E740481C1C}">
                <a14:useLocalDpi xmlns:a14="http://schemas.microsoft.com/office/drawing/2010/main" val="0"/>
              </a:ext>
            </a:extLst>
          </a:blip>
          <a:srcRect/>
          <a:stretch>
            <a:fillRect/>
          </a:stretch>
        </p:blipFill>
        <p:spPr bwMode="auto">
          <a:xfrm>
            <a:off x="2926208" y="1914976"/>
            <a:ext cx="3782206" cy="326350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3740336" y="1145967"/>
            <a:ext cx="5039029" cy="646331"/>
          </a:xfrm>
          <a:prstGeom prst="rect">
            <a:avLst/>
          </a:prstGeom>
        </p:spPr>
        <p:txBody>
          <a:bodyPr wrap="square">
            <a:spAutoFit/>
          </a:bodyPr>
          <a:lstStyle/>
          <a:p>
            <a:pPr fontAlgn="base"/>
            <a:r>
              <a:rPr lang="en-US" sz="1200" dirty="0">
                <a:solidFill>
                  <a:srgbClr val="333333"/>
                </a:solidFill>
                <a:latin typeface="Retina"/>
              </a:rPr>
              <a:t>Investing on Steroids</a:t>
            </a:r>
          </a:p>
          <a:p>
            <a:pPr fontAlgn="base"/>
            <a:r>
              <a:rPr lang="en-US" sz="1200" dirty="0">
                <a:solidFill>
                  <a:srgbClr val="333333"/>
                </a:solidFill>
                <a:latin typeface="Retina"/>
              </a:rPr>
              <a:t>Leveraged exchange-traded notes are complex financial instruments that use debt to amplify returns, which also increases risk.</a:t>
            </a:r>
          </a:p>
        </p:txBody>
      </p:sp>
      <p:sp>
        <p:nvSpPr>
          <p:cNvPr id="7" name="Rectangle 6"/>
          <p:cNvSpPr/>
          <p:nvPr/>
        </p:nvSpPr>
        <p:spPr>
          <a:xfrm>
            <a:off x="628650" y="2053848"/>
            <a:ext cx="2052247" cy="1569660"/>
          </a:xfrm>
          <a:prstGeom prst="rect">
            <a:avLst/>
          </a:prstGeom>
        </p:spPr>
        <p:txBody>
          <a:bodyPr wrap="square">
            <a:spAutoFit/>
          </a:bodyPr>
          <a:lstStyle/>
          <a:p>
            <a:r>
              <a:rPr lang="en-US" sz="1200" dirty="0">
                <a:solidFill>
                  <a:srgbClr val="333333"/>
                </a:solidFill>
                <a:latin typeface="Retina"/>
              </a:rPr>
              <a:t>When a bank issues a typical ETN, the security tracks the value of an underlying asset, such as crude oil or the S&amp;P 500. As markets move, the value of the ETN changes in tandem.</a:t>
            </a:r>
            <a:endParaRPr lang="en-US" sz="1200" dirty="0"/>
          </a:p>
        </p:txBody>
      </p:sp>
      <p:sp>
        <p:nvSpPr>
          <p:cNvPr id="9" name="Rectangle 8"/>
          <p:cNvSpPr/>
          <p:nvPr/>
        </p:nvSpPr>
        <p:spPr>
          <a:xfrm>
            <a:off x="851927" y="3766480"/>
            <a:ext cx="2024277" cy="1754326"/>
          </a:xfrm>
          <a:prstGeom prst="rect">
            <a:avLst/>
          </a:prstGeom>
        </p:spPr>
        <p:txBody>
          <a:bodyPr wrap="square">
            <a:spAutoFit/>
          </a:bodyPr>
          <a:lstStyle/>
          <a:p>
            <a:pPr fontAlgn="base"/>
            <a:r>
              <a:rPr lang="en-US" sz="1200" dirty="0">
                <a:solidFill>
                  <a:srgbClr val="333333"/>
                </a:solidFill>
                <a:latin typeface="Retina"/>
              </a:rPr>
              <a:t>With a leveraged ETN,</a:t>
            </a:r>
          </a:p>
          <a:p>
            <a:pPr fontAlgn="base"/>
            <a:r>
              <a:rPr lang="en-US" sz="1200" dirty="0">
                <a:solidFill>
                  <a:srgbClr val="333333"/>
                </a:solidFill>
                <a:latin typeface="Retina"/>
              </a:rPr>
              <a:t>the bank purchases</a:t>
            </a:r>
          </a:p>
          <a:p>
            <a:pPr fontAlgn="base"/>
            <a:r>
              <a:rPr lang="en-US" sz="1200" dirty="0">
                <a:solidFill>
                  <a:srgbClr val="333333"/>
                </a:solidFill>
                <a:latin typeface="Retina"/>
              </a:rPr>
              <a:t>derivatives, often options,</a:t>
            </a:r>
          </a:p>
          <a:p>
            <a:pPr fontAlgn="base"/>
            <a:r>
              <a:rPr lang="en-US" sz="1200" dirty="0">
                <a:solidFill>
                  <a:srgbClr val="333333"/>
                </a:solidFill>
                <a:latin typeface="Retina"/>
              </a:rPr>
              <a:t>with borrowed money to</a:t>
            </a:r>
          </a:p>
          <a:p>
            <a:pPr fontAlgn="base"/>
            <a:r>
              <a:rPr lang="en-US" sz="1200" dirty="0">
                <a:solidFill>
                  <a:srgbClr val="333333"/>
                </a:solidFill>
                <a:latin typeface="Retina"/>
              </a:rPr>
              <a:t>increase the ETN’s</a:t>
            </a:r>
          </a:p>
          <a:p>
            <a:pPr fontAlgn="base"/>
            <a:r>
              <a:rPr lang="en-US" sz="1200" dirty="0">
                <a:solidFill>
                  <a:srgbClr val="333333"/>
                </a:solidFill>
                <a:latin typeface="Retina"/>
              </a:rPr>
              <a:t>returns. An ETN with</a:t>
            </a:r>
          </a:p>
          <a:p>
            <a:pPr fontAlgn="base"/>
            <a:r>
              <a:rPr lang="en-US" sz="1200" dirty="0">
                <a:solidFill>
                  <a:srgbClr val="333333"/>
                </a:solidFill>
                <a:latin typeface="Retina"/>
              </a:rPr>
              <a:t>three-times leverage</a:t>
            </a:r>
          </a:p>
          <a:p>
            <a:pPr fontAlgn="base"/>
            <a:r>
              <a:rPr lang="en-US" sz="1200" dirty="0">
                <a:solidFill>
                  <a:srgbClr val="333333"/>
                </a:solidFill>
                <a:latin typeface="Retina"/>
              </a:rPr>
              <a:t>would triple any gains—</a:t>
            </a:r>
          </a:p>
          <a:p>
            <a:pPr fontAlgn="base"/>
            <a:r>
              <a:rPr lang="en-US" sz="1200" dirty="0">
                <a:solidFill>
                  <a:srgbClr val="333333"/>
                </a:solidFill>
                <a:latin typeface="Retina"/>
              </a:rPr>
              <a:t>but also triple losses.</a:t>
            </a:r>
          </a:p>
        </p:txBody>
      </p:sp>
      <p:sp>
        <p:nvSpPr>
          <p:cNvPr id="10" name="Rectangle 9"/>
          <p:cNvSpPr/>
          <p:nvPr/>
        </p:nvSpPr>
        <p:spPr>
          <a:xfrm>
            <a:off x="2645506" y="3766480"/>
            <a:ext cx="1476007" cy="1754326"/>
          </a:xfrm>
          <a:prstGeom prst="rect">
            <a:avLst/>
          </a:prstGeom>
        </p:spPr>
        <p:txBody>
          <a:bodyPr wrap="square">
            <a:spAutoFit/>
          </a:bodyPr>
          <a:lstStyle/>
          <a:p>
            <a:pPr fontAlgn="base"/>
            <a:r>
              <a:rPr lang="en-US" sz="1200" dirty="0">
                <a:solidFill>
                  <a:srgbClr val="333333"/>
                </a:solidFill>
                <a:latin typeface="Retina"/>
              </a:rPr>
              <a:t>ETN holders can collect dividend payments if</a:t>
            </a:r>
          </a:p>
          <a:p>
            <a:pPr fontAlgn="base"/>
            <a:r>
              <a:rPr lang="en-US" sz="1200" dirty="0">
                <a:solidFill>
                  <a:srgbClr val="333333"/>
                </a:solidFill>
                <a:latin typeface="Retina"/>
              </a:rPr>
              <a:t>the underlying assets increase in value, and they can buy or sell the notes on an exchange</a:t>
            </a:r>
          </a:p>
        </p:txBody>
      </p:sp>
      <p:sp>
        <p:nvSpPr>
          <p:cNvPr id="11" name="Rectangle 10"/>
          <p:cNvSpPr/>
          <p:nvPr/>
        </p:nvSpPr>
        <p:spPr>
          <a:xfrm>
            <a:off x="4121513" y="3766480"/>
            <a:ext cx="1639686" cy="1569660"/>
          </a:xfrm>
          <a:prstGeom prst="rect">
            <a:avLst/>
          </a:prstGeom>
        </p:spPr>
        <p:txBody>
          <a:bodyPr wrap="square">
            <a:spAutoFit/>
          </a:bodyPr>
          <a:lstStyle/>
          <a:p>
            <a:r>
              <a:rPr lang="en-US" sz="1200" dirty="0">
                <a:solidFill>
                  <a:srgbClr val="333333"/>
                </a:solidFill>
                <a:latin typeface="Retina"/>
              </a:rPr>
              <a:t>If an ETN falls below a certain price, the bank has the option to redeem the note, often paying investors just a fraction of what they originally paid</a:t>
            </a:r>
            <a:endParaRPr lang="en-US" sz="1200" dirty="0"/>
          </a:p>
        </p:txBody>
      </p:sp>
      <p:sp>
        <p:nvSpPr>
          <p:cNvPr id="12" name="Rectangle 11"/>
          <p:cNvSpPr/>
          <p:nvPr/>
        </p:nvSpPr>
        <p:spPr>
          <a:xfrm>
            <a:off x="5316927" y="2112245"/>
            <a:ext cx="2031325" cy="369332"/>
          </a:xfrm>
          <a:prstGeom prst="rect">
            <a:avLst/>
          </a:prstGeom>
        </p:spPr>
        <p:txBody>
          <a:bodyPr wrap="none">
            <a:spAutoFit/>
          </a:bodyPr>
          <a:lstStyle/>
          <a:p>
            <a:r>
              <a:rPr lang="en-US" sz="1800" dirty="0">
                <a:solidFill>
                  <a:srgbClr val="CE3139"/>
                </a:solidFill>
                <a:latin typeface="Retina"/>
              </a:rPr>
              <a:t>3x leveraged ETN</a:t>
            </a:r>
            <a:endParaRPr lang="en-US" sz="1800" dirty="0"/>
          </a:p>
        </p:txBody>
      </p:sp>
      <p:sp>
        <p:nvSpPr>
          <p:cNvPr id="13" name="Rectangle 12"/>
          <p:cNvSpPr/>
          <p:nvPr/>
        </p:nvSpPr>
        <p:spPr>
          <a:xfrm>
            <a:off x="4651359" y="3268161"/>
            <a:ext cx="1903085" cy="369332"/>
          </a:xfrm>
          <a:prstGeom prst="rect">
            <a:avLst/>
          </a:prstGeom>
        </p:spPr>
        <p:txBody>
          <a:bodyPr wrap="none">
            <a:spAutoFit/>
          </a:bodyPr>
          <a:lstStyle/>
          <a:p>
            <a:r>
              <a:rPr lang="en-US" sz="1800" dirty="0">
                <a:solidFill>
                  <a:srgbClr val="000000"/>
                </a:solidFill>
                <a:latin typeface="Retina"/>
              </a:rPr>
              <a:t>Underlying asset</a:t>
            </a:r>
            <a:endParaRPr lang="en-US" sz="1800" dirty="0"/>
          </a:p>
        </p:txBody>
      </p:sp>
      <p:sp>
        <p:nvSpPr>
          <p:cNvPr id="14" name="TextBox 13"/>
          <p:cNvSpPr txBox="1"/>
          <p:nvPr/>
        </p:nvSpPr>
        <p:spPr>
          <a:xfrm>
            <a:off x="679566" y="5551863"/>
            <a:ext cx="1889068" cy="253916"/>
          </a:xfrm>
          <a:prstGeom prst="rect">
            <a:avLst/>
          </a:prstGeom>
          <a:noFill/>
        </p:spPr>
        <p:txBody>
          <a:bodyPr wrap="square" rtlCol="0">
            <a:spAutoFit/>
          </a:bodyPr>
          <a:lstStyle/>
          <a:p>
            <a:r>
              <a:rPr lang="en-US" sz="1050" i="1" dirty="0"/>
              <a:t>Source: WSJ June 2020</a:t>
            </a:r>
          </a:p>
        </p:txBody>
      </p:sp>
      <p:sp>
        <p:nvSpPr>
          <p:cNvPr id="15" name="Footer Placeholder 4"/>
          <p:cNvSpPr>
            <a:spLocks noGrp="1"/>
          </p:cNvSpPr>
          <p:nvPr>
            <p:ph type="ftr" sz="quarter" idx="11"/>
          </p:nvPr>
        </p:nvSpPr>
        <p:spPr bwMode="auto">
          <a:xfrm>
            <a:off x="1989138" y="6143625"/>
            <a:ext cx="7154862" cy="427038"/>
          </a:xfrm>
          <a:noFill/>
          <a:ln>
            <a:miter lim="800000"/>
            <a:headEnd/>
            <a:tailEnd/>
          </a:ln>
        </p:spPr>
        <p:txBody>
          <a:bodyPr/>
          <a:lstStyle/>
          <a:p>
            <a:r>
              <a:rPr lang="en-US" altLang="zh-TW" dirty="0"/>
              <a:t>Mutual Funds and Fund Management</a:t>
            </a:r>
          </a:p>
        </p:txBody>
      </p:sp>
    </p:spTree>
    <p:extLst>
      <p:ext uri="{BB962C8B-B14F-4D97-AF65-F5344CB8AC3E}">
        <p14:creationId xmlns:p14="http://schemas.microsoft.com/office/powerpoint/2010/main" val="235925745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C45D9B-14E4-4CC2-BB2F-F017FFEB3382}"/>
              </a:ext>
            </a:extLst>
          </p:cNvPr>
          <p:cNvSpPr>
            <a:spLocks noGrp="1"/>
          </p:cNvSpPr>
          <p:nvPr>
            <p:ph type="title"/>
          </p:nvPr>
        </p:nvSpPr>
        <p:spPr/>
        <p:txBody>
          <a:bodyPr/>
          <a:lstStyle/>
          <a:p>
            <a:r>
              <a:rPr lang="en-US" smtClean="0"/>
              <a:t>Summary </a:t>
            </a:r>
            <a:endParaRPr lang="en-US" dirty="0"/>
          </a:p>
        </p:txBody>
      </p:sp>
      <p:sp>
        <p:nvSpPr>
          <p:cNvPr id="3" name="Content Placeholder 2">
            <a:extLst>
              <a:ext uri="{FF2B5EF4-FFF2-40B4-BE49-F238E27FC236}">
                <a16:creationId xmlns:a16="http://schemas.microsoft.com/office/drawing/2014/main" id="{76FC8C10-053C-44AE-AD20-74FA8B32CBEC}"/>
              </a:ext>
            </a:extLst>
          </p:cNvPr>
          <p:cNvSpPr>
            <a:spLocks noGrp="1"/>
          </p:cNvSpPr>
          <p:nvPr>
            <p:ph idx="1"/>
          </p:nvPr>
        </p:nvSpPr>
        <p:spPr/>
        <p:txBody>
          <a:bodyPr/>
          <a:lstStyle/>
          <a:p>
            <a:r>
              <a:rPr lang="en-US" dirty="0" smtClean="0"/>
              <a:t>Index Funds</a:t>
            </a:r>
          </a:p>
          <a:p>
            <a:r>
              <a:rPr lang="en-US" dirty="0" smtClean="0"/>
              <a:t>ETFs</a:t>
            </a:r>
          </a:p>
          <a:p>
            <a:pPr lvl="1"/>
            <a:r>
              <a:rPr lang="en-US" dirty="0" smtClean="0"/>
              <a:t>Understanding key issues</a:t>
            </a:r>
            <a:endParaRPr lang="en-US" dirty="0"/>
          </a:p>
        </p:txBody>
      </p:sp>
      <p:sp>
        <p:nvSpPr>
          <p:cNvPr id="4" name="Slide Number Placeholder 3">
            <a:extLst>
              <a:ext uri="{FF2B5EF4-FFF2-40B4-BE49-F238E27FC236}">
                <a16:creationId xmlns:a16="http://schemas.microsoft.com/office/drawing/2014/main" id="{3A433B11-390F-4E01-8963-F1E64720AE0C}"/>
              </a:ext>
            </a:extLst>
          </p:cNvPr>
          <p:cNvSpPr>
            <a:spLocks noGrp="1"/>
          </p:cNvSpPr>
          <p:nvPr>
            <p:ph type="sldNum" sz="quarter" idx="10"/>
          </p:nvPr>
        </p:nvSpPr>
        <p:spPr/>
        <p:txBody>
          <a:bodyPr/>
          <a:lstStyle/>
          <a:p>
            <a:fld id="{809A4F01-EBEC-4878-81D8-A6152D087E2C}" type="slidenum">
              <a:rPr lang="en-US" altLang="en-US" smtClean="0"/>
              <a:pPr/>
              <a:t>129</a:t>
            </a:fld>
            <a:endParaRPr lang="en-US" altLang="en-US"/>
          </a:p>
        </p:txBody>
      </p:sp>
      <p:sp>
        <p:nvSpPr>
          <p:cNvPr id="5" name="Footer Placeholder 4">
            <a:extLst>
              <a:ext uri="{FF2B5EF4-FFF2-40B4-BE49-F238E27FC236}">
                <a16:creationId xmlns:a16="http://schemas.microsoft.com/office/drawing/2014/main" id="{DE7D5F10-93FE-4F8B-BE4C-B945EEFC50B0}"/>
              </a:ext>
            </a:extLst>
          </p:cNvPr>
          <p:cNvSpPr>
            <a:spLocks noGrp="1"/>
          </p:cNvSpPr>
          <p:nvPr>
            <p:ph type="ftr" sz="quarter" idx="11"/>
          </p:nvPr>
        </p:nvSpPr>
        <p:spPr/>
        <p:txBody>
          <a:bodyPr/>
          <a:lstStyle/>
          <a:p>
            <a:r>
              <a:rPr lang="en-US" altLang="en-US" smtClean="0"/>
              <a:t>Summary</a:t>
            </a:r>
            <a:endParaRPr lang="en-US" altLang="en-US" dirty="0"/>
          </a:p>
        </p:txBody>
      </p:sp>
    </p:spTree>
    <p:extLst>
      <p:ext uri="{BB962C8B-B14F-4D97-AF65-F5344CB8AC3E}">
        <p14:creationId xmlns:p14="http://schemas.microsoft.com/office/powerpoint/2010/main" val="22053903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3" name="Rectangle 2"/>
          <p:cNvSpPr>
            <a:spLocks noGrp="1" noChangeArrowheads="1"/>
          </p:cNvSpPr>
          <p:nvPr>
            <p:ph type="title"/>
          </p:nvPr>
        </p:nvSpPr>
        <p:spPr/>
        <p:txBody>
          <a:bodyPr/>
          <a:lstStyle/>
          <a:p>
            <a:r>
              <a:rPr lang="en-US" altLang="zh-TW"/>
              <a:t>Why get insured?</a:t>
            </a:r>
          </a:p>
        </p:txBody>
      </p:sp>
      <p:sp>
        <p:nvSpPr>
          <p:cNvPr id="924675" name="Rectangle 3"/>
          <p:cNvSpPr>
            <a:spLocks noGrp="1" noChangeArrowheads="1"/>
          </p:cNvSpPr>
          <p:nvPr>
            <p:ph idx="1"/>
          </p:nvPr>
        </p:nvSpPr>
        <p:spPr/>
        <p:txBody>
          <a:bodyPr>
            <a:normAutofit fontScale="92500" lnSpcReduction="20000"/>
          </a:bodyPr>
          <a:lstStyle/>
          <a:p>
            <a:r>
              <a:rPr lang="en-US" altLang="zh-TW" dirty="0"/>
              <a:t>Premiums are likely to be more than the expected loss </a:t>
            </a:r>
            <a:r>
              <a:rPr lang="en-US" altLang="zh-TW" dirty="0">
                <a:latin typeface="Calibri"/>
                <a:cs typeface="Calibri"/>
              </a:rPr>
              <a:t>→</a:t>
            </a:r>
            <a:r>
              <a:rPr lang="en-US" altLang="zh-TW" dirty="0"/>
              <a:t> why get insurance?</a:t>
            </a:r>
          </a:p>
          <a:p>
            <a:r>
              <a:rPr lang="en-US" altLang="zh-TW" dirty="0"/>
              <a:t>If there is no insurance: </a:t>
            </a:r>
          </a:p>
          <a:p>
            <a:pPr lvl="1"/>
            <a:r>
              <a:rPr lang="en-US" altLang="zh-TW" dirty="0"/>
              <a:t>Need to set aside reserves for losses</a:t>
            </a:r>
          </a:p>
          <a:p>
            <a:pPr lvl="1"/>
            <a:r>
              <a:rPr lang="en-US" altLang="zh-TW" dirty="0"/>
              <a:t>Reserves cannot be invested long term as need to be immediately accessible in case of loss (liquidity) =&gt; low return</a:t>
            </a:r>
          </a:p>
          <a:p>
            <a:pPr lvl="1"/>
            <a:r>
              <a:rPr lang="en-US" altLang="zh-TW" dirty="0"/>
              <a:t>Worry that level of reserves may not be adequate to cover the loss</a:t>
            </a:r>
          </a:p>
          <a:p>
            <a:r>
              <a:rPr lang="en-US" altLang="zh-TW" dirty="0"/>
              <a:t>Most people are risk-adverse: they would rather pay a certainty equivalent (the insurance premium) than accept the gamble that they will lose their house/car </a:t>
            </a:r>
            <a:r>
              <a:rPr lang="en-US" altLang="zh-TW" dirty="0">
                <a:latin typeface="Calibri"/>
                <a:cs typeface="Calibri"/>
              </a:rPr>
              <a:t>→</a:t>
            </a:r>
            <a:r>
              <a:rPr lang="en-US" altLang="zh-TW" dirty="0"/>
              <a:t> insurance allows peace of mind that a single event can have only a limited financial impact</a:t>
            </a:r>
          </a:p>
          <a:p>
            <a:r>
              <a:rPr lang="en-US" altLang="zh-TW" dirty="0"/>
              <a:t>Trade-off: cost of premium vs. probability of occurrence and likely loss</a:t>
            </a:r>
          </a:p>
        </p:txBody>
      </p:sp>
      <p:sp>
        <p:nvSpPr>
          <p:cNvPr id="22532" name="Slide Number Placeholder 5"/>
          <p:cNvSpPr>
            <a:spLocks noGrp="1"/>
          </p:cNvSpPr>
          <p:nvPr>
            <p:ph type="sldNum" sz="quarter" idx="10"/>
          </p:nvPr>
        </p:nvSpPr>
        <p:spPr>
          <a:noFill/>
        </p:spPr>
        <p:txBody>
          <a:bodyPr vert="horz" wrap="square" lIns="91440" tIns="45720" rIns="91440" bIns="45720" numCol="1" anchor="ctr" anchorCtr="0" compatLnSpc="1">
            <a:prstTxWarp prst="textNoShape">
              <a:avLst/>
            </a:prstTxWarp>
          </a:bodyPr>
          <a:lstStyle/>
          <a:p>
            <a:fld id="{F993823D-F8E3-4141-9EFC-3062C5B0C752}" type="slidenum">
              <a:rPr lang="en-US" altLang="en-US" sz="1400"/>
              <a:pPr/>
              <a:t>13</a:t>
            </a:fld>
            <a:endParaRPr lang="en-US" altLang="en-US" sz="1400"/>
          </a:p>
        </p:txBody>
      </p:sp>
      <p:sp>
        <p:nvSpPr>
          <p:cNvPr id="6" name="Footer Placeholder 4"/>
          <p:cNvSpPr>
            <a:spLocks noGrp="1"/>
          </p:cNvSpPr>
          <p:nvPr>
            <p:ph type="ftr" sz="quarter" idx="11"/>
          </p:nvPr>
        </p:nvSpPr>
        <p:spPr bwMode="auto">
          <a:xfrm>
            <a:off x="1989138" y="6143625"/>
            <a:ext cx="7154862" cy="427038"/>
          </a:xfrm>
          <a:noFill/>
          <a:ln>
            <a:miter lim="800000"/>
            <a:headEnd/>
            <a:tailEnd/>
          </a:ln>
        </p:spPr>
        <p:txBody>
          <a:bodyPr/>
          <a:lstStyle/>
          <a:p>
            <a:r>
              <a:rPr lang="en-US" altLang="zh-TW" dirty="0"/>
              <a:t>Insurance Companies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2467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24675">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24675">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24675">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24675">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24675">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2467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4675" grpId="0" build="p"/>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Current issues: ETF (Exchange Traded Funds) development in HK - why so few? (Group 12)</a:t>
            </a:r>
          </a:p>
        </p:txBody>
      </p:sp>
      <p:sp>
        <p:nvSpPr>
          <p:cNvPr id="3" name="Content Placeholder 2"/>
          <p:cNvSpPr>
            <a:spLocks noGrp="1"/>
          </p:cNvSpPr>
          <p:nvPr>
            <p:ph idx="1"/>
          </p:nvPr>
        </p:nvSpPr>
        <p:spPr/>
        <p:txBody>
          <a:bodyPr>
            <a:normAutofit/>
          </a:bodyPr>
          <a:lstStyle/>
          <a:p>
            <a:r>
              <a:rPr lang="en-US" dirty="0" smtClean="0"/>
              <a:t>Video ( 00:35-04:43)</a:t>
            </a:r>
          </a:p>
          <a:p>
            <a:r>
              <a:rPr lang="en-US" dirty="0">
                <a:hlinkClick r:id="rId2"/>
              </a:rPr>
              <a:t>https://www.etftv.net/hong-kong-stock-exchange-has-enhanced-market-making-in-etps-to-boost-liquidity</a:t>
            </a:r>
            <a:r>
              <a:rPr lang="en-US" dirty="0" smtClean="0">
                <a:hlinkClick r:id="rId2"/>
              </a:rPr>
              <a:t>/</a:t>
            </a:r>
            <a:endParaRPr lang="en-US" dirty="0" smtClean="0"/>
          </a:p>
          <a:p>
            <a:r>
              <a:rPr lang="en-US" dirty="0" smtClean="0"/>
              <a:t>Article</a:t>
            </a:r>
            <a:endParaRPr lang="en-US" dirty="0"/>
          </a:p>
          <a:p>
            <a:r>
              <a:rPr lang="en-US" dirty="0">
                <a:hlinkClick r:id="rId3"/>
              </a:rPr>
              <a:t>https://fundselectorasia.com/what-hong-kongs-etf-market-lacks</a:t>
            </a:r>
            <a:r>
              <a:rPr lang="en-US" dirty="0" smtClean="0">
                <a:hlinkClick r:id="rId3"/>
              </a:rPr>
              <a:t>/</a:t>
            </a:r>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809A4F01-EBEC-4878-81D8-A6152D087E2C}" type="slidenum">
              <a:rPr lang="en-US" altLang="en-US" smtClean="0"/>
              <a:pPr>
                <a:defRPr/>
              </a:pPr>
              <a:t>130</a:t>
            </a:fld>
            <a:endParaRPr lang="en-US" altLang="en-US"/>
          </a:p>
        </p:txBody>
      </p:sp>
      <p:sp>
        <p:nvSpPr>
          <p:cNvPr id="6" name="Footer Placeholder 4"/>
          <p:cNvSpPr>
            <a:spLocks noGrp="1"/>
          </p:cNvSpPr>
          <p:nvPr>
            <p:ph type="ftr" sz="quarter" idx="11"/>
          </p:nvPr>
        </p:nvSpPr>
        <p:spPr bwMode="auto">
          <a:xfrm>
            <a:off x="1989138" y="6143625"/>
            <a:ext cx="7154862" cy="427038"/>
          </a:xfrm>
          <a:noFill/>
          <a:ln>
            <a:miter lim="800000"/>
            <a:headEnd/>
            <a:tailEnd/>
          </a:ln>
        </p:spPr>
        <p:txBody>
          <a:bodyPr/>
          <a:lstStyle/>
          <a:p>
            <a:r>
              <a:rPr lang="en-US" altLang="zh-TW" dirty="0"/>
              <a:t>Mutual Funds and Fund Management</a:t>
            </a:r>
          </a:p>
        </p:txBody>
      </p:sp>
    </p:spTree>
    <p:extLst>
      <p:ext uri="{BB962C8B-B14F-4D97-AF65-F5344CB8AC3E}">
        <p14:creationId xmlns:p14="http://schemas.microsoft.com/office/powerpoint/2010/main" val="269101246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4"/>
          <p:cNvSpPr>
            <a:spLocks noGrp="1" noChangeArrowheads="1"/>
          </p:cNvSpPr>
          <p:nvPr>
            <p:ph type="title"/>
          </p:nvPr>
        </p:nvSpPr>
        <p:spPr/>
        <p:txBody>
          <a:bodyPr/>
          <a:lstStyle/>
          <a:p>
            <a:r>
              <a:rPr lang="en-US" altLang="zh-TW">
                <a:ea typeface="PMingLiU" pitchFamily="18" charset="-120"/>
              </a:rPr>
              <a:t>Mutual Fund Prospectuses and Objectives</a:t>
            </a:r>
          </a:p>
        </p:txBody>
      </p:sp>
      <p:sp>
        <p:nvSpPr>
          <p:cNvPr id="264197" name="Rectangle 5"/>
          <p:cNvSpPr>
            <a:spLocks noGrp="1" noChangeArrowheads="1"/>
          </p:cNvSpPr>
          <p:nvPr>
            <p:ph idx="1"/>
          </p:nvPr>
        </p:nvSpPr>
        <p:spPr/>
        <p:txBody>
          <a:bodyPr>
            <a:normAutofit fontScale="85000" lnSpcReduction="10000"/>
          </a:bodyPr>
          <a:lstStyle/>
          <a:p>
            <a:r>
              <a:rPr lang="en-US" altLang="zh-TW" sz="2000" dirty="0">
                <a:ea typeface="PMingLiU" pitchFamily="18" charset="-120"/>
              </a:rPr>
              <a:t>In the US, SEC regulations require mutual fund managers to specify the investment objectives of their funds in a prospectus</a:t>
            </a:r>
          </a:p>
          <a:p>
            <a:r>
              <a:rPr lang="en-US" altLang="zh-TW" sz="2000" dirty="0">
                <a:ea typeface="PMingLiU" pitchFamily="18" charset="-120"/>
              </a:rPr>
              <a:t>A mutual fund’s </a:t>
            </a:r>
            <a:r>
              <a:rPr lang="en-US" altLang="zh-TW" sz="2000" b="1" dirty="0">
                <a:solidFill>
                  <a:schemeClr val="accent2"/>
                </a:solidFill>
                <a:ea typeface="PMingLiU" pitchFamily="18" charset="-120"/>
              </a:rPr>
              <a:t>statutory prospectus </a:t>
            </a:r>
            <a:r>
              <a:rPr lang="en-US" altLang="zh-TW" sz="2000" dirty="0">
                <a:ea typeface="PMingLiU" pitchFamily="18" charset="-120"/>
              </a:rPr>
              <a:t>describes the fund’s investment goals and objectives, fees and expenses, investment strategies and risks, and informs investors how to buy and sell shares.</a:t>
            </a:r>
          </a:p>
          <a:p>
            <a:r>
              <a:rPr lang="en-US" altLang="zh-TW" sz="2000" dirty="0">
                <a:ea typeface="PMingLiU" pitchFamily="18" charset="-120"/>
              </a:rPr>
              <a:t>mutual funds and ETFs may elect to provide investors with a short “</a:t>
            </a:r>
            <a:r>
              <a:rPr lang="en-US" altLang="zh-TW" sz="2000" b="1" dirty="0">
                <a:solidFill>
                  <a:schemeClr val="accent2"/>
                </a:solidFill>
                <a:ea typeface="PMingLiU" pitchFamily="18" charset="-120"/>
              </a:rPr>
              <a:t>summary prospectus</a:t>
            </a:r>
            <a:r>
              <a:rPr lang="en-US" altLang="zh-TW" sz="2000" dirty="0">
                <a:ea typeface="PMingLiU" pitchFamily="18" charset="-120"/>
              </a:rPr>
              <a:t>” containing certain key information instead of the full statutory prospectus. If funds use a summary prospectus, the full statutory prospectus and additional information must be available on the Internet and in paper upon request.</a:t>
            </a:r>
          </a:p>
          <a:p>
            <a:r>
              <a:rPr lang="en-US" altLang="zh-TW" sz="2000" dirty="0">
                <a:ea typeface="PMingLiU" pitchFamily="18" charset="-120"/>
              </a:rPr>
              <a:t>As of 1998, SEC requires key sections of a fund prospectus to be written in ‘plain’ English</a:t>
            </a:r>
          </a:p>
        </p:txBody>
      </p:sp>
      <p:sp>
        <p:nvSpPr>
          <p:cNvPr id="151558" name="Slide Number Placeholder 5"/>
          <p:cNvSpPr>
            <a:spLocks noGrp="1"/>
          </p:cNvSpPr>
          <p:nvPr>
            <p:ph type="sldNum" sz="quarter" idx="10"/>
          </p:nvPr>
        </p:nvSpPr>
        <p:spPr>
          <a:noFill/>
        </p:spPr>
        <p:txBody>
          <a:bodyPr vert="horz" wrap="square" lIns="91440" tIns="45720" rIns="91440" bIns="45720" numCol="1" anchor="ctr" anchorCtr="0" compatLnSpc="1">
            <a:prstTxWarp prst="textNoShape">
              <a:avLst/>
            </a:prstTxWarp>
          </a:bodyPr>
          <a:lstStyle/>
          <a:p>
            <a:fld id="{6CD625DB-6141-40A1-9277-9241CDA2D499}" type="slidenum">
              <a:rPr lang="en-US" altLang="en-US" sz="1400"/>
              <a:pPr/>
              <a:t>131</a:t>
            </a:fld>
            <a:endParaRPr lang="en-US" altLang="en-US" sz="1400"/>
          </a:p>
        </p:txBody>
      </p:sp>
      <p:sp>
        <p:nvSpPr>
          <p:cNvPr id="5" name="Footer Placeholder 4"/>
          <p:cNvSpPr>
            <a:spLocks noGrp="1"/>
          </p:cNvSpPr>
          <p:nvPr>
            <p:ph type="ftr" sz="quarter" idx="11"/>
          </p:nvPr>
        </p:nvSpPr>
        <p:spPr bwMode="auto">
          <a:xfrm>
            <a:off x="1989138" y="6143625"/>
            <a:ext cx="7154862" cy="427038"/>
          </a:xfrm>
          <a:noFill/>
          <a:ln>
            <a:miter lim="800000"/>
            <a:headEnd/>
            <a:tailEnd/>
          </a:ln>
        </p:spPr>
        <p:txBody>
          <a:bodyPr/>
          <a:lstStyle/>
          <a:p>
            <a:r>
              <a:rPr lang="en-US" altLang="zh-TW" dirty="0"/>
              <a:t>Mutual Funds and Fund Management</a:t>
            </a: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41" name="Rectangle 4"/>
          <p:cNvSpPr>
            <a:spLocks noGrp="1" noChangeArrowheads="1"/>
          </p:cNvSpPr>
          <p:nvPr>
            <p:ph type="title"/>
          </p:nvPr>
        </p:nvSpPr>
        <p:spPr/>
        <p:txBody>
          <a:bodyPr/>
          <a:lstStyle/>
          <a:p>
            <a:r>
              <a:rPr lang="en-US" altLang="zh-TW"/>
              <a:t>Performance of Mutual Funds</a:t>
            </a:r>
          </a:p>
        </p:txBody>
      </p:sp>
      <p:sp>
        <p:nvSpPr>
          <p:cNvPr id="626693" name="Rectangle 5"/>
          <p:cNvSpPr>
            <a:spLocks noGrp="1" noChangeArrowheads="1"/>
          </p:cNvSpPr>
          <p:nvPr>
            <p:ph idx="1"/>
          </p:nvPr>
        </p:nvSpPr>
        <p:spPr/>
        <p:txBody>
          <a:bodyPr/>
          <a:lstStyle/>
          <a:p>
            <a:r>
              <a:rPr lang="en-US" altLang="zh-TW" dirty="0"/>
              <a:t>The definition of risk is different for a mutual fund manager than it is for investors</a:t>
            </a:r>
          </a:p>
          <a:p>
            <a:pPr lvl="1"/>
            <a:r>
              <a:rPr lang="en-US" altLang="zh-TW" dirty="0"/>
              <a:t>For a fund manager, risk is defined as deviation from the index</a:t>
            </a:r>
          </a:p>
          <a:p>
            <a:pPr lvl="1"/>
            <a:r>
              <a:rPr lang="en-US" altLang="zh-TW" dirty="0"/>
              <a:t>For an investor, risk is defined as losing money</a:t>
            </a:r>
          </a:p>
          <a:p>
            <a:r>
              <a:rPr lang="en-US" altLang="zh-TW" dirty="0"/>
              <a:t>Problem arises from diverging interests:</a:t>
            </a:r>
          </a:p>
          <a:p>
            <a:pPr lvl="1"/>
            <a:r>
              <a:rPr lang="en-US" altLang="zh-TW" dirty="0"/>
              <a:t>There is no incentive for a fund manager to deviate from the herd</a:t>
            </a:r>
          </a:p>
          <a:p>
            <a:pPr lvl="2"/>
            <a:r>
              <a:rPr lang="en-US" altLang="zh-TW" sz="1800" dirty="0"/>
              <a:t>Chances of winning vs. losing their job</a:t>
            </a:r>
          </a:p>
          <a:p>
            <a:pPr lvl="1"/>
            <a:r>
              <a:rPr lang="en-US" altLang="zh-TW" dirty="0"/>
              <a:t>Performance is measured against an index not in absolute returns</a:t>
            </a:r>
          </a:p>
        </p:txBody>
      </p:sp>
      <p:sp>
        <p:nvSpPr>
          <p:cNvPr id="142340" name="Slide Number Placeholder 5"/>
          <p:cNvSpPr>
            <a:spLocks noGrp="1"/>
          </p:cNvSpPr>
          <p:nvPr>
            <p:ph type="sldNum" sz="quarter" idx="10"/>
          </p:nvPr>
        </p:nvSpPr>
        <p:spPr>
          <a:noFill/>
        </p:spPr>
        <p:txBody>
          <a:bodyPr vert="horz" wrap="square" lIns="91440" tIns="45720" rIns="91440" bIns="45720" numCol="1" anchor="ctr" anchorCtr="0" compatLnSpc="1">
            <a:prstTxWarp prst="textNoShape">
              <a:avLst/>
            </a:prstTxWarp>
          </a:bodyPr>
          <a:lstStyle/>
          <a:p>
            <a:fld id="{D45F5F28-8560-4C23-ABF0-B982AE40A074}" type="slidenum">
              <a:rPr lang="en-US" altLang="en-US" sz="1400"/>
              <a:pPr/>
              <a:t>132</a:t>
            </a:fld>
            <a:endParaRPr lang="en-US" altLang="en-US" sz="1400"/>
          </a:p>
        </p:txBody>
      </p:sp>
      <p:sp>
        <p:nvSpPr>
          <p:cNvPr id="6" name="Footer Placeholder 4"/>
          <p:cNvSpPr>
            <a:spLocks noGrp="1"/>
          </p:cNvSpPr>
          <p:nvPr>
            <p:ph type="ftr" sz="quarter" idx="11"/>
          </p:nvPr>
        </p:nvSpPr>
        <p:spPr bwMode="auto">
          <a:xfrm>
            <a:off x="1989138" y="6143625"/>
            <a:ext cx="7154862" cy="427038"/>
          </a:xfrm>
          <a:noFill/>
          <a:ln>
            <a:miter lim="800000"/>
            <a:headEnd/>
            <a:tailEnd/>
          </a:ln>
        </p:spPr>
        <p:txBody>
          <a:bodyPr/>
          <a:lstStyle/>
          <a:p>
            <a:r>
              <a:rPr lang="en-US" altLang="zh-TW" dirty="0"/>
              <a:t>Mutual Funds and Fund Management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2669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2669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2669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2669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2669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2669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2669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6693" grpId="0" build="p"/>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lstStyle/>
          <a:p>
            <a:r>
              <a:rPr lang="en-US" altLang="zh-TW" dirty="0"/>
              <a:t>Active fails</a:t>
            </a:r>
            <a:endParaRPr lang="zh-TW" altLang="en-US" dirty="0"/>
          </a:p>
        </p:txBody>
      </p:sp>
      <p:pic>
        <p:nvPicPr>
          <p:cNvPr id="5" name="Picture 2" descr="https://next-geebee.ft.com/image/v1/images/raw/http%3A%2F%2Fcom.ft.imagepublish.prod.s3.amazonaws.com%2F3810fb2e-4c1d-11e6-8172-e39ecd3b86fc?source=next&amp;fit=scale-down&amp;width=600"/>
          <p:cNvPicPr>
            <a:picLocks noGrp="1" noChangeAspect="1" noChangeArrowheads="1"/>
          </p:cNvPicPr>
          <p:nvPr>
            <p:ph idx="1"/>
          </p:nvPr>
        </p:nvPicPr>
        <p:blipFill>
          <a:blip r:embed="rId3" cstate="print"/>
          <a:srcRect/>
          <a:stretch>
            <a:fillRect/>
          </a:stretch>
        </p:blipFill>
        <p:spPr bwMode="auto">
          <a:xfrm>
            <a:off x="914400" y="1219200"/>
            <a:ext cx="7517304" cy="4648200"/>
          </a:xfrm>
          <a:prstGeom prst="rect">
            <a:avLst/>
          </a:prstGeom>
          <a:noFill/>
        </p:spPr>
      </p:pic>
      <p:sp>
        <p:nvSpPr>
          <p:cNvPr id="6" name="TextBox 5"/>
          <p:cNvSpPr txBox="1"/>
          <p:nvPr/>
        </p:nvSpPr>
        <p:spPr>
          <a:xfrm>
            <a:off x="0" y="5867400"/>
            <a:ext cx="4038600" cy="307777"/>
          </a:xfrm>
          <a:prstGeom prst="rect">
            <a:avLst/>
          </a:prstGeom>
          <a:noFill/>
        </p:spPr>
        <p:txBody>
          <a:bodyPr wrap="square" rtlCol="0">
            <a:spAutoFit/>
          </a:bodyPr>
          <a:lstStyle/>
          <a:p>
            <a:r>
              <a:rPr lang="en-US" altLang="zh-TW" sz="1400" i="1" dirty="0"/>
              <a:t>Source: FT 17 July 2016 “Actively failing” </a:t>
            </a:r>
            <a:endParaRPr lang="zh-TW" altLang="en-US" sz="1400" i="1" dirty="0"/>
          </a:p>
        </p:txBody>
      </p:sp>
      <p:sp>
        <p:nvSpPr>
          <p:cNvPr id="7" name="Slide Number Placeholder 5"/>
          <p:cNvSpPr>
            <a:spLocks noGrp="1"/>
          </p:cNvSpPr>
          <p:nvPr>
            <p:ph type="sldNum" sz="quarter" idx="10"/>
          </p:nvPr>
        </p:nvSpPr>
        <p:spPr>
          <a:xfrm>
            <a:off x="8239125" y="6586538"/>
            <a:ext cx="919163" cy="293687"/>
          </a:xfrm>
          <a:noFill/>
        </p:spPr>
        <p:txBody>
          <a:bodyPr vert="horz" wrap="square" lIns="91440" tIns="45720" rIns="91440" bIns="45720" numCol="1" anchor="ctr" anchorCtr="0" compatLnSpc="1">
            <a:prstTxWarp prst="textNoShape">
              <a:avLst/>
            </a:prstTxWarp>
          </a:bodyPr>
          <a:lstStyle/>
          <a:p>
            <a:fld id="{D45F5F28-8560-4C23-ABF0-B982AE40A074}" type="slidenum">
              <a:rPr lang="en-US" altLang="en-US" sz="1400"/>
              <a:pPr/>
              <a:t>133</a:t>
            </a:fld>
            <a:endParaRPr lang="en-US" altLang="en-US" sz="1400" dirty="0"/>
          </a:p>
        </p:txBody>
      </p:sp>
      <p:sp>
        <p:nvSpPr>
          <p:cNvPr id="8" name="Footer Placeholder 4"/>
          <p:cNvSpPr>
            <a:spLocks noGrp="1"/>
          </p:cNvSpPr>
          <p:nvPr>
            <p:ph type="ftr" sz="quarter" idx="11"/>
          </p:nvPr>
        </p:nvSpPr>
        <p:spPr bwMode="auto">
          <a:xfrm>
            <a:off x="1989138" y="6143625"/>
            <a:ext cx="7154862" cy="427038"/>
          </a:xfrm>
          <a:noFill/>
          <a:ln>
            <a:miter lim="800000"/>
            <a:headEnd/>
            <a:tailEnd/>
          </a:ln>
        </p:spPr>
        <p:txBody>
          <a:bodyPr/>
          <a:lstStyle/>
          <a:p>
            <a:r>
              <a:rPr lang="en-US" altLang="zh-TW" dirty="0"/>
              <a:t>Mutual Funds and Fund Management</a:t>
            </a: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Index outperformance is hard to maintain</a:t>
            </a:r>
            <a:endParaRPr lang="en-US" dirty="0"/>
          </a:p>
        </p:txBody>
      </p:sp>
      <p:pic>
        <p:nvPicPr>
          <p:cNvPr id="6" name="Content Placeholder 5"/>
          <p:cNvPicPr>
            <a:picLocks noGrp="1" noChangeAspect="1"/>
          </p:cNvPicPr>
          <p:nvPr>
            <p:ph idx="1"/>
          </p:nvPr>
        </p:nvPicPr>
        <p:blipFill>
          <a:blip r:embed="rId3"/>
          <a:stretch>
            <a:fillRect/>
          </a:stretch>
        </p:blipFill>
        <p:spPr>
          <a:xfrm>
            <a:off x="1752600" y="1380985"/>
            <a:ext cx="6602277" cy="4632848"/>
          </a:xfrm>
          <a:prstGeom prst="rect">
            <a:avLst/>
          </a:prstGeom>
        </p:spPr>
      </p:pic>
      <p:sp>
        <p:nvSpPr>
          <p:cNvPr id="2" name="TextBox 1"/>
          <p:cNvSpPr txBox="1"/>
          <p:nvPr/>
        </p:nvSpPr>
        <p:spPr>
          <a:xfrm>
            <a:off x="0" y="5791200"/>
            <a:ext cx="1752600" cy="304800"/>
          </a:xfrm>
          <a:prstGeom prst="rect">
            <a:avLst/>
          </a:prstGeom>
          <a:noFill/>
        </p:spPr>
        <p:txBody>
          <a:bodyPr vert="horz" wrap="square" lIns="91440" tIns="45720" rIns="91440" bIns="45720" rtlCol="0" anchor="ctr">
            <a:noAutofit/>
          </a:bodyPr>
          <a:lstStyle/>
          <a:p>
            <a:pPr fontAlgn="auto">
              <a:spcAft>
                <a:spcPts val="0"/>
              </a:spcAft>
            </a:pPr>
            <a:r>
              <a:rPr lang="en-US" sz="1400" i="1" dirty="0">
                <a:latin typeface="+mn-lt"/>
              </a:rPr>
              <a:t>Source: FT 11 November 2020 </a:t>
            </a:r>
            <a:endParaRPr kumimoji="0" lang="en-US" sz="1400" b="0" i="1" u="none" strike="noStrike" kern="1200" cap="none" spc="0" normalizeH="0" baseline="0" noProof="0" dirty="0" smtClean="0">
              <a:ln>
                <a:noFill/>
              </a:ln>
              <a:solidFill>
                <a:schemeClr val="tx1"/>
              </a:solidFill>
              <a:effectLst/>
              <a:uLnTx/>
              <a:uFillTx/>
              <a:latin typeface="+mn-lt"/>
              <a:ea typeface="+mj-ea"/>
              <a:cs typeface="+mj-cs"/>
            </a:endParaRPr>
          </a:p>
        </p:txBody>
      </p:sp>
      <p:sp>
        <p:nvSpPr>
          <p:cNvPr id="5" name="Footer Placeholder 4"/>
          <p:cNvSpPr>
            <a:spLocks noGrp="1"/>
          </p:cNvSpPr>
          <p:nvPr>
            <p:ph type="ftr" sz="quarter" idx="11"/>
          </p:nvPr>
        </p:nvSpPr>
        <p:spPr bwMode="auto">
          <a:xfrm>
            <a:off x="1989138" y="6143625"/>
            <a:ext cx="7154862" cy="427038"/>
          </a:xfrm>
          <a:noFill/>
          <a:ln>
            <a:miter lim="800000"/>
            <a:headEnd/>
            <a:tailEnd/>
          </a:ln>
        </p:spPr>
        <p:txBody>
          <a:bodyPr/>
          <a:lstStyle/>
          <a:p>
            <a:r>
              <a:rPr lang="en-US" altLang="zh-TW" dirty="0"/>
              <a:t>Mutual Funds and Fund Management</a:t>
            </a:r>
          </a:p>
        </p:txBody>
      </p:sp>
      <p:sp>
        <p:nvSpPr>
          <p:cNvPr id="7" name="Slide Number Placeholder 5"/>
          <p:cNvSpPr>
            <a:spLocks noGrp="1"/>
          </p:cNvSpPr>
          <p:nvPr>
            <p:ph type="sldNum" sz="quarter" idx="10"/>
          </p:nvPr>
        </p:nvSpPr>
        <p:spPr>
          <a:xfrm>
            <a:off x="8239125" y="6586538"/>
            <a:ext cx="919163" cy="293687"/>
          </a:xfrm>
          <a:noFill/>
        </p:spPr>
        <p:txBody>
          <a:bodyPr vert="horz" wrap="square" lIns="91440" tIns="45720" rIns="91440" bIns="45720" numCol="1" anchor="ctr" anchorCtr="0" compatLnSpc="1">
            <a:prstTxWarp prst="textNoShape">
              <a:avLst/>
            </a:prstTxWarp>
          </a:bodyPr>
          <a:lstStyle/>
          <a:p>
            <a:fld id="{D45F5F28-8560-4C23-ABF0-B982AE40A074}" type="slidenum">
              <a:rPr lang="en-US" altLang="en-US" sz="1400"/>
              <a:pPr/>
              <a:t>134</a:t>
            </a:fld>
            <a:endParaRPr lang="en-US" altLang="en-US" sz="1400" dirty="0"/>
          </a:p>
        </p:txBody>
      </p:sp>
    </p:spTree>
    <p:extLst>
      <p:ext uri="{BB962C8B-B14F-4D97-AF65-F5344CB8AC3E}">
        <p14:creationId xmlns:p14="http://schemas.microsoft.com/office/powerpoint/2010/main" val="483722016"/>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5B7F418-6376-4090-BD6A-B7A6CD04EC21}"/>
              </a:ext>
            </a:extLst>
          </p:cNvPr>
          <p:cNvSpPr>
            <a:spLocks noGrp="1"/>
          </p:cNvSpPr>
          <p:nvPr>
            <p:ph type="title"/>
          </p:nvPr>
        </p:nvSpPr>
        <p:spPr/>
        <p:txBody>
          <a:bodyPr/>
          <a:lstStyle/>
          <a:p>
            <a:r>
              <a:rPr lang="en-US" dirty="0"/>
              <a:t>Performance of US stock mutual funds</a:t>
            </a:r>
          </a:p>
        </p:txBody>
      </p:sp>
      <p:pic>
        <p:nvPicPr>
          <p:cNvPr id="7" name="Content Placeholder 6" descr="A screenshot of a cell phone&#10;&#10;Description automatically generated">
            <a:extLst>
              <a:ext uri="{FF2B5EF4-FFF2-40B4-BE49-F238E27FC236}">
                <a16:creationId xmlns:a16="http://schemas.microsoft.com/office/drawing/2014/main" id="{12784A04-E5C0-4BD5-A043-654F346B997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08553" y="2267378"/>
            <a:ext cx="5329807" cy="2984691"/>
          </a:xfrm>
        </p:spPr>
      </p:pic>
      <p:sp>
        <p:nvSpPr>
          <p:cNvPr id="8" name="TextBox 7">
            <a:extLst>
              <a:ext uri="{FF2B5EF4-FFF2-40B4-BE49-F238E27FC236}">
                <a16:creationId xmlns:a16="http://schemas.microsoft.com/office/drawing/2014/main" id="{CFD13BCC-C9AC-42D0-8304-BEA976F173D4}"/>
              </a:ext>
            </a:extLst>
          </p:cNvPr>
          <p:cNvSpPr txBox="1"/>
          <p:nvPr/>
        </p:nvSpPr>
        <p:spPr>
          <a:xfrm>
            <a:off x="6061687" y="1408347"/>
            <a:ext cx="2807690" cy="4801314"/>
          </a:xfrm>
          <a:prstGeom prst="rect">
            <a:avLst/>
          </a:prstGeom>
          <a:noFill/>
        </p:spPr>
        <p:txBody>
          <a:bodyPr wrap="square" rtlCol="0">
            <a:spAutoFit/>
          </a:bodyPr>
          <a:lstStyle/>
          <a:p>
            <a:r>
              <a:rPr lang="en-US" sz="1800" dirty="0">
                <a:solidFill>
                  <a:srgbClr val="666666"/>
                </a:solidFill>
                <a:latin typeface="book antiqua" panose="02040602050305030304" pitchFamily="18" charset="0"/>
              </a:rPr>
              <a:t>Surprisingly, the vast majority of active managers did not even survive!  They performed so poorly they went out of business or merged with other funds.  Only 41% of stock mutual funds and 42% of bond mutual funds were still around after 20 years.  Of the survivors, only 22% of stock funds and 10% of bond funds beat their index.  The vast majority -- 78% and 90%, respectively, did worse</a:t>
            </a:r>
            <a:endParaRPr lang="en-US" sz="1800" dirty="0"/>
          </a:p>
        </p:txBody>
      </p:sp>
      <p:sp>
        <p:nvSpPr>
          <p:cNvPr id="5" name="Footer Placeholder 4"/>
          <p:cNvSpPr>
            <a:spLocks noGrp="1"/>
          </p:cNvSpPr>
          <p:nvPr>
            <p:ph type="ftr" sz="quarter" idx="11"/>
          </p:nvPr>
        </p:nvSpPr>
        <p:spPr bwMode="auto">
          <a:xfrm>
            <a:off x="1989138" y="6143625"/>
            <a:ext cx="7154862" cy="427038"/>
          </a:xfrm>
          <a:noFill/>
          <a:ln>
            <a:miter lim="800000"/>
            <a:headEnd/>
            <a:tailEnd/>
          </a:ln>
        </p:spPr>
        <p:txBody>
          <a:bodyPr/>
          <a:lstStyle/>
          <a:p>
            <a:r>
              <a:rPr lang="en-US" altLang="zh-TW" dirty="0"/>
              <a:t>Mutual Funds and Fund Management</a:t>
            </a:r>
          </a:p>
        </p:txBody>
      </p:sp>
      <p:sp>
        <p:nvSpPr>
          <p:cNvPr id="6" name="Slide Number Placeholder 5"/>
          <p:cNvSpPr>
            <a:spLocks noGrp="1"/>
          </p:cNvSpPr>
          <p:nvPr>
            <p:ph type="sldNum" sz="quarter" idx="10"/>
          </p:nvPr>
        </p:nvSpPr>
        <p:spPr>
          <a:xfrm>
            <a:off x="8239125" y="6586538"/>
            <a:ext cx="919163" cy="293687"/>
          </a:xfrm>
          <a:noFill/>
        </p:spPr>
        <p:txBody>
          <a:bodyPr vert="horz" wrap="square" lIns="91440" tIns="45720" rIns="91440" bIns="45720" numCol="1" anchor="ctr" anchorCtr="0" compatLnSpc="1">
            <a:prstTxWarp prst="textNoShape">
              <a:avLst/>
            </a:prstTxWarp>
          </a:bodyPr>
          <a:lstStyle/>
          <a:p>
            <a:fld id="{D45F5F28-8560-4C23-ABF0-B982AE40A074}" type="slidenum">
              <a:rPr lang="en-US" altLang="en-US" sz="1400"/>
              <a:pPr/>
              <a:t>135</a:t>
            </a:fld>
            <a:endParaRPr lang="en-US" altLang="en-US" sz="1400" dirty="0"/>
          </a:p>
        </p:txBody>
      </p:sp>
    </p:spTree>
    <p:extLst>
      <p:ext uri="{BB962C8B-B14F-4D97-AF65-F5344CB8AC3E}">
        <p14:creationId xmlns:p14="http://schemas.microsoft.com/office/powerpoint/2010/main" val="244354127"/>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032B45-2797-482A-BD02-AEF297263949}"/>
              </a:ext>
            </a:extLst>
          </p:cNvPr>
          <p:cNvSpPr>
            <a:spLocks noGrp="1"/>
          </p:cNvSpPr>
          <p:nvPr>
            <p:ph type="title"/>
          </p:nvPr>
        </p:nvSpPr>
        <p:spPr/>
        <p:txBody>
          <a:bodyPr/>
          <a:lstStyle/>
          <a:p>
            <a:r>
              <a:rPr lang="en-US" dirty="0"/>
              <a:t>Performance of US stock mutual funds</a:t>
            </a:r>
          </a:p>
        </p:txBody>
      </p:sp>
      <p:pic>
        <p:nvPicPr>
          <p:cNvPr id="5" name="Content Placeholder 4" descr="A screenshot of a cell phone&#10;&#10;Description automatically generated">
            <a:extLst>
              <a:ext uri="{FF2B5EF4-FFF2-40B4-BE49-F238E27FC236}">
                <a16:creationId xmlns:a16="http://schemas.microsoft.com/office/drawing/2014/main" id="{2EC4DC4F-68B9-4BC3-9A25-DD2207422485}"/>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884985" y="1974805"/>
            <a:ext cx="6604874" cy="3836448"/>
          </a:xfrm>
        </p:spPr>
      </p:pic>
      <p:sp>
        <p:nvSpPr>
          <p:cNvPr id="6" name="TextBox 5">
            <a:extLst>
              <a:ext uri="{FF2B5EF4-FFF2-40B4-BE49-F238E27FC236}">
                <a16:creationId xmlns:a16="http://schemas.microsoft.com/office/drawing/2014/main" id="{7BA04325-9C74-4D0C-B63E-9D6A60A441AA}"/>
              </a:ext>
            </a:extLst>
          </p:cNvPr>
          <p:cNvSpPr txBox="1"/>
          <p:nvPr/>
        </p:nvSpPr>
        <p:spPr>
          <a:xfrm>
            <a:off x="381000" y="1628437"/>
            <a:ext cx="1760538" cy="3970318"/>
          </a:xfrm>
          <a:prstGeom prst="rect">
            <a:avLst/>
          </a:prstGeom>
          <a:noFill/>
        </p:spPr>
        <p:txBody>
          <a:bodyPr wrap="square" rtlCol="0">
            <a:spAutoFit/>
          </a:bodyPr>
          <a:lstStyle/>
          <a:p>
            <a:r>
              <a:rPr lang="en-US" sz="1800" dirty="0">
                <a:solidFill>
                  <a:srgbClr val="666666"/>
                </a:solidFill>
                <a:latin typeface="book antiqua" panose="02040602050305030304" pitchFamily="18" charset="0"/>
              </a:rPr>
              <a:t>Only 21% and 29% of stock and bond funds who out-performed managed to stay on top during the following five years.  You'd expect similar results if you picked funds out of a hat</a:t>
            </a:r>
            <a:endParaRPr lang="en-US" sz="1800" dirty="0"/>
          </a:p>
        </p:txBody>
      </p:sp>
      <p:sp>
        <p:nvSpPr>
          <p:cNvPr id="7" name="Footer Placeholder 4"/>
          <p:cNvSpPr>
            <a:spLocks noGrp="1"/>
          </p:cNvSpPr>
          <p:nvPr>
            <p:ph type="ftr" sz="quarter" idx="11"/>
          </p:nvPr>
        </p:nvSpPr>
        <p:spPr bwMode="auto">
          <a:xfrm>
            <a:off x="1989138" y="6143625"/>
            <a:ext cx="7154862" cy="427038"/>
          </a:xfrm>
          <a:noFill/>
          <a:ln>
            <a:miter lim="800000"/>
            <a:headEnd/>
            <a:tailEnd/>
          </a:ln>
        </p:spPr>
        <p:txBody>
          <a:bodyPr/>
          <a:lstStyle/>
          <a:p>
            <a:r>
              <a:rPr lang="en-US" altLang="zh-TW" dirty="0"/>
              <a:t>Mutual Funds and Fund Management</a:t>
            </a:r>
          </a:p>
        </p:txBody>
      </p:sp>
      <p:sp>
        <p:nvSpPr>
          <p:cNvPr id="8" name="Slide Number Placeholder 5"/>
          <p:cNvSpPr>
            <a:spLocks noGrp="1"/>
          </p:cNvSpPr>
          <p:nvPr>
            <p:ph type="sldNum" sz="quarter" idx="10"/>
          </p:nvPr>
        </p:nvSpPr>
        <p:spPr>
          <a:xfrm>
            <a:off x="8239125" y="6586538"/>
            <a:ext cx="919163" cy="293687"/>
          </a:xfrm>
          <a:noFill/>
        </p:spPr>
        <p:txBody>
          <a:bodyPr vert="horz" wrap="square" lIns="91440" tIns="45720" rIns="91440" bIns="45720" numCol="1" anchor="ctr" anchorCtr="0" compatLnSpc="1">
            <a:prstTxWarp prst="textNoShape">
              <a:avLst/>
            </a:prstTxWarp>
          </a:bodyPr>
          <a:lstStyle/>
          <a:p>
            <a:fld id="{D45F5F28-8560-4C23-ABF0-B982AE40A074}" type="slidenum">
              <a:rPr lang="en-US" altLang="en-US" sz="1400"/>
              <a:pPr/>
              <a:t>136</a:t>
            </a:fld>
            <a:endParaRPr lang="en-US" altLang="en-US" sz="1400" dirty="0"/>
          </a:p>
        </p:txBody>
      </p:sp>
    </p:spTree>
    <p:extLst>
      <p:ext uri="{BB962C8B-B14F-4D97-AF65-F5344CB8AC3E}">
        <p14:creationId xmlns:p14="http://schemas.microsoft.com/office/powerpoint/2010/main" val="2572954785"/>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5" name="Rectangle 7"/>
          <p:cNvSpPr>
            <a:spLocks noGrp="1" noChangeArrowheads="1"/>
          </p:cNvSpPr>
          <p:nvPr>
            <p:ph type="title"/>
          </p:nvPr>
        </p:nvSpPr>
        <p:spPr/>
        <p:txBody>
          <a:bodyPr/>
          <a:lstStyle/>
          <a:p>
            <a:r>
              <a:rPr lang="en-US" altLang="zh-TW"/>
              <a:t>Mutual Fund Costs</a:t>
            </a:r>
          </a:p>
        </p:txBody>
      </p:sp>
      <p:sp>
        <p:nvSpPr>
          <p:cNvPr id="270344" name="Rectangle 8"/>
          <p:cNvSpPr>
            <a:spLocks noGrp="1" noChangeArrowheads="1"/>
          </p:cNvSpPr>
          <p:nvPr>
            <p:ph idx="1"/>
          </p:nvPr>
        </p:nvSpPr>
        <p:spPr/>
        <p:txBody>
          <a:bodyPr>
            <a:normAutofit fontScale="92500" lnSpcReduction="20000"/>
          </a:bodyPr>
          <a:lstStyle/>
          <a:p>
            <a:r>
              <a:rPr lang="en-US" altLang="zh-TW" dirty="0"/>
              <a:t>When you buy shares, you pay the current NAV per share plus any fee the fund assesses at the time of purchase, such as a purchase sales load or other type of purchase fee</a:t>
            </a:r>
          </a:p>
          <a:p>
            <a:r>
              <a:rPr lang="en-US" altLang="zh-TW" dirty="0"/>
              <a:t>When you sell your shares, the fund will pay you the NAV minus any fee the fund assesses at the time of redemption, such as a deferred (or back-end) sales load or redemption fee</a:t>
            </a:r>
          </a:p>
          <a:p>
            <a:r>
              <a:rPr lang="en-US" altLang="zh-TW" dirty="0"/>
              <a:t>Investors incur fees and/or expenses</a:t>
            </a:r>
          </a:p>
          <a:p>
            <a:pPr lvl="1"/>
            <a:r>
              <a:rPr lang="en-US" altLang="zh-TW" dirty="0"/>
              <a:t>Upfront and back-end fees</a:t>
            </a:r>
          </a:p>
          <a:p>
            <a:pPr lvl="2"/>
            <a:r>
              <a:rPr lang="en-US" altLang="zh-TW" dirty="0"/>
              <a:t>Load funds (class A shares) charge an upfront fee for buying the shares</a:t>
            </a:r>
          </a:p>
          <a:p>
            <a:pPr lvl="2"/>
            <a:r>
              <a:rPr lang="en-US" altLang="zh-TW" dirty="0"/>
              <a:t>No-load funds do not charge this fee</a:t>
            </a:r>
          </a:p>
          <a:p>
            <a:pPr lvl="2"/>
            <a:r>
              <a:rPr lang="en-US" altLang="zh-TW" dirty="0"/>
              <a:t>Deferred load (class B shares) funds charge a fee when the shares are redeemed</a:t>
            </a:r>
          </a:p>
          <a:p>
            <a:pPr lvl="2"/>
            <a:r>
              <a:rPr lang="en-US" altLang="zh-TW" dirty="0"/>
              <a:t>If the particular fund charges no front or back end fees, it is referred to as class C shares</a:t>
            </a:r>
          </a:p>
          <a:p>
            <a:pPr lvl="1"/>
            <a:r>
              <a:rPr lang="en-US" altLang="zh-TW" dirty="0"/>
              <a:t>Fund Operating Expenses</a:t>
            </a:r>
          </a:p>
        </p:txBody>
      </p:sp>
      <p:sp>
        <p:nvSpPr>
          <p:cNvPr id="143364" name="Slide Number Placeholder 5"/>
          <p:cNvSpPr>
            <a:spLocks noGrp="1"/>
          </p:cNvSpPr>
          <p:nvPr>
            <p:ph type="sldNum" sz="quarter" idx="10"/>
          </p:nvPr>
        </p:nvSpPr>
        <p:spPr>
          <a:noFill/>
        </p:spPr>
        <p:txBody>
          <a:bodyPr vert="horz" wrap="square" lIns="91440" tIns="45720" rIns="91440" bIns="45720" numCol="1" anchor="ctr" anchorCtr="0" compatLnSpc="1">
            <a:prstTxWarp prst="textNoShape">
              <a:avLst/>
            </a:prstTxWarp>
          </a:bodyPr>
          <a:lstStyle/>
          <a:p>
            <a:fld id="{05F888D4-104F-46BD-AE1C-59319793FFD9}" type="slidenum">
              <a:rPr lang="en-US" altLang="en-US" sz="1400"/>
              <a:pPr/>
              <a:t>137</a:t>
            </a:fld>
            <a:endParaRPr lang="en-US" altLang="en-US" sz="1400"/>
          </a:p>
        </p:txBody>
      </p:sp>
      <p:sp>
        <p:nvSpPr>
          <p:cNvPr id="6" name="Footer Placeholder 4"/>
          <p:cNvSpPr>
            <a:spLocks noGrp="1"/>
          </p:cNvSpPr>
          <p:nvPr>
            <p:ph type="ftr" sz="quarter" idx="11"/>
          </p:nvPr>
        </p:nvSpPr>
        <p:spPr bwMode="auto">
          <a:xfrm>
            <a:off x="1989138" y="6143625"/>
            <a:ext cx="7154862" cy="427038"/>
          </a:xfrm>
          <a:noFill/>
          <a:ln>
            <a:miter lim="800000"/>
            <a:headEnd/>
            <a:tailEnd/>
          </a:ln>
        </p:spPr>
        <p:txBody>
          <a:bodyPr/>
          <a:lstStyle/>
          <a:p>
            <a:r>
              <a:rPr lang="en-US" altLang="zh-TW" dirty="0"/>
              <a:t>Mutual Funds and Fund Management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034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7034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7034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70344">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70344">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70344">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70344">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70344">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7034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0344" grpId="0" uiExpand="1" build="p"/>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61" name="Rectangle 3"/>
          <p:cNvSpPr>
            <a:spLocks noGrp="1" noChangeArrowheads="1"/>
          </p:cNvSpPr>
          <p:nvPr>
            <p:ph type="title"/>
          </p:nvPr>
        </p:nvSpPr>
        <p:spPr/>
        <p:txBody>
          <a:bodyPr/>
          <a:lstStyle/>
          <a:p>
            <a:r>
              <a:rPr lang="en-US" altLang="zh-TW"/>
              <a:t>Calculating a Mutual Fund’s </a:t>
            </a:r>
            <a:br>
              <a:rPr lang="en-US" altLang="zh-TW"/>
            </a:br>
            <a:r>
              <a:rPr lang="en-US" altLang="zh-TW"/>
              <a:t>Net Asset Value (NAV)</a:t>
            </a:r>
          </a:p>
        </p:txBody>
      </p:sp>
      <p:sp>
        <p:nvSpPr>
          <p:cNvPr id="227332" name="Rectangle 4"/>
          <p:cNvSpPr>
            <a:spLocks noGrp="1" noChangeArrowheads="1"/>
          </p:cNvSpPr>
          <p:nvPr>
            <p:ph idx="1"/>
          </p:nvPr>
        </p:nvSpPr>
        <p:spPr/>
        <p:txBody>
          <a:bodyPr/>
          <a:lstStyle/>
          <a:p>
            <a:pPr marL="0" indent="0">
              <a:buNone/>
            </a:pPr>
            <a:r>
              <a:rPr lang="en-US" altLang="zh-TW" dirty="0"/>
              <a:t>NAV is the current market value of all the fund’s assets, minus liabilities (e.g., fund expenses), divided by the total number of outstanding shares</a:t>
            </a:r>
          </a:p>
        </p:txBody>
      </p:sp>
      <p:sp>
        <p:nvSpPr>
          <p:cNvPr id="147460" name="Slide Number Placeholder 5"/>
          <p:cNvSpPr>
            <a:spLocks noGrp="1"/>
          </p:cNvSpPr>
          <p:nvPr>
            <p:ph type="sldNum" sz="quarter" idx="10"/>
          </p:nvPr>
        </p:nvSpPr>
        <p:spPr>
          <a:noFill/>
        </p:spPr>
        <p:txBody>
          <a:bodyPr vert="horz" wrap="square" lIns="91440" tIns="45720" rIns="91440" bIns="45720" numCol="1" anchor="ctr" anchorCtr="0" compatLnSpc="1">
            <a:prstTxWarp prst="textNoShape">
              <a:avLst/>
            </a:prstTxWarp>
          </a:bodyPr>
          <a:lstStyle/>
          <a:p>
            <a:fld id="{EC23493A-523C-4F95-B662-73C1A493D7F6}" type="slidenum">
              <a:rPr lang="en-US" altLang="en-US" sz="1400"/>
              <a:pPr/>
              <a:t>138</a:t>
            </a:fld>
            <a:endParaRPr lang="en-US" altLang="en-US" sz="1400"/>
          </a:p>
        </p:txBody>
      </p:sp>
      <mc:AlternateContent xmlns:mc="http://schemas.openxmlformats.org/markup-compatibility/2006" xmlns:a14="http://schemas.microsoft.com/office/drawing/2010/main">
        <mc:Choice Requires="a14">
          <p:sp>
            <p:nvSpPr>
              <p:cNvPr id="227334" name="Text Box 6"/>
              <p:cNvSpPr txBox="1">
                <a:spLocks noChangeArrowheads="1"/>
              </p:cNvSpPr>
              <p:nvPr/>
            </p:nvSpPr>
            <p:spPr bwMode="auto">
              <a:xfrm>
                <a:off x="533400" y="3429000"/>
                <a:ext cx="8229600" cy="1654748"/>
              </a:xfrm>
              <a:prstGeom prst="rect">
                <a:avLst/>
              </a:prstGeom>
              <a:solidFill>
                <a:schemeClr val="accent1">
                  <a:lumMod val="40000"/>
                  <a:lumOff val="60000"/>
                </a:schemeClr>
              </a:solidFill>
              <a:ln>
                <a:noFill/>
                <a:headEnd/>
                <a:tailEnd/>
              </a:ln>
            </p:spPr>
            <p:style>
              <a:lnRef idx="1">
                <a:schemeClr val="accent1"/>
              </a:lnRef>
              <a:fillRef idx="2">
                <a:schemeClr val="accent1"/>
              </a:fillRef>
              <a:effectRef idx="1">
                <a:schemeClr val="accent1"/>
              </a:effectRef>
              <a:fontRef idx="minor">
                <a:schemeClr val="dk1"/>
              </a:fontRef>
            </p:style>
            <p:txBody>
              <a:bodyPr wrap="square">
                <a:spAutoFit/>
              </a:bodyPr>
              <a:lstStyle/>
              <a:p>
                <a:pPr eaLnBrk="0" hangingPunct="0"/>
                <a:r>
                  <a:rPr lang="en-US" altLang="zh-TW" sz="2000" b="1" dirty="0">
                    <a:latin typeface="+mn-lt"/>
                    <a:ea typeface="PMingLiU" pitchFamily="18" charset="-120"/>
                  </a:rPr>
                  <a:t>Calculation of NAV on an Open-End Mutual Fund</a:t>
                </a:r>
              </a:p>
              <a:p>
                <a:pPr eaLnBrk="0" hangingPunct="0"/>
                <a:endParaRPr lang="en-US" altLang="zh-TW" sz="2000" b="1" dirty="0">
                  <a:latin typeface="+mn-lt"/>
                  <a:ea typeface="PMingLiU" pitchFamily="18" charset="-120"/>
                </a:endParaRPr>
              </a:p>
              <a:p>
                <a:pPr eaLnBrk="0" hangingPunct="0"/>
                <a14:m>
                  <m:oMathPara xmlns:m="http://schemas.openxmlformats.org/officeDocument/2006/math">
                    <m:oMathParaPr>
                      <m:jc m:val="centerGroup"/>
                    </m:oMathParaPr>
                    <m:oMath xmlns:m="http://schemas.openxmlformats.org/officeDocument/2006/math">
                      <m:r>
                        <a:rPr lang="en-US" altLang="zh-TW" sz="2000" b="0" i="1" smtClean="0">
                          <a:latin typeface="Cambria Math"/>
                          <a:ea typeface="PMingLiU" pitchFamily="18" charset="-120"/>
                        </a:rPr>
                        <m:t>𝑁𝐴𝑉</m:t>
                      </m:r>
                      <m:r>
                        <a:rPr lang="en-US" altLang="zh-TW" sz="2000" b="0" i="1" smtClean="0">
                          <a:latin typeface="Cambria Math"/>
                          <a:ea typeface="PMingLiU" pitchFamily="18" charset="-120"/>
                        </a:rPr>
                        <m:t>=</m:t>
                      </m:r>
                      <m:f>
                        <m:fPr>
                          <m:ctrlPr>
                            <a:rPr lang="en-US" altLang="zh-TW" sz="2000" b="0" i="1" smtClean="0">
                              <a:latin typeface="Cambria Math" panose="02040503050406030204" pitchFamily="18" charset="0"/>
                              <a:ea typeface="PMingLiU" pitchFamily="18" charset="-120"/>
                            </a:rPr>
                          </m:ctrlPr>
                        </m:fPr>
                        <m:num>
                          <m:r>
                            <a:rPr lang="en-US" altLang="zh-TW" sz="2000" b="0" i="1" smtClean="0">
                              <a:latin typeface="Cambria Math"/>
                              <a:ea typeface="PMingLiU" pitchFamily="18" charset="-120"/>
                            </a:rPr>
                            <m:t>𝑇𝑜𝑡𝑎𝑙</m:t>
                          </m:r>
                          <m:r>
                            <a:rPr lang="en-US" altLang="zh-TW" sz="2000" b="0" i="1" smtClean="0">
                              <a:latin typeface="Cambria Math"/>
                              <a:ea typeface="PMingLiU" pitchFamily="18" charset="-120"/>
                            </a:rPr>
                            <m:t> </m:t>
                          </m:r>
                          <m:r>
                            <a:rPr lang="en-US" altLang="zh-TW" sz="2000" b="0" i="1" smtClean="0">
                              <a:latin typeface="Cambria Math"/>
                              <a:ea typeface="PMingLiU" pitchFamily="18" charset="-120"/>
                            </a:rPr>
                            <m:t>𝑚𝑎𝑟𝑘𝑒𝑡</m:t>
                          </m:r>
                          <m:r>
                            <a:rPr lang="en-US" altLang="zh-TW" sz="2000" b="0" i="1" smtClean="0">
                              <a:latin typeface="Cambria Math"/>
                              <a:ea typeface="PMingLiU" pitchFamily="18" charset="-120"/>
                            </a:rPr>
                            <m:t> </m:t>
                          </m:r>
                          <m:r>
                            <a:rPr lang="en-US" altLang="zh-TW" sz="2000" b="0" i="1" smtClean="0">
                              <a:latin typeface="Cambria Math"/>
                              <a:ea typeface="PMingLiU" pitchFamily="18" charset="-120"/>
                            </a:rPr>
                            <m:t>𝑣𝑎𝑙𝑢𝑒</m:t>
                          </m:r>
                          <m:r>
                            <a:rPr lang="en-US" altLang="zh-TW" sz="2000" b="0" i="1" smtClean="0">
                              <a:latin typeface="Cambria Math"/>
                              <a:ea typeface="PMingLiU" pitchFamily="18" charset="-120"/>
                            </a:rPr>
                            <m:t> </m:t>
                          </m:r>
                          <m:r>
                            <a:rPr lang="en-US" altLang="zh-TW" sz="2000" b="0" i="1" smtClean="0">
                              <a:latin typeface="Cambria Math"/>
                              <a:ea typeface="PMingLiU" pitchFamily="18" charset="-120"/>
                            </a:rPr>
                            <m:t>𝑜𝑓</m:t>
                          </m:r>
                          <m:r>
                            <a:rPr lang="en-US" altLang="zh-TW" sz="2000" b="0" i="1" smtClean="0">
                              <a:latin typeface="Cambria Math"/>
                              <a:ea typeface="PMingLiU" pitchFamily="18" charset="-120"/>
                            </a:rPr>
                            <m:t> </m:t>
                          </m:r>
                          <m:r>
                            <a:rPr lang="en-US" altLang="zh-TW" sz="2000" b="0" i="1" smtClean="0">
                              <a:latin typeface="Cambria Math"/>
                              <a:ea typeface="PMingLiU" pitchFamily="18" charset="-120"/>
                            </a:rPr>
                            <m:t>𝑎𝑠𝑠𝑒𝑡𝑠</m:t>
                          </m:r>
                          <m:r>
                            <a:rPr lang="en-US" altLang="zh-TW" sz="2000" b="0" i="1" smtClean="0">
                              <a:latin typeface="Cambria Math"/>
                              <a:ea typeface="PMingLiU" pitchFamily="18" charset="-120"/>
                            </a:rPr>
                            <m:t> −</m:t>
                          </m:r>
                          <m:r>
                            <a:rPr lang="en-US" altLang="zh-TW" sz="2000" b="0" i="1" smtClean="0">
                              <a:latin typeface="Cambria Math"/>
                              <a:ea typeface="PMingLiU" pitchFamily="18" charset="-120"/>
                            </a:rPr>
                            <m:t>𝑙𝑖𝑎𝑏𝑖𝑙𝑖𝑡𝑖𝑒𝑠</m:t>
                          </m:r>
                        </m:num>
                        <m:den>
                          <m:r>
                            <a:rPr lang="en-US" altLang="zh-TW" sz="2000" b="0" i="1" smtClean="0">
                              <a:latin typeface="Cambria Math"/>
                              <a:ea typeface="PMingLiU" pitchFamily="18" charset="-120"/>
                            </a:rPr>
                            <m:t>𝑁𝑢𝑚𝑏𝑒𝑟</m:t>
                          </m:r>
                          <m:r>
                            <a:rPr lang="en-US" altLang="zh-TW" sz="2000" b="0" i="1" smtClean="0">
                              <a:latin typeface="Cambria Math"/>
                              <a:ea typeface="PMingLiU" pitchFamily="18" charset="-120"/>
                            </a:rPr>
                            <m:t> </m:t>
                          </m:r>
                          <m:r>
                            <a:rPr lang="en-US" altLang="zh-TW" sz="2000" b="0" i="1" smtClean="0">
                              <a:latin typeface="Cambria Math"/>
                              <a:ea typeface="PMingLiU" pitchFamily="18" charset="-120"/>
                            </a:rPr>
                            <m:t>𝑜𝑓</m:t>
                          </m:r>
                          <m:r>
                            <a:rPr lang="en-US" altLang="zh-TW" sz="2000" b="0" i="1" smtClean="0">
                              <a:latin typeface="Cambria Math"/>
                              <a:ea typeface="PMingLiU" pitchFamily="18" charset="-120"/>
                            </a:rPr>
                            <m:t> </m:t>
                          </m:r>
                          <m:r>
                            <a:rPr lang="en-US" altLang="zh-TW" sz="2000" b="0" i="1" smtClean="0">
                              <a:latin typeface="Cambria Math"/>
                              <a:ea typeface="PMingLiU" pitchFamily="18" charset="-120"/>
                            </a:rPr>
                            <m:t>𝑚𝑢𝑡𝑢𝑎𝑙</m:t>
                          </m:r>
                          <m:r>
                            <a:rPr lang="en-US" altLang="zh-TW" sz="2000" b="0" i="1" smtClean="0">
                              <a:latin typeface="Cambria Math"/>
                              <a:ea typeface="PMingLiU" pitchFamily="18" charset="-120"/>
                            </a:rPr>
                            <m:t> </m:t>
                          </m:r>
                          <m:r>
                            <a:rPr lang="en-US" altLang="zh-TW" sz="2000" b="0" i="1" smtClean="0">
                              <a:latin typeface="Cambria Math"/>
                              <a:ea typeface="PMingLiU" pitchFamily="18" charset="-120"/>
                            </a:rPr>
                            <m:t>𝑓𝑢𝑛𝑑</m:t>
                          </m:r>
                          <m:r>
                            <a:rPr lang="en-US" altLang="zh-TW" sz="2000" b="0" i="1" smtClean="0">
                              <a:latin typeface="Cambria Math"/>
                              <a:ea typeface="PMingLiU" pitchFamily="18" charset="-120"/>
                            </a:rPr>
                            <m:t> </m:t>
                          </m:r>
                          <m:r>
                            <a:rPr lang="en-US" altLang="zh-TW" sz="2000" b="0" i="1" smtClean="0">
                              <a:latin typeface="Cambria Math"/>
                              <a:ea typeface="PMingLiU" pitchFamily="18" charset="-120"/>
                            </a:rPr>
                            <m:t>𝑠h𝑎𝑟𝑒𝑠</m:t>
                          </m:r>
                          <m:r>
                            <a:rPr lang="en-US" altLang="zh-TW" sz="2000" b="0" i="1" smtClean="0">
                              <a:latin typeface="Cambria Math"/>
                              <a:ea typeface="PMingLiU" pitchFamily="18" charset="-120"/>
                            </a:rPr>
                            <m:t> </m:t>
                          </m:r>
                          <m:r>
                            <a:rPr lang="en-US" altLang="zh-TW" sz="2000" b="0" i="1" smtClean="0">
                              <a:latin typeface="Cambria Math"/>
                              <a:ea typeface="PMingLiU" pitchFamily="18" charset="-120"/>
                            </a:rPr>
                            <m:t>𝑜𝑢𝑡𝑠𝑡𝑎𝑛𝑑𝑖𝑛𝑔</m:t>
                          </m:r>
                        </m:den>
                      </m:f>
                    </m:oMath>
                  </m:oMathPara>
                </a14:m>
                <a:endParaRPr lang="en-US" altLang="zh-TW" sz="2000" dirty="0">
                  <a:latin typeface="+mn-lt"/>
                  <a:ea typeface="PMingLiU" pitchFamily="18" charset="-120"/>
                </a:endParaRPr>
              </a:p>
              <a:p>
                <a:pPr eaLnBrk="0" hangingPunct="0"/>
                <a:endParaRPr lang="zh-TW" altLang="en-US" sz="2000" b="1" dirty="0">
                  <a:latin typeface="+mn-lt"/>
                  <a:ea typeface="PMingLiU" pitchFamily="18" charset="-120"/>
                </a:endParaRPr>
              </a:p>
            </p:txBody>
          </p:sp>
        </mc:Choice>
        <mc:Fallback xmlns="">
          <p:sp>
            <p:nvSpPr>
              <p:cNvPr id="227334" name="Text Box 6"/>
              <p:cNvSpPr txBox="1">
                <a:spLocks noRot="1" noChangeAspect="1" noMove="1" noResize="1" noEditPoints="1" noAdjustHandles="1" noChangeArrowheads="1" noChangeShapeType="1" noTextEdit="1"/>
              </p:cNvSpPr>
              <p:nvPr/>
            </p:nvSpPr>
            <p:spPr bwMode="auto">
              <a:xfrm>
                <a:off x="533400" y="3429000"/>
                <a:ext cx="8229600" cy="1654748"/>
              </a:xfrm>
              <a:prstGeom prst="rect">
                <a:avLst/>
              </a:prstGeom>
              <a:blipFill rotWithShape="1">
                <a:blip r:embed="rId3" cstate="print"/>
                <a:stretch>
                  <a:fillRect/>
                </a:stretch>
              </a:blipFill>
              <a:ln>
                <a:noFill/>
                <a:headEnd/>
                <a:tailEnd/>
              </a:ln>
            </p:spPr>
            <p:txBody>
              <a:bodyPr/>
              <a:lstStyle/>
              <a:p>
                <a:r>
                  <a:rPr lang="de-DE">
                    <a:noFill/>
                  </a:rPr>
                  <a:t> </a:t>
                </a:r>
              </a:p>
            </p:txBody>
          </p:sp>
        </mc:Fallback>
      </mc:AlternateContent>
      <p:sp>
        <p:nvSpPr>
          <p:cNvPr id="7" name="Footer Placeholder 4"/>
          <p:cNvSpPr>
            <a:spLocks noGrp="1"/>
          </p:cNvSpPr>
          <p:nvPr>
            <p:ph type="ftr" sz="quarter" idx="11"/>
          </p:nvPr>
        </p:nvSpPr>
        <p:spPr bwMode="auto">
          <a:xfrm>
            <a:off x="1989138" y="6143625"/>
            <a:ext cx="7154862" cy="427038"/>
          </a:xfrm>
          <a:noFill/>
          <a:ln>
            <a:miter lim="800000"/>
            <a:headEnd/>
            <a:tailEnd/>
          </a:ln>
        </p:spPr>
        <p:txBody>
          <a:bodyPr/>
          <a:lstStyle/>
          <a:p>
            <a:r>
              <a:rPr lang="en-US" altLang="zh-TW" dirty="0"/>
              <a:t>Mutual Funds and Fund Management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7334"/>
                                        </p:tgtEl>
                                        <p:attrNameLst>
                                          <p:attrName>style.visibility</p:attrName>
                                        </p:attrNameLst>
                                      </p:cBhvr>
                                      <p:to>
                                        <p:strVal val="visible"/>
                                      </p:to>
                                    </p:set>
                                    <p:animEffect transition="in" filter="fade">
                                      <p:cBhvr>
                                        <p:cTn id="7" dur="500"/>
                                        <p:tgtEl>
                                          <p:spTgt spid="2273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7334" grpId="0" animBg="1"/>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9" name="Rectangle 7"/>
          <p:cNvSpPr>
            <a:spLocks noGrp="1" noChangeArrowheads="1"/>
          </p:cNvSpPr>
          <p:nvPr>
            <p:ph type="title"/>
          </p:nvPr>
        </p:nvSpPr>
        <p:spPr/>
        <p:txBody>
          <a:bodyPr/>
          <a:lstStyle/>
          <a:p>
            <a:r>
              <a:rPr lang="en-US" altLang="zh-TW"/>
              <a:t>Fee Structure of Investment Funds</a:t>
            </a:r>
          </a:p>
        </p:txBody>
      </p:sp>
      <p:sp>
        <p:nvSpPr>
          <p:cNvPr id="243720" name="Rectangle 8"/>
          <p:cNvSpPr>
            <a:spLocks noGrp="1" noChangeArrowheads="1"/>
          </p:cNvSpPr>
          <p:nvPr>
            <p:ph idx="1"/>
          </p:nvPr>
        </p:nvSpPr>
        <p:spPr>
          <a:xfrm>
            <a:off x="457200" y="1447800"/>
            <a:ext cx="8229600" cy="4525963"/>
          </a:xfrm>
        </p:spPr>
        <p:txBody>
          <a:bodyPr/>
          <a:lstStyle/>
          <a:p>
            <a:pPr marL="0" indent="0">
              <a:buNone/>
            </a:pPr>
            <a:r>
              <a:rPr lang="en-US" altLang="zh-TW" b="1" dirty="0"/>
              <a:t>Other fees charges by mutual funds include:</a:t>
            </a:r>
          </a:p>
          <a:p>
            <a:r>
              <a:rPr lang="en-US" altLang="zh-TW" dirty="0"/>
              <a:t>Contingent deferred sales charge</a:t>
            </a:r>
            <a:r>
              <a:rPr lang="en-US" altLang="zh-TW"/>
              <a:t>: A </a:t>
            </a:r>
            <a:r>
              <a:rPr lang="en-US" altLang="zh-TW" dirty="0"/>
              <a:t>back end fee that may disappear altogether after a specific period</a:t>
            </a:r>
          </a:p>
          <a:p>
            <a:r>
              <a:rPr lang="en-US" altLang="zh-TW" dirty="0"/>
              <a:t>Redemption fee: Another name for a back end load</a:t>
            </a:r>
          </a:p>
          <a:p>
            <a:r>
              <a:rPr lang="en-US" altLang="zh-TW" dirty="0"/>
              <a:t>Exchange fee: A fee (usually low) for transferring money between funds in the same family</a:t>
            </a:r>
          </a:p>
          <a:p>
            <a:r>
              <a:rPr lang="en-US" altLang="zh-TW" dirty="0"/>
              <a:t>Account maintenance fee: Charges if the account balance is too low.</a:t>
            </a:r>
          </a:p>
          <a:p>
            <a:r>
              <a:rPr lang="en-US" altLang="zh-TW" dirty="0"/>
              <a:t>12b-1 fee: Fee to pay marketing, advertising, </a:t>
            </a:r>
            <a:br>
              <a:rPr lang="en-US" altLang="zh-TW" dirty="0"/>
            </a:br>
            <a:r>
              <a:rPr lang="en-US" altLang="zh-TW" dirty="0"/>
              <a:t>and commissions</a:t>
            </a:r>
          </a:p>
        </p:txBody>
      </p:sp>
      <p:sp>
        <p:nvSpPr>
          <p:cNvPr id="144388" name="Slide Number Placeholder 5"/>
          <p:cNvSpPr>
            <a:spLocks noGrp="1"/>
          </p:cNvSpPr>
          <p:nvPr>
            <p:ph type="sldNum" sz="quarter" idx="10"/>
          </p:nvPr>
        </p:nvSpPr>
        <p:spPr>
          <a:noFill/>
        </p:spPr>
        <p:txBody>
          <a:bodyPr vert="horz" wrap="square" lIns="91440" tIns="45720" rIns="91440" bIns="45720" numCol="1" anchor="ctr" anchorCtr="0" compatLnSpc="1">
            <a:prstTxWarp prst="textNoShape">
              <a:avLst/>
            </a:prstTxWarp>
          </a:bodyPr>
          <a:lstStyle/>
          <a:p>
            <a:fld id="{D70F5E8C-5FD6-4086-BD7D-A78BB0107085}" type="slidenum">
              <a:rPr lang="en-US" altLang="en-US" sz="1400"/>
              <a:pPr/>
              <a:t>139</a:t>
            </a:fld>
            <a:endParaRPr lang="en-US" altLang="en-US" sz="1400"/>
          </a:p>
        </p:txBody>
      </p:sp>
      <p:sp>
        <p:nvSpPr>
          <p:cNvPr id="243716" name="Text Box 4"/>
          <p:cNvSpPr txBox="1">
            <a:spLocks noChangeArrowheads="1"/>
          </p:cNvSpPr>
          <p:nvPr/>
        </p:nvSpPr>
        <p:spPr bwMode="auto">
          <a:xfrm>
            <a:off x="0" y="5864423"/>
            <a:ext cx="2590800" cy="307777"/>
          </a:xfrm>
          <a:prstGeom prst="rect">
            <a:avLst/>
          </a:prstGeom>
          <a:noFill/>
          <a:ln w="9525">
            <a:noFill/>
            <a:miter lim="800000"/>
            <a:headEnd/>
            <a:tailEnd/>
          </a:ln>
        </p:spPr>
        <p:txBody>
          <a:bodyPr>
            <a:spAutoFit/>
          </a:bodyPr>
          <a:lstStyle>
            <a:defPPr>
              <a:defRPr lang="en-US"/>
            </a:defPPr>
            <a:lvl1pPr eaLnBrk="0" hangingPunct="0">
              <a:spcBef>
                <a:spcPct val="50000"/>
              </a:spcBef>
              <a:defRPr sz="1400" i="1">
                <a:latin typeface="+mn-lt"/>
              </a:defRPr>
            </a:lvl1pPr>
            <a:lvl2pPr>
              <a:defRPr>
                <a:latin typeface="Tahoma" pitchFamily="34" charset="0"/>
              </a:defRPr>
            </a:lvl2pPr>
            <a:lvl3pPr>
              <a:defRPr>
                <a:latin typeface="Tahoma" pitchFamily="34" charset="0"/>
              </a:defRPr>
            </a:lvl3pPr>
            <a:lvl4pPr>
              <a:defRPr>
                <a:latin typeface="Tahoma" pitchFamily="34" charset="0"/>
              </a:defRPr>
            </a:lvl4pPr>
            <a:lvl5pPr>
              <a:defRPr>
                <a:latin typeface="Tahoma" pitchFamily="34" charset="0"/>
              </a:defRPr>
            </a:lvl5pPr>
            <a:lvl6pPr>
              <a:defRPr>
                <a:latin typeface="Tahoma" pitchFamily="34" charset="0"/>
              </a:defRPr>
            </a:lvl6pPr>
            <a:lvl7pPr>
              <a:defRPr>
                <a:latin typeface="Tahoma" pitchFamily="34" charset="0"/>
              </a:defRPr>
            </a:lvl7pPr>
            <a:lvl8pPr>
              <a:defRPr>
                <a:latin typeface="Tahoma" pitchFamily="34" charset="0"/>
              </a:defRPr>
            </a:lvl8pPr>
            <a:lvl9pPr>
              <a:defRPr>
                <a:latin typeface="Tahoma" pitchFamily="34" charset="0"/>
              </a:defRPr>
            </a:lvl9pPr>
          </a:lstStyle>
          <a:p>
            <a:r>
              <a:rPr lang="en-US" altLang="zh-TW" dirty="0"/>
              <a:t>Source: </a:t>
            </a:r>
            <a:r>
              <a:rPr lang="en-US" altLang="zh-TW" dirty="0" err="1"/>
              <a:t>Mishkin</a:t>
            </a:r>
            <a:r>
              <a:rPr lang="en-US" altLang="zh-TW" dirty="0"/>
              <a:t>/Eakins</a:t>
            </a:r>
          </a:p>
        </p:txBody>
      </p:sp>
      <p:sp>
        <p:nvSpPr>
          <p:cNvPr id="7" name="Footer Placeholder 4"/>
          <p:cNvSpPr>
            <a:spLocks noGrp="1"/>
          </p:cNvSpPr>
          <p:nvPr>
            <p:ph type="ftr" sz="quarter" idx="11"/>
          </p:nvPr>
        </p:nvSpPr>
        <p:spPr bwMode="auto">
          <a:xfrm>
            <a:off x="1989138" y="6143625"/>
            <a:ext cx="7154862" cy="427038"/>
          </a:xfrm>
          <a:noFill/>
          <a:ln>
            <a:miter lim="800000"/>
            <a:headEnd/>
            <a:tailEnd/>
          </a:ln>
        </p:spPr>
        <p:txBody>
          <a:bodyPr/>
          <a:lstStyle/>
          <a:p>
            <a:r>
              <a:rPr lang="en-US" altLang="zh-TW" dirty="0"/>
              <a:t>Mutual Funds and Fund Management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372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372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372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4372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43720">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43720">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3720"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7" name="Rectangle 7"/>
          <p:cNvSpPr>
            <a:spLocks noGrp="1" noChangeArrowheads="1"/>
          </p:cNvSpPr>
          <p:nvPr>
            <p:ph type="title"/>
          </p:nvPr>
        </p:nvSpPr>
        <p:spPr/>
        <p:txBody>
          <a:bodyPr/>
          <a:lstStyle/>
          <a:p>
            <a:r>
              <a:rPr lang="en-US" altLang="zh-TW"/>
              <a:t>Adverse Selection &amp; Moral Hazard in Insurance</a:t>
            </a:r>
          </a:p>
        </p:txBody>
      </p:sp>
      <p:sp>
        <p:nvSpPr>
          <p:cNvPr id="2" name="Text Placeholder 1"/>
          <p:cNvSpPr>
            <a:spLocks noGrp="1"/>
          </p:cNvSpPr>
          <p:nvPr>
            <p:ph type="body" idx="1"/>
          </p:nvPr>
        </p:nvSpPr>
        <p:spPr/>
        <p:txBody>
          <a:bodyPr/>
          <a:lstStyle/>
          <a:p>
            <a:r>
              <a:rPr lang="en-US" altLang="zh-TW"/>
              <a:t>Adverse selection</a:t>
            </a:r>
            <a:endParaRPr lang="de-DE" dirty="0"/>
          </a:p>
        </p:txBody>
      </p:sp>
      <p:sp>
        <p:nvSpPr>
          <p:cNvPr id="44045" name="Rectangle 13"/>
          <p:cNvSpPr>
            <a:spLocks noGrp="1" noChangeArrowheads="1"/>
          </p:cNvSpPr>
          <p:nvPr>
            <p:ph sz="half" idx="2"/>
          </p:nvPr>
        </p:nvSpPr>
        <p:spPr/>
        <p:txBody>
          <a:bodyPr/>
          <a:lstStyle/>
          <a:p>
            <a:pPr>
              <a:lnSpc>
                <a:spcPct val="100000"/>
              </a:lnSpc>
              <a:spcBef>
                <a:spcPts val="600"/>
              </a:spcBef>
            </a:pPr>
            <a:r>
              <a:rPr lang="en-US" altLang="zh-TW" sz="1800" dirty="0">
                <a:solidFill>
                  <a:schemeClr val="accent2">
                    <a:lumMod val="75000"/>
                  </a:schemeClr>
                </a:solidFill>
              </a:rPr>
              <a:t>= which policies to accept </a:t>
            </a:r>
          </a:p>
          <a:p>
            <a:pPr>
              <a:lnSpc>
                <a:spcPct val="100000"/>
              </a:lnSpc>
              <a:spcBef>
                <a:spcPts val="600"/>
              </a:spcBef>
            </a:pPr>
            <a:r>
              <a:rPr lang="en-US" altLang="zh-TW" sz="1800" b="1" dirty="0">
                <a:solidFill>
                  <a:schemeClr val="accent2">
                    <a:lumMod val="75000"/>
                  </a:schemeClr>
                </a:solidFill>
              </a:rPr>
              <a:t>Solutions</a:t>
            </a:r>
            <a:r>
              <a:rPr lang="en-US" altLang="zh-TW" sz="1800" dirty="0"/>
              <a:t>:</a:t>
            </a:r>
          </a:p>
          <a:p>
            <a:pPr lvl="1">
              <a:lnSpc>
                <a:spcPct val="100000"/>
              </a:lnSpc>
              <a:spcBef>
                <a:spcPts val="600"/>
              </a:spcBef>
            </a:pPr>
            <a:r>
              <a:rPr lang="en-US" altLang="zh-TW" sz="1600" dirty="0"/>
              <a:t>Screening and fraud prevention investigations</a:t>
            </a:r>
          </a:p>
          <a:p>
            <a:pPr lvl="1">
              <a:lnSpc>
                <a:spcPct val="100000"/>
              </a:lnSpc>
              <a:spcBef>
                <a:spcPts val="600"/>
              </a:spcBef>
            </a:pPr>
            <a:r>
              <a:rPr lang="en-US" altLang="zh-TW" sz="1600" dirty="0"/>
              <a:t>Health insurance policies require a physical exam</a:t>
            </a:r>
          </a:p>
          <a:p>
            <a:pPr lvl="1">
              <a:lnSpc>
                <a:spcPct val="100000"/>
              </a:lnSpc>
              <a:spcBef>
                <a:spcPts val="600"/>
              </a:spcBef>
            </a:pPr>
            <a:r>
              <a:rPr lang="en-US" altLang="zh-TW" sz="1600" dirty="0"/>
              <a:t>Preexisting conditions may be excluded from the policy</a:t>
            </a:r>
          </a:p>
        </p:txBody>
      </p:sp>
      <p:sp>
        <p:nvSpPr>
          <p:cNvPr id="3" name="Text Placeholder 2"/>
          <p:cNvSpPr>
            <a:spLocks noGrp="1"/>
          </p:cNvSpPr>
          <p:nvPr>
            <p:ph type="body" sz="quarter" idx="3"/>
          </p:nvPr>
        </p:nvSpPr>
        <p:spPr/>
        <p:txBody>
          <a:bodyPr/>
          <a:lstStyle/>
          <a:p>
            <a:r>
              <a:rPr lang="en-US" altLang="zh-TW"/>
              <a:t>Moral hazard </a:t>
            </a:r>
            <a:endParaRPr lang="de-DE" dirty="0"/>
          </a:p>
        </p:txBody>
      </p:sp>
      <p:sp>
        <p:nvSpPr>
          <p:cNvPr id="44041" name="Rectangle 9"/>
          <p:cNvSpPr>
            <a:spLocks noGrp="1" noChangeArrowheads="1"/>
          </p:cNvSpPr>
          <p:nvPr>
            <p:ph sz="quarter" idx="4"/>
          </p:nvPr>
        </p:nvSpPr>
        <p:spPr/>
        <p:txBody>
          <a:bodyPr/>
          <a:lstStyle/>
          <a:p>
            <a:pPr>
              <a:lnSpc>
                <a:spcPct val="100000"/>
              </a:lnSpc>
              <a:spcBef>
                <a:spcPts val="600"/>
              </a:spcBef>
            </a:pPr>
            <a:r>
              <a:rPr lang="en-US" altLang="zh-TW" sz="1800" dirty="0">
                <a:solidFill>
                  <a:schemeClr val="accent2">
                    <a:lumMod val="75000"/>
                  </a:schemeClr>
                </a:solidFill>
              </a:rPr>
              <a:t>= when the insured fails to take proper precautions </a:t>
            </a:r>
            <a:r>
              <a:rPr lang="en-US" altLang="zh-TW" sz="1800" dirty="0"/>
              <a:t>(or takes on more risk) to avoid losses because losses are covered by the insurance policy</a:t>
            </a:r>
          </a:p>
          <a:p>
            <a:pPr>
              <a:lnSpc>
                <a:spcPct val="100000"/>
              </a:lnSpc>
              <a:spcBef>
                <a:spcPts val="600"/>
              </a:spcBef>
            </a:pPr>
            <a:r>
              <a:rPr lang="en-US" altLang="zh-TW" sz="1800" b="1" dirty="0">
                <a:solidFill>
                  <a:schemeClr val="accent2">
                    <a:lumMod val="75000"/>
                  </a:schemeClr>
                </a:solidFill>
              </a:rPr>
              <a:t>Solution</a:t>
            </a:r>
            <a:r>
              <a:rPr lang="en-US" altLang="zh-TW" sz="1800" dirty="0"/>
              <a:t>:</a:t>
            </a:r>
          </a:p>
          <a:p>
            <a:pPr lvl="1">
              <a:lnSpc>
                <a:spcPct val="100000"/>
              </a:lnSpc>
              <a:spcBef>
                <a:spcPts val="600"/>
              </a:spcBef>
            </a:pPr>
            <a:r>
              <a:rPr lang="en-US" altLang="zh-TW" sz="1600" dirty="0"/>
              <a:t>Insurance companies use co-insurance, deductibles  and restrictive provisions to help control this problem</a:t>
            </a:r>
          </a:p>
        </p:txBody>
      </p:sp>
      <p:sp>
        <p:nvSpPr>
          <p:cNvPr id="23556" name="Slide Number Placeholder 6"/>
          <p:cNvSpPr>
            <a:spLocks noGrp="1"/>
          </p:cNvSpPr>
          <p:nvPr>
            <p:ph type="sldNum" sz="quarter" idx="10"/>
          </p:nvPr>
        </p:nvSpPr>
        <p:spPr>
          <a:noFill/>
        </p:spPr>
        <p:txBody>
          <a:bodyPr vert="horz" wrap="square" lIns="91440" tIns="45720" rIns="91440" bIns="45720" numCol="1" anchor="ctr" anchorCtr="0" compatLnSpc="1">
            <a:prstTxWarp prst="textNoShape">
              <a:avLst/>
            </a:prstTxWarp>
          </a:bodyPr>
          <a:lstStyle/>
          <a:p>
            <a:fld id="{ED07F2EF-AFD0-49B3-83ED-CF94E1AB7267}" type="slidenum">
              <a:rPr lang="en-US" altLang="en-US" sz="1400"/>
              <a:pPr/>
              <a:t>14</a:t>
            </a:fld>
            <a:endParaRPr lang="en-US" altLang="en-US" sz="1400"/>
          </a:p>
        </p:txBody>
      </p:sp>
      <p:sp>
        <p:nvSpPr>
          <p:cNvPr id="44038" name="Text Box 6"/>
          <p:cNvSpPr txBox="1">
            <a:spLocks noChangeArrowheads="1"/>
          </p:cNvSpPr>
          <p:nvPr/>
        </p:nvSpPr>
        <p:spPr bwMode="auto">
          <a:xfrm>
            <a:off x="0" y="5867400"/>
            <a:ext cx="1981200" cy="307777"/>
          </a:xfrm>
          <a:prstGeom prst="rect">
            <a:avLst/>
          </a:prstGeom>
          <a:noFill/>
          <a:ln w="9525">
            <a:noFill/>
            <a:miter lim="800000"/>
            <a:headEnd/>
            <a:tailEnd/>
          </a:ln>
        </p:spPr>
        <p:txBody>
          <a:bodyPr>
            <a:spAutoFit/>
          </a:bodyPr>
          <a:lstStyle>
            <a:defPPr>
              <a:defRPr lang="en-US"/>
            </a:defPPr>
            <a:lvl1pPr eaLnBrk="0" hangingPunct="0">
              <a:spcBef>
                <a:spcPct val="50000"/>
              </a:spcBef>
              <a:defRPr sz="1400" i="1">
                <a:latin typeface="+mn-lt"/>
              </a:defRPr>
            </a:lvl1pPr>
            <a:lvl2pPr>
              <a:defRPr>
                <a:latin typeface="Tahoma" pitchFamily="34" charset="0"/>
              </a:defRPr>
            </a:lvl2pPr>
            <a:lvl3pPr>
              <a:defRPr>
                <a:latin typeface="Tahoma" pitchFamily="34" charset="0"/>
              </a:defRPr>
            </a:lvl3pPr>
            <a:lvl4pPr>
              <a:defRPr>
                <a:latin typeface="Tahoma" pitchFamily="34" charset="0"/>
              </a:defRPr>
            </a:lvl4pPr>
            <a:lvl5pPr>
              <a:defRPr>
                <a:latin typeface="Tahoma" pitchFamily="34" charset="0"/>
              </a:defRPr>
            </a:lvl5pPr>
            <a:lvl6pPr>
              <a:defRPr>
                <a:latin typeface="Tahoma" pitchFamily="34" charset="0"/>
              </a:defRPr>
            </a:lvl6pPr>
            <a:lvl7pPr>
              <a:defRPr>
                <a:latin typeface="Tahoma" pitchFamily="34" charset="0"/>
              </a:defRPr>
            </a:lvl7pPr>
            <a:lvl8pPr>
              <a:defRPr>
                <a:latin typeface="Tahoma" pitchFamily="34" charset="0"/>
              </a:defRPr>
            </a:lvl8pPr>
            <a:lvl9pPr>
              <a:defRPr>
                <a:latin typeface="Tahoma" pitchFamily="34" charset="0"/>
              </a:defRPr>
            </a:lvl9pPr>
          </a:lstStyle>
          <a:p>
            <a:r>
              <a:rPr lang="en-US" altLang="zh-TW" dirty="0"/>
              <a:t>Source: </a:t>
            </a:r>
            <a:r>
              <a:rPr lang="en-US" altLang="zh-TW" dirty="0" err="1"/>
              <a:t>Mishkin</a:t>
            </a:r>
            <a:r>
              <a:rPr lang="en-US" altLang="zh-TW" dirty="0"/>
              <a:t>/Eakins</a:t>
            </a:r>
          </a:p>
        </p:txBody>
      </p:sp>
      <p:sp>
        <p:nvSpPr>
          <p:cNvPr id="44046" name="Rectangle 14"/>
          <p:cNvSpPr>
            <a:spLocks noChangeArrowheads="1"/>
          </p:cNvSpPr>
          <p:nvPr/>
        </p:nvSpPr>
        <p:spPr bwMode="auto">
          <a:xfrm>
            <a:off x="533400" y="4953000"/>
            <a:ext cx="8077200" cy="762000"/>
          </a:xfrm>
          <a:prstGeom prst="rect">
            <a:avLst/>
          </a:prstGeom>
          <a:ln>
            <a:headEnd/>
            <a:tailEnd/>
          </a:ln>
        </p:spPr>
        <p:style>
          <a:lnRef idx="1">
            <a:schemeClr val="accent3"/>
          </a:lnRef>
          <a:fillRef idx="3">
            <a:schemeClr val="accent3"/>
          </a:fillRef>
          <a:effectRef idx="2">
            <a:schemeClr val="accent3"/>
          </a:effectRef>
          <a:fontRef idx="minor">
            <a:schemeClr val="lt1"/>
          </a:fontRef>
        </p:style>
        <p:txBody>
          <a:bodyPr anchor="ctr"/>
          <a:lstStyle/>
          <a:p>
            <a:pPr algn="ctr"/>
            <a:r>
              <a:rPr lang="en-US" altLang="zh-TW" b="1" dirty="0">
                <a:ea typeface="PMingLiU" pitchFamily="18" charset="-120"/>
              </a:rPr>
              <a:t>A </a:t>
            </a:r>
            <a:r>
              <a:rPr lang="en-US" altLang="zh-TW" b="1" i="1" dirty="0">
                <a:ea typeface="PMingLiU" pitchFamily="18" charset="-120"/>
              </a:rPr>
              <a:t>deductible</a:t>
            </a:r>
            <a:r>
              <a:rPr lang="en-US" altLang="zh-TW" b="1" dirty="0">
                <a:ea typeface="PMingLiU" pitchFamily="18" charset="-120"/>
              </a:rPr>
              <a:t> is the amount of any loss that must be paid by the insured before the insurance company will pay anything</a:t>
            </a:r>
          </a:p>
        </p:txBody>
      </p:sp>
      <p:sp>
        <p:nvSpPr>
          <p:cNvPr id="11" name="Footer Placeholder 4"/>
          <p:cNvSpPr>
            <a:spLocks noGrp="1"/>
          </p:cNvSpPr>
          <p:nvPr>
            <p:ph type="ftr" sz="quarter" idx="11"/>
          </p:nvPr>
        </p:nvSpPr>
        <p:spPr bwMode="auto">
          <a:xfrm>
            <a:off x="1989138" y="6143625"/>
            <a:ext cx="7154862" cy="427038"/>
          </a:xfrm>
          <a:noFill/>
          <a:ln>
            <a:miter lim="800000"/>
            <a:headEnd/>
            <a:tailEnd/>
          </a:ln>
        </p:spPr>
        <p:txBody>
          <a:bodyPr/>
          <a:lstStyle/>
          <a:p>
            <a:r>
              <a:rPr lang="en-US" altLang="zh-TW" dirty="0"/>
              <a:t>Insurance Companies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404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4045">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4045">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4045">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4045">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4041">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4041">
                                            <p:txEl>
                                              <p:pRg st="1" end="1"/>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4041">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44046"/>
                                        </p:tgtEl>
                                        <p:attrNameLst>
                                          <p:attrName>style.visibility</p:attrName>
                                        </p:attrNameLst>
                                      </p:cBhvr>
                                      <p:to>
                                        <p:strVal val="visible"/>
                                      </p:to>
                                    </p:set>
                                    <p:animEffect transition="in" filter="fade">
                                      <p:cBhvr>
                                        <p:cTn id="31" dur="500"/>
                                        <p:tgtEl>
                                          <p:spTgt spid="440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045" grpId="0" build="p"/>
      <p:bldP spid="44041" grpId="0" build="p"/>
      <p:bldP spid="44046" grpId="0" animBg="1"/>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3" name="Rectangle 2"/>
          <p:cNvSpPr>
            <a:spLocks noGrp="1" noChangeArrowheads="1"/>
          </p:cNvSpPr>
          <p:nvPr>
            <p:ph type="title"/>
          </p:nvPr>
        </p:nvSpPr>
        <p:spPr>
          <a:xfrm>
            <a:off x="457200" y="122238"/>
            <a:ext cx="7543800" cy="725487"/>
          </a:xfrm>
        </p:spPr>
        <p:txBody>
          <a:bodyPr/>
          <a:lstStyle/>
          <a:p>
            <a:pPr eaLnBrk="1" hangingPunct="1"/>
            <a:r>
              <a:rPr lang="en-US" altLang="zh-TW" sz="3500">
                <a:ea typeface="PMingLiU" pitchFamily="18" charset="-120"/>
              </a:rPr>
              <a:t>Funds Total Expense Ratio (TER)</a:t>
            </a:r>
          </a:p>
        </p:txBody>
      </p:sp>
      <p:sp>
        <p:nvSpPr>
          <p:cNvPr id="145412" name="Slide Number Placeholder 4"/>
          <p:cNvSpPr>
            <a:spLocks noGrp="1"/>
          </p:cNvSpPr>
          <p:nvPr>
            <p:ph type="sldNum" sz="quarter" idx="10"/>
          </p:nvPr>
        </p:nvSpPr>
        <p:spPr>
          <a:noFill/>
        </p:spPr>
        <p:txBody>
          <a:bodyPr vert="horz" wrap="square" lIns="91440" tIns="45720" rIns="91440" bIns="45720" numCol="1" anchor="ctr" anchorCtr="0" compatLnSpc="1">
            <a:prstTxWarp prst="textNoShape">
              <a:avLst/>
            </a:prstTxWarp>
          </a:bodyPr>
          <a:lstStyle/>
          <a:p>
            <a:fld id="{2B5BB243-2CFC-4F12-A065-00295D2CC878}" type="slidenum">
              <a:rPr lang="en-US" altLang="en-US" sz="1400"/>
              <a:pPr/>
              <a:t>140</a:t>
            </a:fld>
            <a:endParaRPr lang="en-US" altLang="en-US" sz="1400"/>
          </a:p>
        </p:txBody>
      </p:sp>
      <p:pic>
        <p:nvPicPr>
          <p:cNvPr id="145414" name="Picture 3" descr="ad9c4b20-c563-11de-8193-00144feab49a"/>
          <p:cNvPicPr>
            <a:picLocks noChangeAspect="1" noChangeArrowheads="1"/>
          </p:cNvPicPr>
          <p:nvPr/>
        </p:nvPicPr>
        <p:blipFill rotWithShape="1">
          <a:blip r:embed="rId3" cstate="print"/>
          <a:srcRect t="9458" b="3630"/>
          <a:stretch/>
        </p:blipFill>
        <p:spPr bwMode="auto">
          <a:xfrm>
            <a:off x="152400" y="970155"/>
            <a:ext cx="8839200" cy="4884235"/>
          </a:xfrm>
          <a:prstGeom prst="rect">
            <a:avLst/>
          </a:prstGeom>
          <a:noFill/>
          <a:ln w="9525">
            <a:noFill/>
            <a:miter lim="800000"/>
            <a:headEnd/>
            <a:tailEnd/>
          </a:ln>
        </p:spPr>
      </p:pic>
      <p:sp>
        <p:nvSpPr>
          <p:cNvPr id="145415" name="Text Box 4"/>
          <p:cNvSpPr txBox="1">
            <a:spLocks noChangeArrowheads="1"/>
          </p:cNvSpPr>
          <p:nvPr/>
        </p:nvSpPr>
        <p:spPr bwMode="auto">
          <a:xfrm>
            <a:off x="0" y="5867400"/>
            <a:ext cx="7391400" cy="307777"/>
          </a:xfrm>
          <a:prstGeom prst="rect">
            <a:avLst/>
          </a:prstGeom>
          <a:noFill/>
          <a:ln w="9525">
            <a:noFill/>
            <a:miter lim="800000"/>
            <a:headEnd/>
            <a:tailEnd/>
          </a:ln>
        </p:spPr>
        <p:txBody>
          <a:bodyPr>
            <a:spAutoFit/>
          </a:bodyPr>
          <a:lstStyle>
            <a:defPPr>
              <a:defRPr lang="en-US"/>
            </a:defPPr>
            <a:lvl1pPr eaLnBrk="0" hangingPunct="0">
              <a:spcBef>
                <a:spcPct val="50000"/>
              </a:spcBef>
              <a:defRPr sz="1400" i="1">
                <a:latin typeface="+mn-lt"/>
              </a:defRPr>
            </a:lvl1pPr>
            <a:lvl2pPr>
              <a:defRPr>
                <a:latin typeface="Tahoma" pitchFamily="34" charset="0"/>
              </a:defRPr>
            </a:lvl2pPr>
            <a:lvl3pPr>
              <a:defRPr>
                <a:latin typeface="Tahoma" pitchFamily="34" charset="0"/>
              </a:defRPr>
            </a:lvl3pPr>
            <a:lvl4pPr>
              <a:defRPr>
                <a:latin typeface="Tahoma" pitchFamily="34" charset="0"/>
              </a:defRPr>
            </a:lvl4pPr>
            <a:lvl5pPr>
              <a:defRPr>
                <a:latin typeface="Tahoma" pitchFamily="34" charset="0"/>
              </a:defRPr>
            </a:lvl5pPr>
            <a:lvl6pPr>
              <a:defRPr>
                <a:latin typeface="Tahoma" pitchFamily="34" charset="0"/>
              </a:defRPr>
            </a:lvl6pPr>
            <a:lvl7pPr>
              <a:defRPr>
                <a:latin typeface="Tahoma" pitchFamily="34" charset="0"/>
              </a:defRPr>
            </a:lvl7pPr>
            <a:lvl8pPr>
              <a:defRPr>
                <a:latin typeface="Tahoma" pitchFamily="34" charset="0"/>
              </a:defRPr>
            </a:lvl8pPr>
            <a:lvl9pPr>
              <a:defRPr>
                <a:latin typeface="Tahoma" pitchFamily="34" charset="0"/>
              </a:defRPr>
            </a:lvl9pPr>
          </a:lstStyle>
          <a:p>
            <a:r>
              <a:rPr lang="zh-TW" altLang="zh-TW" dirty="0"/>
              <a:t>Source:</a:t>
            </a:r>
            <a:r>
              <a:rPr lang="en-US" altLang="zh-TW" dirty="0"/>
              <a:t> “</a:t>
            </a:r>
            <a:r>
              <a:rPr lang="zh-TW" altLang="zh-TW" dirty="0"/>
              <a:t>Call to reveal true fund costs to investors</a:t>
            </a:r>
            <a:r>
              <a:rPr lang="en-US" altLang="zh-TW" dirty="0"/>
              <a:t>’”, </a:t>
            </a:r>
            <a:r>
              <a:rPr lang="zh-TW" altLang="ja-JP" dirty="0"/>
              <a:t>FT </a:t>
            </a:r>
            <a:r>
              <a:rPr lang="en-US" altLang="zh-TW" dirty="0"/>
              <a:t>01.</a:t>
            </a:r>
            <a:r>
              <a:rPr lang="zh-TW" altLang="ja-JP" dirty="0"/>
              <a:t>1</a:t>
            </a:r>
            <a:r>
              <a:rPr lang="en-US" altLang="zh-TW" dirty="0"/>
              <a:t>1.</a:t>
            </a:r>
            <a:r>
              <a:rPr lang="zh-TW" altLang="ja-JP" dirty="0"/>
              <a:t>2009</a:t>
            </a:r>
            <a:endParaRPr lang="en-US" altLang="zh-TW" dirty="0"/>
          </a:p>
        </p:txBody>
      </p:sp>
      <p:sp>
        <p:nvSpPr>
          <p:cNvPr id="145416" name="Text Box 5"/>
          <p:cNvSpPr txBox="1">
            <a:spLocks noChangeArrowheads="1"/>
          </p:cNvSpPr>
          <p:nvPr/>
        </p:nvSpPr>
        <p:spPr bwMode="auto">
          <a:xfrm>
            <a:off x="5562600" y="838200"/>
            <a:ext cx="3429000" cy="3170099"/>
          </a:xfrm>
          <a:prstGeom prst="rect">
            <a:avLst/>
          </a:prstGeom>
          <a:solidFill>
            <a:schemeClr val="accent1">
              <a:lumMod val="40000"/>
              <a:lumOff val="60000"/>
            </a:schemeClr>
          </a:solidFill>
          <a:ln>
            <a:noFill/>
            <a:headEnd/>
            <a:tailEnd/>
          </a:ln>
        </p:spPr>
        <p:style>
          <a:lnRef idx="1">
            <a:schemeClr val="accent1"/>
          </a:lnRef>
          <a:fillRef idx="2">
            <a:schemeClr val="accent1"/>
          </a:fillRef>
          <a:effectRef idx="1">
            <a:schemeClr val="accent1"/>
          </a:effectRef>
          <a:fontRef idx="minor">
            <a:schemeClr val="dk1"/>
          </a:fontRef>
        </p:style>
        <p:txBody>
          <a:bodyPr wrap="square">
            <a:spAutoFit/>
          </a:bodyPr>
          <a:lstStyle/>
          <a:p>
            <a:pPr algn="ctr">
              <a:spcBef>
                <a:spcPct val="50000"/>
              </a:spcBef>
            </a:pPr>
            <a:r>
              <a:rPr lang="zh-TW" altLang="zh-TW" sz="2000" dirty="0">
                <a:ea typeface="PMingLiU" pitchFamily="18" charset="-120"/>
              </a:rPr>
              <a:t>“The established metric is the </a:t>
            </a:r>
            <a:r>
              <a:rPr lang="zh-TW" altLang="zh-TW" sz="2000" b="1" dirty="0">
                <a:solidFill>
                  <a:schemeClr val="accent2"/>
                </a:solidFill>
                <a:ea typeface="PMingLiU" pitchFamily="18" charset="-120"/>
              </a:rPr>
              <a:t>total expense ratio</a:t>
            </a:r>
            <a:r>
              <a:rPr lang="zh-TW" altLang="zh-TW" sz="2000" dirty="0">
                <a:solidFill>
                  <a:schemeClr val="accent2"/>
                </a:solidFill>
                <a:ea typeface="PMingLiU" pitchFamily="18" charset="-120"/>
              </a:rPr>
              <a:t> </a:t>
            </a:r>
            <a:r>
              <a:rPr lang="zh-TW" altLang="zh-TW" sz="2000" dirty="0">
                <a:ea typeface="PMingLiU" pitchFamily="18" charset="-120"/>
              </a:rPr>
              <a:t>(TER), which includes charges such as the annual management fee, administration and legal fees and distribution fees. It does </a:t>
            </a:r>
            <a:r>
              <a:rPr lang="zh-TW" altLang="zh-TW" sz="2000" b="1" dirty="0">
                <a:ea typeface="PMingLiU" pitchFamily="18" charset="-120"/>
              </a:rPr>
              <a:t>not </a:t>
            </a:r>
            <a:r>
              <a:rPr lang="zh-TW" altLang="zh-TW" sz="2000" dirty="0">
                <a:ea typeface="PMingLiU" pitchFamily="18" charset="-120"/>
              </a:rPr>
              <a:t>include dealing costs, entry or exit fees (front-end and back-end loads) or performance fees.”</a:t>
            </a:r>
            <a:endParaRPr lang="en-US" altLang="zh-TW" sz="2000" dirty="0">
              <a:ea typeface="PMingLiU" pitchFamily="18" charset="-120"/>
            </a:endParaRPr>
          </a:p>
        </p:txBody>
      </p:sp>
      <p:sp>
        <p:nvSpPr>
          <p:cNvPr id="8" name="Footer Placeholder 4"/>
          <p:cNvSpPr>
            <a:spLocks noGrp="1"/>
          </p:cNvSpPr>
          <p:nvPr>
            <p:ph type="ftr" sz="quarter" idx="11"/>
          </p:nvPr>
        </p:nvSpPr>
        <p:spPr bwMode="auto">
          <a:xfrm>
            <a:off x="1989138" y="6143625"/>
            <a:ext cx="7154862" cy="427038"/>
          </a:xfrm>
          <a:noFill/>
          <a:ln>
            <a:miter lim="800000"/>
            <a:headEnd/>
            <a:tailEnd/>
          </a:ln>
        </p:spPr>
        <p:txBody>
          <a:bodyPr/>
          <a:lstStyle/>
          <a:p>
            <a:r>
              <a:rPr lang="en-US" altLang="zh-TW" dirty="0"/>
              <a:t>Mutual Funds and Fund Management</a:t>
            </a:r>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pPr>
              <a:defRPr/>
            </a:pPr>
            <a:fld id="{BB5F28B0-7856-4976-9185-CB21AAFD98ED}" type="slidenum">
              <a:rPr lang="en-US" altLang="en-US" smtClean="0"/>
              <a:pPr>
                <a:defRPr/>
              </a:pPr>
              <a:t>141</a:t>
            </a:fld>
            <a:endParaRPr lang="en-US" altLang="en-US"/>
          </a:p>
        </p:txBody>
      </p:sp>
      <p:sp>
        <p:nvSpPr>
          <p:cNvPr id="10" name="Title 4"/>
          <p:cNvSpPr>
            <a:spLocks noGrp="1"/>
          </p:cNvSpPr>
          <p:nvPr>
            <p:ph type="title"/>
          </p:nvPr>
        </p:nvSpPr>
        <p:spPr>
          <a:xfrm>
            <a:off x="457200" y="274638"/>
            <a:ext cx="8229600" cy="1096962"/>
          </a:xfrm>
        </p:spPr>
        <p:txBody>
          <a:bodyPr/>
          <a:lstStyle/>
          <a:p>
            <a:r>
              <a:rPr lang="en-US" dirty="0"/>
              <a:t>Mutual Fund Expense Ratios Tend to Fall as Fund Assets Rise </a:t>
            </a:r>
            <a:br>
              <a:rPr lang="en-US" dirty="0"/>
            </a:br>
            <a:r>
              <a:rPr lang="en-US" sz="2400" dirty="0"/>
              <a:t>Share classes of actively managed domestic equity mutual funds continuously in existence since 2000</a:t>
            </a:r>
          </a:p>
        </p:txBody>
      </p:sp>
      <p:sp>
        <p:nvSpPr>
          <p:cNvPr id="11" name="Footer Placeholder 4"/>
          <p:cNvSpPr>
            <a:spLocks noGrp="1"/>
          </p:cNvSpPr>
          <p:nvPr>
            <p:ph type="ftr" sz="quarter" idx="11"/>
          </p:nvPr>
        </p:nvSpPr>
        <p:spPr bwMode="auto">
          <a:xfrm>
            <a:off x="1989138" y="6143625"/>
            <a:ext cx="7154862" cy="427038"/>
          </a:xfrm>
          <a:noFill/>
          <a:ln>
            <a:miter lim="800000"/>
            <a:headEnd/>
            <a:tailEnd/>
          </a:ln>
        </p:spPr>
        <p:txBody>
          <a:bodyPr/>
          <a:lstStyle/>
          <a:p>
            <a:r>
              <a:rPr lang="en-US" altLang="zh-TW" dirty="0"/>
              <a:t>Mutual Funds and Fund Management</a:t>
            </a:r>
          </a:p>
        </p:txBody>
      </p:sp>
      <p:pic>
        <p:nvPicPr>
          <p:cNvPr id="5" name="Content Placeholder 4"/>
          <p:cNvPicPr>
            <a:picLocks noGrp="1" noChangeAspect="1"/>
          </p:cNvPicPr>
          <p:nvPr>
            <p:ph idx="1"/>
          </p:nvPr>
        </p:nvPicPr>
        <p:blipFill>
          <a:blip r:embed="rId2"/>
          <a:stretch>
            <a:fillRect/>
          </a:stretch>
        </p:blipFill>
        <p:spPr>
          <a:xfrm>
            <a:off x="1447800" y="1617662"/>
            <a:ext cx="6613279" cy="4525963"/>
          </a:xfrm>
          <a:prstGeom prst="rect">
            <a:avLst/>
          </a:prstGeom>
        </p:spPr>
      </p:pic>
      <p:sp>
        <p:nvSpPr>
          <p:cNvPr id="6" name="TextBox 5"/>
          <p:cNvSpPr txBox="1"/>
          <p:nvPr/>
        </p:nvSpPr>
        <p:spPr>
          <a:xfrm>
            <a:off x="228600" y="5715000"/>
            <a:ext cx="914400" cy="428625"/>
          </a:xfrm>
          <a:prstGeom prst="rect">
            <a:avLst/>
          </a:prstGeom>
          <a:noFill/>
        </p:spPr>
        <p:txBody>
          <a:bodyPr vert="horz" wrap="square" lIns="91440" tIns="45720" rIns="91440" bIns="45720" rtlCol="0" anchor="ctr">
            <a:normAutofit fontScale="25000" lnSpcReduction="20000"/>
          </a:bodyPr>
          <a:lstStyle/>
          <a:p>
            <a:pPr fontAlgn="auto">
              <a:spcAft>
                <a:spcPts val="0"/>
              </a:spcAft>
            </a:pPr>
            <a:r>
              <a:rPr lang="en-US" sz="4400" i="1" dirty="0"/>
              <a:t>ICI Fact Book </a:t>
            </a:r>
            <a:r>
              <a:rPr lang="en-US" sz="4400" i="1" dirty="0" smtClean="0"/>
              <a:t>2020</a:t>
            </a:r>
            <a:endParaRPr lang="en-US" sz="4400" i="1" dirty="0"/>
          </a:p>
        </p:txBody>
      </p:sp>
    </p:spTree>
    <p:extLst>
      <p:ext uri="{BB962C8B-B14F-4D97-AF65-F5344CB8AC3E}">
        <p14:creationId xmlns:p14="http://schemas.microsoft.com/office/powerpoint/2010/main" val="3466711663"/>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Expense Ratio of Actively Managed and Index Mutual Funds Have Fallen</a:t>
            </a:r>
            <a:br>
              <a:rPr lang="en-US" dirty="0"/>
            </a:br>
            <a:r>
              <a:rPr lang="en-US" sz="2400" dirty="0"/>
              <a:t>Percent, </a:t>
            </a:r>
            <a:r>
              <a:rPr lang="en-US" sz="2400" dirty="0" smtClean="0"/>
              <a:t>2000-2019</a:t>
            </a:r>
            <a:endParaRPr lang="en-US" sz="2400" dirty="0"/>
          </a:p>
        </p:txBody>
      </p:sp>
      <p:sp>
        <p:nvSpPr>
          <p:cNvPr id="4" name="Slide Number Placeholder 3"/>
          <p:cNvSpPr>
            <a:spLocks noGrp="1"/>
          </p:cNvSpPr>
          <p:nvPr>
            <p:ph type="sldNum" sz="quarter" idx="10"/>
          </p:nvPr>
        </p:nvSpPr>
        <p:spPr/>
        <p:txBody>
          <a:bodyPr/>
          <a:lstStyle/>
          <a:p>
            <a:pPr>
              <a:defRPr/>
            </a:pPr>
            <a:fld id="{809A4F01-EBEC-4878-81D8-A6152D087E2C}" type="slidenum">
              <a:rPr lang="en-US" altLang="en-US" smtClean="0"/>
              <a:pPr>
                <a:defRPr/>
              </a:pPr>
              <a:t>142</a:t>
            </a:fld>
            <a:endParaRPr lang="en-US" altLang="en-US"/>
          </a:p>
        </p:txBody>
      </p:sp>
      <p:sp>
        <p:nvSpPr>
          <p:cNvPr id="5" name="Footer Placeholder 4"/>
          <p:cNvSpPr>
            <a:spLocks noGrp="1"/>
          </p:cNvSpPr>
          <p:nvPr>
            <p:ph type="ftr" sz="quarter" idx="11"/>
          </p:nvPr>
        </p:nvSpPr>
        <p:spPr/>
        <p:txBody>
          <a:bodyPr/>
          <a:lstStyle/>
          <a:p>
            <a:pPr>
              <a:defRPr/>
            </a:pPr>
            <a:r>
              <a:rPr lang="en-US" altLang="zh-TW" dirty="0"/>
              <a:t>Mutual Funds and Fund Management</a:t>
            </a:r>
          </a:p>
        </p:txBody>
      </p:sp>
      <p:pic>
        <p:nvPicPr>
          <p:cNvPr id="7" name="Content Placeholder 6"/>
          <p:cNvPicPr>
            <a:picLocks noGrp="1" noChangeAspect="1"/>
          </p:cNvPicPr>
          <p:nvPr>
            <p:ph idx="1"/>
          </p:nvPr>
        </p:nvPicPr>
        <p:blipFill>
          <a:blip r:embed="rId3"/>
          <a:stretch>
            <a:fillRect/>
          </a:stretch>
        </p:blipFill>
        <p:spPr>
          <a:xfrm>
            <a:off x="1217090" y="1600200"/>
            <a:ext cx="6709819" cy="4525963"/>
          </a:xfrm>
          <a:prstGeom prst="rect">
            <a:avLst/>
          </a:prstGeom>
        </p:spPr>
      </p:pic>
      <p:sp>
        <p:nvSpPr>
          <p:cNvPr id="8" name="TextBox 7"/>
          <p:cNvSpPr txBox="1"/>
          <p:nvPr/>
        </p:nvSpPr>
        <p:spPr>
          <a:xfrm>
            <a:off x="228600" y="5715000"/>
            <a:ext cx="914400" cy="428625"/>
          </a:xfrm>
          <a:prstGeom prst="rect">
            <a:avLst/>
          </a:prstGeom>
          <a:noFill/>
        </p:spPr>
        <p:txBody>
          <a:bodyPr vert="horz" wrap="square" lIns="91440" tIns="45720" rIns="91440" bIns="45720" rtlCol="0" anchor="ctr">
            <a:normAutofit fontScale="25000" lnSpcReduction="20000"/>
          </a:bodyPr>
          <a:lstStyle/>
          <a:p>
            <a:pPr fontAlgn="auto">
              <a:spcAft>
                <a:spcPts val="0"/>
              </a:spcAft>
            </a:pPr>
            <a:r>
              <a:rPr lang="en-US" sz="4400" i="1" dirty="0"/>
              <a:t>ICI Fact Book </a:t>
            </a:r>
            <a:r>
              <a:rPr lang="en-US" sz="4400" i="1" dirty="0" smtClean="0"/>
              <a:t>2020</a:t>
            </a:r>
            <a:endParaRPr lang="en-US" sz="4400" i="1" dirty="0"/>
          </a:p>
        </p:txBody>
      </p:sp>
    </p:spTree>
    <p:extLst>
      <p:ext uri="{BB962C8B-B14F-4D97-AF65-F5344CB8AC3E}">
        <p14:creationId xmlns:p14="http://schemas.microsoft.com/office/powerpoint/2010/main" val="37371639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Fund fees in decline</a:t>
            </a:r>
            <a:endParaRPr lang="en-US" dirty="0"/>
          </a:p>
        </p:txBody>
      </p:sp>
      <p:pic>
        <p:nvPicPr>
          <p:cNvPr id="6" name="Content Placeholder 5"/>
          <p:cNvPicPr>
            <a:picLocks noGrp="1" noChangeAspect="1"/>
          </p:cNvPicPr>
          <p:nvPr>
            <p:ph idx="1"/>
          </p:nvPr>
        </p:nvPicPr>
        <p:blipFill>
          <a:blip r:embed="rId3"/>
          <a:stretch>
            <a:fillRect/>
          </a:stretch>
        </p:blipFill>
        <p:spPr>
          <a:xfrm>
            <a:off x="1724838" y="1417638"/>
            <a:ext cx="6749678" cy="4221161"/>
          </a:xfrm>
          <a:prstGeom prst="rect">
            <a:avLst/>
          </a:prstGeom>
        </p:spPr>
      </p:pic>
      <p:sp>
        <p:nvSpPr>
          <p:cNvPr id="2" name="TextBox 1"/>
          <p:cNvSpPr txBox="1"/>
          <p:nvPr/>
        </p:nvSpPr>
        <p:spPr>
          <a:xfrm>
            <a:off x="228600" y="5791200"/>
            <a:ext cx="1524000" cy="304800"/>
          </a:xfrm>
          <a:prstGeom prst="rect">
            <a:avLst/>
          </a:prstGeom>
          <a:noFill/>
        </p:spPr>
        <p:txBody>
          <a:bodyPr vert="horz" wrap="square" lIns="91440" tIns="45720" rIns="91440" bIns="45720" rtlCol="0" anchor="ctr">
            <a:noAutofit/>
          </a:bodyPr>
          <a:lstStyle/>
          <a:p>
            <a:pPr fontAlgn="auto">
              <a:spcAft>
                <a:spcPts val="0"/>
              </a:spcAft>
            </a:pPr>
            <a:r>
              <a:rPr lang="en-US" sz="1400" i="1" dirty="0">
                <a:latin typeface="+mn-lt"/>
              </a:rPr>
              <a:t>Source: Bloomberg </a:t>
            </a:r>
            <a:endParaRPr kumimoji="0" lang="en-US" sz="1400" b="0" i="1" u="none" strike="noStrike" kern="1200" cap="none" spc="0" normalizeH="0" baseline="0" noProof="0" dirty="0" smtClean="0">
              <a:ln>
                <a:noFill/>
              </a:ln>
              <a:solidFill>
                <a:schemeClr val="tx1"/>
              </a:solidFill>
              <a:effectLst/>
              <a:uLnTx/>
              <a:uFillTx/>
              <a:latin typeface="+mn-lt"/>
              <a:ea typeface="+mj-ea"/>
              <a:cs typeface="+mj-cs"/>
            </a:endParaRPr>
          </a:p>
        </p:txBody>
      </p:sp>
      <p:sp>
        <p:nvSpPr>
          <p:cNvPr id="5" name="Slide Number Placeholder 3"/>
          <p:cNvSpPr>
            <a:spLocks noGrp="1"/>
          </p:cNvSpPr>
          <p:nvPr>
            <p:ph type="sldNum" sz="quarter" idx="10"/>
          </p:nvPr>
        </p:nvSpPr>
        <p:spPr>
          <a:xfrm>
            <a:off x="8239125" y="6586538"/>
            <a:ext cx="919163" cy="293687"/>
          </a:xfrm>
        </p:spPr>
        <p:txBody>
          <a:bodyPr/>
          <a:lstStyle/>
          <a:p>
            <a:pPr>
              <a:defRPr/>
            </a:pPr>
            <a:fld id="{809A4F01-EBEC-4878-81D8-A6152D087E2C}" type="slidenum">
              <a:rPr lang="en-US" altLang="en-US" smtClean="0"/>
              <a:pPr>
                <a:defRPr/>
              </a:pPr>
              <a:t>143</a:t>
            </a:fld>
            <a:endParaRPr lang="en-US" altLang="en-US"/>
          </a:p>
        </p:txBody>
      </p:sp>
      <p:sp>
        <p:nvSpPr>
          <p:cNvPr id="7" name="Footer Placeholder 4"/>
          <p:cNvSpPr>
            <a:spLocks noGrp="1"/>
          </p:cNvSpPr>
          <p:nvPr>
            <p:ph type="ftr" sz="quarter" idx="11"/>
          </p:nvPr>
        </p:nvSpPr>
        <p:spPr>
          <a:xfrm>
            <a:off x="1989138" y="6143625"/>
            <a:ext cx="7154862" cy="427038"/>
          </a:xfrm>
        </p:spPr>
        <p:txBody>
          <a:bodyPr/>
          <a:lstStyle/>
          <a:p>
            <a:pPr>
              <a:defRPr/>
            </a:pPr>
            <a:r>
              <a:rPr lang="en-US" altLang="zh-TW" dirty="0"/>
              <a:t>Mutual Funds and Fund Management</a:t>
            </a:r>
          </a:p>
        </p:txBody>
      </p:sp>
    </p:spTree>
    <p:extLst>
      <p:ext uri="{BB962C8B-B14F-4D97-AF65-F5344CB8AC3E}">
        <p14:creationId xmlns:p14="http://schemas.microsoft.com/office/powerpoint/2010/main" val="269314463"/>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7" name="Rectangle 5"/>
          <p:cNvSpPr>
            <a:spLocks noGrp="1" noChangeArrowheads="1"/>
          </p:cNvSpPr>
          <p:nvPr>
            <p:ph type="title"/>
          </p:nvPr>
        </p:nvSpPr>
        <p:spPr/>
        <p:txBody>
          <a:bodyPr/>
          <a:lstStyle/>
          <a:p>
            <a:r>
              <a:rPr lang="en-US" altLang="zh-TW"/>
              <a:t>Returns from Mutual Funds</a:t>
            </a:r>
          </a:p>
        </p:txBody>
      </p:sp>
      <p:sp>
        <p:nvSpPr>
          <p:cNvPr id="556038" name="Rectangle 6"/>
          <p:cNvSpPr>
            <a:spLocks noGrp="1" noChangeArrowheads="1"/>
          </p:cNvSpPr>
          <p:nvPr>
            <p:ph idx="1"/>
          </p:nvPr>
        </p:nvSpPr>
        <p:spPr>
          <a:xfrm>
            <a:off x="304800" y="1371600"/>
            <a:ext cx="8382000" cy="4754563"/>
          </a:xfrm>
        </p:spPr>
        <p:txBody>
          <a:bodyPr>
            <a:normAutofit fontScale="85000" lnSpcReduction="20000"/>
          </a:bodyPr>
          <a:lstStyle/>
          <a:p>
            <a:r>
              <a:rPr lang="en-US" altLang="zh-TW" dirty="0"/>
              <a:t>You can earn money from your investment in three ways:</a:t>
            </a:r>
          </a:p>
          <a:p>
            <a:pPr lvl="1"/>
            <a:r>
              <a:rPr lang="en-US" altLang="zh-TW" b="1" dirty="0">
                <a:solidFill>
                  <a:schemeClr val="accent2"/>
                </a:solidFill>
              </a:rPr>
              <a:t>Dividend Payments </a:t>
            </a:r>
            <a:r>
              <a:rPr lang="en-US" altLang="zh-TW" dirty="0"/>
              <a:t>— A fund may earn income in the form of dividends and interest on the securities in its portfolio. The fund then pays its shareholders nearly all of the income (minus disclosed expenses) it has earned in the form of dividends.</a:t>
            </a:r>
          </a:p>
          <a:p>
            <a:pPr lvl="1"/>
            <a:r>
              <a:rPr lang="en-US" altLang="zh-TW" b="1" dirty="0">
                <a:solidFill>
                  <a:schemeClr val="accent2"/>
                </a:solidFill>
              </a:rPr>
              <a:t>Capital Gains Distributions </a:t>
            </a:r>
            <a:r>
              <a:rPr lang="en-US" altLang="zh-TW" dirty="0"/>
              <a:t>— The price of the securities a fund owns may increase. When a fund sells a security that has increased in price, the fund has a capital gain. At the end of the year, most funds distribute these capital gains (minus any capital losses) to investors</a:t>
            </a:r>
          </a:p>
          <a:p>
            <a:pPr lvl="1"/>
            <a:r>
              <a:rPr lang="en-US" altLang="zh-TW" b="1" dirty="0">
                <a:solidFill>
                  <a:schemeClr val="accent2"/>
                </a:solidFill>
              </a:rPr>
              <a:t>Increased NAV </a:t>
            </a:r>
            <a:r>
              <a:rPr lang="en-US" altLang="zh-TW" dirty="0"/>
              <a:t>— If the market value of a fund's portfolio increases after deduction of expenses and liabilities, then the value (NAV) of the fund and its shares increases. The higher NAV reflects the higher value of your investment. </a:t>
            </a:r>
          </a:p>
          <a:p>
            <a:r>
              <a:rPr lang="en-US" altLang="zh-TW" dirty="0"/>
              <a:t>With respect to dividend payments and capital gains distributions, funds usually will give you a choice: the fund can send you a check or other form of payment, or you can have your dividends or distributions reinvested in the fund to buy more shares (often without paying an additional sales load).</a:t>
            </a:r>
          </a:p>
        </p:txBody>
      </p:sp>
      <p:sp>
        <p:nvSpPr>
          <p:cNvPr id="146436" name="Slide Number Placeholder 5"/>
          <p:cNvSpPr>
            <a:spLocks noGrp="1"/>
          </p:cNvSpPr>
          <p:nvPr>
            <p:ph type="sldNum" sz="quarter" idx="10"/>
          </p:nvPr>
        </p:nvSpPr>
        <p:spPr>
          <a:noFill/>
        </p:spPr>
        <p:txBody>
          <a:bodyPr vert="horz" wrap="square" lIns="91440" tIns="45720" rIns="91440" bIns="45720" numCol="1" anchor="ctr" anchorCtr="0" compatLnSpc="1">
            <a:prstTxWarp prst="textNoShape">
              <a:avLst/>
            </a:prstTxWarp>
          </a:bodyPr>
          <a:lstStyle/>
          <a:p>
            <a:fld id="{48D44604-074B-46A1-B79C-A8C2044975B1}" type="slidenum">
              <a:rPr lang="en-US" altLang="en-US" sz="1400"/>
              <a:pPr/>
              <a:t>144</a:t>
            </a:fld>
            <a:endParaRPr lang="en-US" altLang="en-US" sz="1400"/>
          </a:p>
        </p:txBody>
      </p:sp>
      <p:sp>
        <p:nvSpPr>
          <p:cNvPr id="556036" name="Text Box 4"/>
          <p:cNvSpPr txBox="1">
            <a:spLocks noChangeArrowheads="1"/>
          </p:cNvSpPr>
          <p:nvPr/>
        </p:nvSpPr>
        <p:spPr bwMode="auto">
          <a:xfrm>
            <a:off x="0" y="5864423"/>
            <a:ext cx="1828800" cy="307777"/>
          </a:xfrm>
          <a:prstGeom prst="rect">
            <a:avLst/>
          </a:prstGeom>
          <a:noFill/>
          <a:ln w="9525">
            <a:noFill/>
            <a:miter lim="800000"/>
            <a:headEnd/>
            <a:tailEnd/>
          </a:ln>
        </p:spPr>
        <p:txBody>
          <a:bodyPr>
            <a:spAutoFit/>
          </a:bodyPr>
          <a:lstStyle>
            <a:defPPr>
              <a:defRPr lang="en-US"/>
            </a:defPPr>
            <a:lvl1pPr eaLnBrk="0" hangingPunct="0">
              <a:spcBef>
                <a:spcPct val="50000"/>
              </a:spcBef>
              <a:defRPr sz="1400" i="1">
                <a:latin typeface="+mn-lt"/>
              </a:defRPr>
            </a:lvl1pPr>
            <a:lvl2pPr>
              <a:defRPr>
                <a:latin typeface="Tahoma" pitchFamily="34" charset="0"/>
              </a:defRPr>
            </a:lvl2pPr>
            <a:lvl3pPr>
              <a:defRPr>
                <a:latin typeface="Tahoma" pitchFamily="34" charset="0"/>
              </a:defRPr>
            </a:lvl3pPr>
            <a:lvl4pPr>
              <a:defRPr>
                <a:latin typeface="Tahoma" pitchFamily="34" charset="0"/>
              </a:defRPr>
            </a:lvl4pPr>
            <a:lvl5pPr>
              <a:defRPr>
                <a:latin typeface="Tahoma" pitchFamily="34" charset="0"/>
              </a:defRPr>
            </a:lvl5pPr>
            <a:lvl6pPr>
              <a:defRPr>
                <a:latin typeface="Tahoma" pitchFamily="34" charset="0"/>
              </a:defRPr>
            </a:lvl6pPr>
            <a:lvl7pPr>
              <a:defRPr>
                <a:latin typeface="Tahoma" pitchFamily="34" charset="0"/>
              </a:defRPr>
            </a:lvl7pPr>
            <a:lvl8pPr>
              <a:defRPr>
                <a:latin typeface="Tahoma" pitchFamily="34" charset="0"/>
              </a:defRPr>
            </a:lvl8pPr>
            <a:lvl9pPr>
              <a:defRPr>
                <a:latin typeface="Tahoma" pitchFamily="34" charset="0"/>
              </a:defRPr>
            </a:lvl9pPr>
          </a:lstStyle>
          <a:p>
            <a:r>
              <a:rPr lang="en-US" altLang="zh-TW"/>
              <a:t>Source: SEC</a:t>
            </a:r>
          </a:p>
        </p:txBody>
      </p:sp>
      <p:sp>
        <p:nvSpPr>
          <p:cNvPr id="7" name="Footer Placeholder 4"/>
          <p:cNvSpPr>
            <a:spLocks noGrp="1"/>
          </p:cNvSpPr>
          <p:nvPr>
            <p:ph type="ftr" sz="quarter" idx="11"/>
          </p:nvPr>
        </p:nvSpPr>
        <p:spPr bwMode="auto">
          <a:xfrm>
            <a:off x="1989138" y="6143625"/>
            <a:ext cx="7154862" cy="427038"/>
          </a:xfrm>
          <a:noFill/>
          <a:ln>
            <a:miter lim="800000"/>
            <a:headEnd/>
            <a:tailEnd/>
          </a:ln>
        </p:spPr>
        <p:txBody>
          <a:bodyPr/>
          <a:lstStyle/>
          <a:p>
            <a:r>
              <a:rPr lang="en-US" altLang="zh-TW" dirty="0"/>
              <a:t>Mutual Funds and Fund Management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5603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5603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5603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5603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5603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6038" grpId="0" build="p"/>
    </p:bldLst>
  </p:timing>
</p:sld>
</file>

<file path=ppt/slides/slide145.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50BD3D-E53C-40DF-8FA4-37D6C0E01F3B}"/>
              </a:ext>
            </a:extLst>
          </p:cNvPr>
          <p:cNvSpPr>
            <a:spLocks noGrp="1"/>
          </p:cNvSpPr>
          <p:nvPr>
            <p:ph type="title"/>
          </p:nvPr>
        </p:nvSpPr>
        <p:spPr/>
        <p:txBody>
          <a:bodyPr/>
          <a:lstStyle/>
          <a:p>
            <a:r>
              <a:rPr lang="en-US" dirty="0"/>
              <a:t>Summary </a:t>
            </a:r>
          </a:p>
        </p:txBody>
      </p:sp>
      <p:sp>
        <p:nvSpPr>
          <p:cNvPr id="3" name="Content Placeholder 2">
            <a:extLst>
              <a:ext uri="{FF2B5EF4-FFF2-40B4-BE49-F238E27FC236}">
                <a16:creationId xmlns:a16="http://schemas.microsoft.com/office/drawing/2014/main" id="{AA1D3EC1-E323-47CC-87BA-2E42BD96E7D1}"/>
              </a:ext>
            </a:extLst>
          </p:cNvPr>
          <p:cNvSpPr>
            <a:spLocks noGrp="1"/>
          </p:cNvSpPr>
          <p:nvPr>
            <p:ph idx="1"/>
          </p:nvPr>
        </p:nvSpPr>
        <p:spPr/>
        <p:txBody>
          <a:bodyPr>
            <a:normAutofit/>
          </a:bodyPr>
          <a:lstStyle/>
          <a:p>
            <a:r>
              <a:rPr lang="en-US" dirty="0"/>
              <a:t>M</a:t>
            </a:r>
            <a:r>
              <a:rPr lang="en-US" dirty="0" smtClean="0"/>
              <a:t>utual </a:t>
            </a:r>
            <a:r>
              <a:rPr lang="en-US" dirty="0"/>
              <a:t>F</a:t>
            </a:r>
            <a:r>
              <a:rPr lang="en-US" dirty="0" smtClean="0"/>
              <a:t>unds (</a:t>
            </a:r>
            <a:r>
              <a:rPr lang="en-US" dirty="0" err="1" smtClean="0"/>
              <a:t>ct’d</a:t>
            </a:r>
            <a:r>
              <a:rPr lang="en-US" dirty="0" smtClean="0"/>
              <a:t>):</a:t>
            </a:r>
          </a:p>
          <a:p>
            <a:pPr lvl="1"/>
            <a:r>
              <a:rPr lang="en-US" dirty="0" smtClean="0"/>
              <a:t>Disclosure requirements</a:t>
            </a:r>
          </a:p>
          <a:p>
            <a:pPr lvl="1"/>
            <a:r>
              <a:rPr lang="en-US" dirty="0" smtClean="0"/>
              <a:t>Performance (absolute v. relative returns)</a:t>
            </a:r>
          </a:p>
          <a:p>
            <a:pPr lvl="1"/>
            <a:r>
              <a:rPr lang="en-US" dirty="0" smtClean="0"/>
              <a:t>Costs , expenses and TER</a:t>
            </a:r>
          </a:p>
          <a:p>
            <a:pPr lvl="1"/>
            <a:r>
              <a:rPr lang="en-US" dirty="0" smtClean="0"/>
              <a:t>NAV</a:t>
            </a:r>
          </a:p>
          <a:p>
            <a:pPr lvl="1"/>
            <a:r>
              <a:rPr lang="en-US" dirty="0" smtClean="0"/>
              <a:t>returns</a:t>
            </a:r>
            <a:endParaRPr lang="en-US" dirty="0"/>
          </a:p>
        </p:txBody>
      </p:sp>
      <p:sp>
        <p:nvSpPr>
          <p:cNvPr id="4" name="Slide Number Placeholder 3">
            <a:extLst>
              <a:ext uri="{FF2B5EF4-FFF2-40B4-BE49-F238E27FC236}">
                <a16:creationId xmlns:a16="http://schemas.microsoft.com/office/drawing/2014/main" id="{BA6CA22F-3237-467C-BDC1-44ADA505487E}"/>
              </a:ext>
            </a:extLst>
          </p:cNvPr>
          <p:cNvSpPr>
            <a:spLocks noGrp="1"/>
          </p:cNvSpPr>
          <p:nvPr>
            <p:ph type="sldNum" sz="quarter" idx="10"/>
          </p:nvPr>
        </p:nvSpPr>
        <p:spPr/>
        <p:txBody>
          <a:bodyPr/>
          <a:lstStyle/>
          <a:p>
            <a:pPr>
              <a:defRPr/>
            </a:pPr>
            <a:fld id="{809A4F01-EBEC-4878-81D8-A6152D087E2C}" type="slidenum">
              <a:rPr lang="en-US" altLang="en-US" smtClean="0"/>
              <a:pPr>
                <a:defRPr/>
              </a:pPr>
              <a:t>145</a:t>
            </a:fld>
            <a:endParaRPr lang="en-US" altLang="en-US"/>
          </a:p>
        </p:txBody>
      </p:sp>
      <p:sp>
        <p:nvSpPr>
          <p:cNvPr id="5" name="Footer Placeholder 4">
            <a:extLst>
              <a:ext uri="{FF2B5EF4-FFF2-40B4-BE49-F238E27FC236}">
                <a16:creationId xmlns:a16="http://schemas.microsoft.com/office/drawing/2014/main" id="{19FF7E04-71D9-4996-B544-3BA00BB19864}"/>
              </a:ext>
            </a:extLst>
          </p:cNvPr>
          <p:cNvSpPr>
            <a:spLocks noGrp="1"/>
          </p:cNvSpPr>
          <p:nvPr>
            <p:ph type="ftr" sz="quarter" idx="11"/>
          </p:nvPr>
        </p:nvSpPr>
        <p:spPr/>
        <p:txBody>
          <a:bodyPr/>
          <a:lstStyle/>
          <a:p>
            <a:pPr>
              <a:defRPr/>
            </a:pPr>
            <a:r>
              <a:rPr lang="en-US" altLang="en-US" dirty="0" smtClean="0"/>
              <a:t>Summary</a:t>
            </a:r>
            <a:endParaRPr lang="en-US" altLang="en-US" dirty="0"/>
          </a:p>
        </p:txBody>
      </p:sp>
    </p:spTree>
    <p:extLst>
      <p:ext uri="{BB962C8B-B14F-4D97-AF65-F5344CB8AC3E}">
        <p14:creationId xmlns:p14="http://schemas.microsoft.com/office/powerpoint/2010/main" val="305929618"/>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143000"/>
          </a:xfrm>
        </p:spPr>
        <p:txBody>
          <a:bodyPr/>
          <a:lstStyle/>
          <a:p>
            <a:r>
              <a:rPr lang="en-US" altLang="zh-TW" dirty="0"/>
              <a:t>Test Your Understanding</a:t>
            </a:r>
            <a:endParaRPr lang="zh-TW" altLang="en-US" dirty="0"/>
          </a:p>
        </p:txBody>
      </p:sp>
      <p:sp>
        <p:nvSpPr>
          <p:cNvPr id="6" name="Content Placeholder 5"/>
          <p:cNvSpPr>
            <a:spLocks noGrp="1"/>
          </p:cNvSpPr>
          <p:nvPr>
            <p:ph sz="half" idx="1"/>
          </p:nvPr>
        </p:nvSpPr>
        <p:spPr>
          <a:xfrm>
            <a:off x="152400" y="1295400"/>
            <a:ext cx="5562600" cy="4876800"/>
          </a:xfrm>
        </p:spPr>
        <p:txBody>
          <a:bodyPr/>
          <a:lstStyle/>
          <a:p>
            <a:pPr lvl="0">
              <a:lnSpc>
                <a:spcPct val="100000"/>
              </a:lnSpc>
            </a:pPr>
            <a:r>
              <a:rPr lang="en-US" altLang="zh-TW" dirty="0"/>
              <a:t>One key issue for investors in collective investment funds is the costs involved. One of the metrics used to compare funds is the TER (Total Expense Ratio). Which of the following costs is </a:t>
            </a:r>
            <a:r>
              <a:rPr lang="en-US" altLang="zh-TW" u="sng" dirty="0"/>
              <a:t>not</a:t>
            </a:r>
            <a:r>
              <a:rPr lang="en-US" altLang="zh-TW" dirty="0"/>
              <a:t> included in the TER?</a:t>
            </a:r>
            <a:endParaRPr lang="zh-TW" altLang="zh-TW" dirty="0"/>
          </a:p>
          <a:p>
            <a:pPr lvl="1">
              <a:lnSpc>
                <a:spcPct val="100000"/>
              </a:lnSpc>
            </a:pPr>
            <a:r>
              <a:rPr lang="en-US" altLang="zh-TW" dirty="0"/>
              <a:t>Annual management fee</a:t>
            </a:r>
            <a:endParaRPr lang="zh-TW" altLang="zh-TW" dirty="0"/>
          </a:p>
          <a:p>
            <a:pPr lvl="1">
              <a:lnSpc>
                <a:spcPct val="100000"/>
              </a:lnSpc>
            </a:pPr>
            <a:r>
              <a:rPr lang="en-US" altLang="zh-TW" dirty="0"/>
              <a:t>Dealing costs</a:t>
            </a:r>
            <a:endParaRPr lang="zh-TW" altLang="zh-TW" dirty="0"/>
          </a:p>
          <a:p>
            <a:pPr lvl="1">
              <a:lnSpc>
                <a:spcPct val="100000"/>
              </a:lnSpc>
            </a:pPr>
            <a:r>
              <a:rPr lang="en-US" altLang="zh-TW" dirty="0"/>
              <a:t>Administration and legal fees</a:t>
            </a:r>
            <a:endParaRPr lang="zh-TW" altLang="zh-TW" dirty="0"/>
          </a:p>
          <a:p>
            <a:pPr lvl="1">
              <a:lnSpc>
                <a:spcPct val="100000"/>
              </a:lnSpc>
            </a:pPr>
            <a:r>
              <a:rPr lang="en-US" altLang="zh-TW" dirty="0"/>
              <a:t>Distribution fees</a:t>
            </a:r>
            <a:endParaRPr lang="zh-TW" altLang="zh-TW" dirty="0"/>
          </a:p>
          <a:p>
            <a:pPr lvl="0">
              <a:lnSpc>
                <a:spcPct val="100000"/>
              </a:lnSpc>
            </a:pPr>
            <a:r>
              <a:rPr lang="en-US" altLang="zh-TW" dirty="0"/>
              <a:t>In the US “breaking the buck” refers to a situation where:</a:t>
            </a:r>
            <a:endParaRPr lang="zh-TW" altLang="zh-TW" dirty="0"/>
          </a:p>
          <a:p>
            <a:pPr lvl="1">
              <a:lnSpc>
                <a:spcPct val="100000"/>
              </a:lnSpc>
            </a:pPr>
            <a:r>
              <a:rPr lang="en-US" altLang="zh-TW" dirty="0"/>
              <a:t>the Euro spot price (EUR/USD) falls below 1 USD</a:t>
            </a:r>
            <a:endParaRPr lang="zh-TW" altLang="zh-TW" dirty="0"/>
          </a:p>
          <a:p>
            <a:pPr lvl="1">
              <a:lnSpc>
                <a:spcPct val="100000"/>
              </a:lnSpc>
            </a:pPr>
            <a:r>
              <a:rPr lang="en-US" altLang="zh-TW" dirty="0"/>
              <a:t>a Money Market Mutual Fund (MMMF)’s NAV (Net Asset Value) goes below $1</a:t>
            </a:r>
            <a:endParaRPr lang="zh-TW" altLang="zh-TW" dirty="0"/>
          </a:p>
          <a:p>
            <a:pPr lvl="1">
              <a:lnSpc>
                <a:spcPct val="100000"/>
              </a:lnSpc>
            </a:pPr>
            <a:r>
              <a:rPr lang="en-US" altLang="zh-TW" dirty="0"/>
              <a:t>the NAV of a mutual fund exceeds $1 per share</a:t>
            </a:r>
            <a:endParaRPr lang="zh-TW" altLang="zh-TW" dirty="0"/>
          </a:p>
          <a:p>
            <a:pPr>
              <a:lnSpc>
                <a:spcPct val="100000"/>
              </a:lnSpc>
            </a:pPr>
            <a:endParaRPr lang="zh-TW" altLang="en-US" dirty="0"/>
          </a:p>
        </p:txBody>
      </p:sp>
      <p:sp>
        <p:nvSpPr>
          <p:cNvPr id="4" name="Slide Number Placeholder 3"/>
          <p:cNvSpPr>
            <a:spLocks noGrp="1"/>
          </p:cNvSpPr>
          <p:nvPr>
            <p:ph type="sldNum" sz="quarter" idx="10"/>
          </p:nvPr>
        </p:nvSpPr>
        <p:spPr/>
        <p:txBody>
          <a:bodyPr/>
          <a:lstStyle/>
          <a:p>
            <a:pPr>
              <a:defRPr/>
            </a:pPr>
            <a:fld id="{809A4F01-EBEC-4878-81D8-A6152D087E2C}" type="slidenum">
              <a:rPr lang="en-US" altLang="en-US" smtClean="0"/>
              <a:pPr>
                <a:defRPr/>
              </a:pPr>
              <a:t>146</a:t>
            </a:fld>
            <a:endParaRPr lang="en-US" altLang="en-US"/>
          </a:p>
        </p:txBody>
      </p:sp>
      <p:pic>
        <p:nvPicPr>
          <p:cNvPr id="8" name="Picture 3" descr="C:\Users\Wolfgang\Documents\ED.PRES\06_Purchased Copyrighted Contend\istockphoto\iStock_000008335931Small.jpg"/>
          <p:cNvPicPr>
            <a:picLocks noGrp="1" noChangeAspect="1" noChangeArrowheads="1"/>
          </p:cNvPicPr>
          <p:nvPr>
            <p:ph sz="half" idx="2"/>
          </p:nvPr>
        </p:nvPicPr>
        <p:blipFill>
          <a:blip r:embed="rId2" cstate="print">
            <a:extLst>
              <a:ext uri="{28A0092B-C50C-407E-A947-70E740481C1C}">
                <a14:useLocalDpi xmlns:a14="http://schemas.microsoft.com/office/drawing/2010/main" val="0"/>
              </a:ext>
            </a:extLst>
          </a:blip>
          <a:srcRect/>
          <a:stretch>
            <a:fillRect/>
          </a:stretch>
        </p:blipFill>
        <p:spPr bwMode="auto">
          <a:xfrm>
            <a:off x="5334000" y="2438400"/>
            <a:ext cx="3449492" cy="3204813"/>
          </a:xfrm>
          <a:prstGeom prst="rect">
            <a:avLst/>
          </a:prstGeom>
          <a:noFill/>
          <a:extLst>
            <a:ext uri="{909E8E84-426E-40DD-AFC4-6F175D3DCCD1}">
              <a14:hiddenFill xmlns:a14="http://schemas.microsoft.com/office/drawing/2010/main">
                <a:solidFill>
                  <a:srgbClr val="FFFFFF"/>
                </a:solidFill>
              </a14:hiddenFill>
            </a:ext>
          </a:extLst>
        </p:spPr>
      </p:pic>
      <p:sp>
        <p:nvSpPr>
          <p:cNvPr id="7" name="Footer Placeholder 4"/>
          <p:cNvSpPr>
            <a:spLocks noGrp="1"/>
          </p:cNvSpPr>
          <p:nvPr>
            <p:ph type="ftr" sz="quarter" idx="11"/>
          </p:nvPr>
        </p:nvSpPr>
        <p:spPr bwMode="auto">
          <a:xfrm>
            <a:off x="1989138" y="6143625"/>
            <a:ext cx="7154862" cy="427038"/>
          </a:xfrm>
          <a:noFill/>
          <a:ln>
            <a:miter lim="800000"/>
            <a:headEnd/>
            <a:tailEnd/>
          </a:ln>
        </p:spPr>
        <p:txBody>
          <a:bodyPr/>
          <a:lstStyle/>
          <a:p>
            <a:r>
              <a:rPr lang="en-US" altLang="zh-TW" dirty="0"/>
              <a:t>Mutual Funds and Fund Management</a:t>
            </a:r>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54629" name="Rectangle 6"/>
          <p:cNvSpPr>
            <a:spLocks noGrp="1" noChangeArrowheads="1"/>
          </p:cNvSpPr>
          <p:nvPr>
            <p:ph type="title"/>
          </p:nvPr>
        </p:nvSpPr>
        <p:spPr/>
        <p:txBody>
          <a:bodyPr/>
          <a:lstStyle/>
          <a:p>
            <a:r>
              <a:rPr lang="en-US" altLang="zh-TW"/>
              <a:t>Collective Investments Schemes in Hong Kong</a:t>
            </a:r>
          </a:p>
        </p:txBody>
      </p:sp>
      <p:sp>
        <p:nvSpPr>
          <p:cNvPr id="509959" name="Rectangle 7"/>
          <p:cNvSpPr>
            <a:spLocks noGrp="1" noChangeArrowheads="1"/>
          </p:cNvSpPr>
          <p:nvPr>
            <p:ph idx="1"/>
          </p:nvPr>
        </p:nvSpPr>
        <p:spPr/>
        <p:txBody>
          <a:bodyPr>
            <a:normAutofit fontScale="85000" lnSpcReduction="20000"/>
          </a:bodyPr>
          <a:lstStyle/>
          <a:p>
            <a:r>
              <a:rPr lang="en-US" altLang="zh-TW" b="1" dirty="0">
                <a:solidFill>
                  <a:schemeClr val="accent2"/>
                </a:solidFill>
              </a:rPr>
              <a:t>Regulation</a:t>
            </a:r>
            <a:r>
              <a:rPr lang="en-US" altLang="zh-TW" dirty="0"/>
              <a:t>: Protection of Investors Ordinance; Regulator: the </a:t>
            </a:r>
            <a:r>
              <a:rPr lang="en-US" altLang="zh-TW" b="1" dirty="0">
                <a:solidFill>
                  <a:schemeClr val="accent2"/>
                </a:solidFill>
              </a:rPr>
              <a:t>SFC</a:t>
            </a:r>
            <a:r>
              <a:rPr lang="en-US" altLang="zh-TW" dirty="0"/>
              <a:t>; SFC’s Code on Unit Trusts &amp; Mutual Funds details the requirements applicable to such schemes in Hong Kong</a:t>
            </a:r>
          </a:p>
          <a:p>
            <a:r>
              <a:rPr lang="en-US" altLang="zh-TW" b="1" dirty="0">
                <a:solidFill>
                  <a:schemeClr val="accent2"/>
                </a:solidFill>
              </a:rPr>
              <a:t>Licensing and registration</a:t>
            </a:r>
            <a:r>
              <a:rPr lang="en-US" altLang="zh-TW" dirty="0"/>
              <a:t>: only entities registered with the SFC can distribute mutual funds and unit trusts in HK ; licenses are required to distribute funds (registered dealer or advisor)</a:t>
            </a:r>
          </a:p>
          <a:p>
            <a:r>
              <a:rPr lang="en-US" altLang="zh-TW" dirty="0"/>
              <a:t>The SFC reviews and authorizes offering documents of retail investment products, pursuant to the SFO or the Companies Ordinance. </a:t>
            </a:r>
          </a:p>
          <a:p>
            <a:r>
              <a:rPr lang="en-US" altLang="zh-TW" dirty="0"/>
              <a:t>Information requirements include: prospectus, audited annual report, unaudited semi-annual report and other pertinent information; after investments, regular statements (monthly/quarterly) have to be provided to investors including valuation as well as number of units</a:t>
            </a:r>
          </a:p>
        </p:txBody>
      </p:sp>
      <p:sp>
        <p:nvSpPr>
          <p:cNvPr id="154628" name="Slide Number Placeholder 5"/>
          <p:cNvSpPr>
            <a:spLocks noGrp="1"/>
          </p:cNvSpPr>
          <p:nvPr>
            <p:ph type="sldNum" sz="quarter" idx="10"/>
          </p:nvPr>
        </p:nvSpPr>
        <p:spPr>
          <a:noFill/>
        </p:spPr>
        <p:txBody>
          <a:bodyPr vert="horz" wrap="square" lIns="91440" tIns="45720" rIns="91440" bIns="45720" numCol="1" anchor="ctr" anchorCtr="0" compatLnSpc="1">
            <a:prstTxWarp prst="textNoShape">
              <a:avLst/>
            </a:prstTxWarp>
          </a:bodyPr>
          <a:lstStyle/>
          <a:p>
            <a:fld id="{30EA3573-0FAA-4F84-BC32-ABC2E0498361}" type="slidenum">
              <a:rPr lang="en-US" altLang="en-US" sz="1400"/>
              <a:pPr/>
              <a:t>147</a:t>
            </a:fld>
            <a:endParaRPr lang="en-US" altLang="en-US" sz="1400"/>
          </a:p>
        </p:txBody>
      </p:sp>
      <p:sp>
        <p:nvSpPr>
          <p:cNvPr id="6" name="Footer Placeholder 4"/>
          <p:cNvSpPr>
            <a:spLocks noGrp="1"/>
          </p:cNvSpPr>
          <p:nvPr>
            <p:ph type="ftr" sz="quarter" idx="11"/>
          </p:nvPr>
        </p:nvSpPr>
        <p:spPr bwMode="auto">
          <a:xfrm>
            <a:off x="1989138" y="6143625"/>
            <a:ext cx="7154862" cy="427038"/>
          </a:xfrm>
          <a:noFill/>
          <a:ln>
            <a:miter lim="800000"/>
            <a:headEnd/>
            <a:tailEnd/>
          </a:ln>
        </p:spPr>
        <p:txBody>
          <a:bodyPr/>
          <a:lstStyle/>
          <a:p>
            <a:r>
              <a:rPr lang="en-US" altLang="zh-TW" dirty="0"/>
              <a:t>Mutual Funds and Fund Management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0995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0995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0995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0995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9959" grpId="0" build="p" autoUpdateAnimBg="0"/>
    </p:bld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Title 1"/>
          <p:cNvSpPr>
            <a:spLocks noGrp="1"/>
          </p:cNvSpPr>
          <p:nvPr>
            <p:ph type="title"/>
          </p:nvPr>
        </p:nvSpPr>
        <p:spPr/>
        <p:txBody>
          <a:bodyPr/>
          <a:lstStyle/>
          <a:p>
            <a:r>
              <a:rPr lang="en-US" altLang="zh-TW"/>
              <a:t>Collective Investments Schemes in Hong Kong</a:t>
            </a:r>
            <a:endParaRPr lang="zh-TW" altLang="en-US"/>
          </a:p>
        </p:txBody>
      </p:sp>
      <p:sp>
        <p:nvSpPr>
          <p:cNvPr id="155651" name="Content Placeholder 2"/>
          <p:cNvSpPr>
            <a:spLocks noGrp="1"/>
          </p:cNvSpPr>
          <p:nvPr>
            <p:ph idx="1"/>
          </p:nvPr>
        </p:nvSpPr>
        <p:spPr/>
        <p:txBody>
          <a:bodyPr/>
          <a:lstStyle/>
          <a:p>
            <a:r>
              <a:rPr lang="en-US" altLang="zh-TW" dirty="0"/>
              <a:t>The SFC does </a:t>
            </a:r>
            <a:r>
              <a:rPr lang="en-US" altLang="zh-TW" b="1" dirty="0">
                <a:solidFill>
                  <a:schemeClr val="accent2"/>
                </a:solidFill>
              </a:rPr>
              <a:t>not approve</a:t>
            </a:r>
            <a:r>
              <a:rPr lang="en-US" altLang="zh-TW" dirty="0"/>
              <a:t> retail investment products: it reviews and </a:t>
            </a:r>
            <a:r>
              <a:rPr lang="en-US" altLang="zh-TW" b="1" dirty="0">
                <a:solidFill>
                  <a:schemeClr val="accent2"/>
                </a:solidFill>
              </a:rPr>
              <a:t>authorizes offering documents </a:t>
            </a:r>
            <a:r>
              <a:rPr lang="en-US" altLang="zh-TW" dirty="0"/>
              <a:t>of retail investment products</a:t>
            </a:r>
          </a:p>
          <a:p>
            <a:r>
              <a:rPr lang="en-US" altLang="zh-TW" dirty="0"/>
              <a:t>Assessment of whether a recommendation is </a:t>
            </a:r>
            <a:r>
              <a:rPr lang="en-US" altLang="zh-TW" b="1" dirty="0">
                <a:solidFill>
                  <a:schemeClr val="accent2"/>
                </a:solidFill>
              </a:rPr>
              <a:t>suitable</a:t>
            </a:r>
            <a:r>
              <a:rPr lang="en-US" altLang="zh-TW" dirty="0">
                <a:solidFill>
                  <a:schemeClr val="accent2"/>
                </a:solidFill>
              </a:rPr>
              <a:t> </a:t>
            </a:r>
            <a:r>
              <a:rPr lang="en-US" altLang="zh-TW" dirty="0"/>
              <a:t>for an individual investor must be done by the selling intermediary at the </a:t>
            </a:r>
            <a:r>
              <a:rPr lang="en-US" altLang="zh-TW" b="1" dirty="0">
                <a:solidFill>
                  <a:schemeClr val="accent2"/>
                </a:solidFill>
              </a:rPr>
              <a:t>point of sale</a:t>
            </a:r>
            <a:r>
              <a:rPr lang="en-US" altLang="zh-TW" dirty="0"/>
              <a:t>, taking into consideration the investor’s personal circumstances including his or her investment objectives and risk appetite.</a:t>
            </a:r>
          </a:p>
          <a:p>
            <a:r>
              <a:rPr lang="en-US" altLang="zh-TW" dirty="0"/>
              <a:t>SFC Authorized Retail Funds Include Unit Trusts &amp; Mutual Funds </a:t>
            </a:r>
          </a:p>
          <a:p>
            <a:endParaRPr lang="zh-TW" altLang="en-US" dirty="0"/>
          </a:p>
        </p:txBody>
      </p:sp>
      <p:sp>
        <p:nvSpPr>
          <p:cNvPr id="155654" name="Slide Number Placeholder 5"/>
          <p:cNvSpPr>
            <a:spLocks noGrp="1"/>
          </p:cNvSpPr>
          <p:nvPr>
            <p:ph type="sldNum" sz="quarter" idx="10"/>
          </p:nvPr>
        </p:nvSpPr>
        <p:spPr>
          <a:noFill/>
        </p:spPr>
        <p:txBody>
          <a:bodyPr vert="horz" wrap="square" lIns="91440" tIns="45720" rIns="91440" bIns="45720" numCol="1" anchor="ctr" anchorCtr="0" compatLnSpc="1">
            <a:prstTxWarp prst="textNoShape">
              <a:avLst/>
            </a:prstTxWarp>
          </a:bodyPr>
          <a:lstStyle/>
          <a:p>
            <a:fld id="{4BF3CBA8-365B-4661-8A9B-9100B0636A33}" type="slidenum">
              <a:rPr lang="en-US" altLang="en-US" sz="1400"/>
              <a:pPr/>
              <a:t>148</a:t>
            </a:fld>
            <a:endParaRPr lang="en-US" altLang="en-US" sz="1400"/>
          </a:p>
        </p:txBody>
      </p:sp>
      <p:sp>
        <p:nvSpPr>
          <p:cNvPr id="6" name="Footer Placeholder 4"/>
          <p:cNvSpPr>
            <a:spLocks noGrp="1"/>
          </p:cNvSpPr>
          <p:nvPr>
            <p:ph type="ftr" sz="quarter" idx="11"/>
          </p:nvPr>
        </p:nvSpPr>
        <p:spPr bwMode="auto">
          <a:xfrm>
            <a:off x="1989138" y="6143625"/>
            <a:ext cx="7154862" cy="427038"/>
          </a:xfrm>
          <a:noFill/>
          <a:ln>
            <a:miter lim="800000"/>
            <a:headEnd/>
            <a:tailEnd/>
          </a:ln>
        </p:spPr>
        <p:txBody>
          <a:bodyPr/>
          <a:lstStyle/>
          <a:p>
            <a:r>
              <a:rPr lang="en-US" altLang="zh-TW" dirty="0"/>
              <a:t>Mutual Funds and Fund Management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565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565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565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5651" grpId="0" build="p"/>
    </p:bld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701" name="Rectangle 4"/>
          <p:cNvSpPr>
            <a:spLocks noGrp="1" noChangeArrowheads="1"/>
          </p:cNvSpPr>
          <p:nvPr>
            <p:ph type="title"/>
          </p:nvPr>
        </p:nvSpPr>
        <p:spPr>
          <a:xfrm>
            <a:off x="457200" y="274638"/>
            <a:ext cx="8534400" cy="1143000"/>
          </a:xfrm>
        </p:spPr>
        <p:txBody>
          <a:bodyPr/>
          <a:lstStyle/>
          <a:p>
            <a:r>
              <a:rPr lang="en-US" altLang="zh-TW" dirty="0"/>
              <a:t>Operation of Mutual Funds and Unit Trusts in HK</a:t>
            </a:r>
          </a:p>
        </p:txBody>
      </p:sp>
      <p:sp>
        <p:nvSpPr>
          <p:cNvPr id="157700" name="Slide Number Placeholder 4"/>
          <p:cNvSpPr>
            <a:spLocks noGrp="1"/>
          </p:cNvSpPr>
          <p:nvPr>
            <p:ph type="sldNum" sz="quarter" idx="10"/>
          </p:nvPr>
        </p:nvSpPr>
        <p:spPr>
          <a:noFill/>
        </p:spPr>
        <p:txBody>
          <a:bodyPr vert="horz" wrap="square" lIns="91440" tIns="45720" rIns="91440" bIns="45720" numCol="1" anchor="ctr" anchorCtr="0" compatLnSpc="1">
            <a:prstTxWarp prst="textNoShape">
              <a:avLst/>
            </a:prstTxWarp>
          </a:bodyPr>
          <a:lstStyle/>
          <a:p>
            <a:fld id="{93CF3523-EA56-423A-BADD-7A8BA81FE409}" type="slidenum">
              <a:rPr lang="en-US" altLang="en-US" sz="1400"/>
              <a:pPr/>
              <a:t>149</a:t>
            </a:fld>
            <a:endParaRPr lang="en-US" altLang="en-US" sz="1400"/>
          </a:p>
        </p:txBody>
      </p:sp>
      <p:pic>
        <p:nvPicPr>
          <p:cNvPr id="521221" name="Picture 5"/>
          <p:cNvPicPr>
            <a:picLocks noChangeAspect="1" noChangeArrowheads="1"/>
          </p:cNvPicPr>
          <p:nvPr/>
        </p:nvPicPr>
        <p:blipFill>
          <a:blip r:embed="rId3" cstate="print"/>
          <a:srcRect/>
          <a:stretch>
            <a:fillRect/>
          </a:stretch>
        </p:blipFill>
        <p:spPr bwMode="auto">
          <a:xfrm>
            <a:off x="304800" y="1072724"/>
            <a:ext cx="8382000" cy="4795838"/>
          </a:xfrm>
          <a:prstGeom prst="rect">
            <a:avLst/>
          </a:prstGeom>
          <a:noFill/>
          <a:ln w="9525">
            <a:noFill/>
            <a:miter lim="800000"/>
            <a:headEnd/>
            <a:tailEnd/>
          </a:ln>
        </p:spPr>
      </p:pic>
      <p:sp>
        <p:nvSpPr>
          <p:cNvPr id="521222" name="Text Box 6"/>
          <p:cNvSpPr txBox="1">
            <a:spLocks noChangeArrowheads="1"/>
          </p:cNvSpPr>
          <p:nvPr/>
        </p:nvSpPr>
        <p:spPr bwMode="auto">
          <a:xfrm>
            <a:off x="0" y="5868562"/>
            <a:ext cx="2057400" cy="307777"/>
          </a:xfrm>
          <a:prstGeom prst="rect">
            <a:avLst/>
          </a:prstGeom>
          <a:noFill/>
          <a:ln w="9525">
            <a:noFill/>
            <a:miter lim="800000"/>
            <a:headEnd/>
            <a:tailEnd/>
          </a:ln>
        </p:spPr>
        <p:txBody>
          <a:bodyPr>
            <a:spAutoFit/>
          </a:bodyPr>
          <a:lstStyle>
            <a:defPPr>
              <a:defRPr lang="en-US"/>
            </a:defPPr>
            <a:lvl1pPr eaLnBrk="0" hangingPunct="0">
              <a:spcBef>
                <a:spcPct val="50000"/>
              </a:spcBef>
              <a:defRPr sz="1400" i="1">
                <a:latin typeface="+mn-lt"/>
              </a:defRPr>
            </a:lvl1pPr>
            <a:lvl2pPr>
              <a:defRPr>
                <a:latin typeface="Tahoma" pitchFamily="34" charset="0"/>
              </a:defRPr>
            </a:lvl2pPr>
            <a:lvl3pPr>
              <a:defRPr>
                <a:latin typeface="Tahoma" pitchFamily="34" charset="0"/>
              </a:defRPr>
            </a:lvl3pPr>
            <a:lvl4pPr>
              <a:defRPr>
                <a:latin typeface="Tahoma" pitchFamily="34" charset="0"/>
              </a:defRPr>
            </a:lvl4pPr>
            <a:lvl5pPr>
              <a:defRPr>
                <a:latin typeface="Tahoma" pitchFamily="34" charset="0"/>
              </a:defRPr>
            </a:lvl5pPr>
            <a:lvl6pPr>
              <a:defRPr>
                <a:latin typeface="Tahoma" pitchFamily="34" charset="0"/>
              </a:defRPr>
            </a:lvl6pPr>
            <a:lvl7pPr>
              <a:defRPr>
                <a:latin typeface="Tahoma" pitchFamily="34" charset="0"/>
              </a:defRPr>
            </a:lvl7pPr>
            <a:lvl8pPr>
              <a:defRPr>
                <a:latin typeface="Tahoma" pitchFamily="34" charset="0"/>
              </a:defRPr>
            </a:lvl8pPr>
            <a:lvl9pPr>
              <a:defRPr>
                <a:latin typeface="Tahoma" pitchFamily="34" charset="0"/>
              </a:defRPr>
            </a:lvl9pPr>
          </a:lstStyle>
          <a:p>
            <a:r>
              <a:rPr lang="en-US" altLang="zh-TW" dirty="0"/>
              <a:t>Source: HKIFA</a:t>
            </a:r>
          </a:p>
        </p:txBody>
      </p:sp>
      <p:sp>
        <p:nvSpPr>
          <p:cNvPr id="6" name="Footer Placeholder 4"/>
          <p:cNvSpPr>
            <a:spLocks noGrp="1"/>
          </p:cNvSpPr>
          <p:nvPr>
            <p:ph type="ftr" sz="quarter" idx="11"/>
          </p:nvPr>
        </p:nvSpPr>
        <p:spPr bwMode="auto">
          <a:xfrm>
            <a:off x="1989138" y="6143625"/>
            <a:ext cx="7154862" cy="427038"/>
          </a:xfrm>
          <a:noFill/>
          <a:ln>
            <a:miter lim="800000"/>
            <a:headEnd/>
            <a:tailEnd/>
          </a:ln>
        </p:spPr>
        <p:txBody>
          <a:bodyPr/>
          <a:lstStyle/>
          <a:p>
            <a:r>
              <a:rPr lang="en-US" altLang="zh-TW" dirty="0"/>
              <a:t>Mutual Funds and Fund Management</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5" name="Rectangle 2"/>
          <p:cNvSpPr>
            <a:spLocks noGrp="1" noChangeArrowheads="1"/>
          </p:cNvSpPr>
          <p:nvPr>
            <p:ph type="title"/>
          </p:nvPr>
        </p:nvSpPr>
        <p:spPr/>
        <p:txBody>
          <a:bodyPr/>
          <a:lstStyle/>
          <a:p>
            <a:r>
              <a:rPr lang="en-US" altLang="zh-TW" dirty="0"/>
              <a:t>How do insurance companies make </a:t>
            </a:r>
            <a:r>
              <a:rPr lang="en-US" altLang="zh-TW" dirty="0" smtClean="0"/>
              <a:t>profits?</a:t>
            </a:r>
            <a:endParaRPr lang="en-US" altLang="zh-TW" dirty="0"/>
          </a:p>
        </p:txBody>
      </p:sp>
      <p:sp>
        <p:nvSpPr>
          <p:cNvPr id="940035" name="Rectangle 3"/>
          <p:cNvSpPr>
            <a:spLocks noGrp="1" noChangeArrowheads="1"/>
          </p:cNvSpPr>
          <p:nvPr>
            <p:ph idx="1"/>
          </p:nvPr>
        </p:nvSpPr>
        <p:spPr>
          <a:xfrm>
            <a:off x="457200" y="990599"/>
            <a:ext cx="8305800" cy="4876801"/>
          </a:xfrm>
        </p:spPr>
        <p:txBody>
          <a:bodyPr>
            <a:noAutofit/>
          </a:bodyPr>
          <a:lstStyle/>
          <a:p>
            <a:pPr marL="0" indent="0">
              <a:lnSpc>
                <a:spcPct val="130000"/>
              </a:lnSpc>
              <a:buNone/>
            </a:pPr>
            <a:r>
              <a:rPr lang="zh-TW" altLang="zh-TW" sz="1800" b="1" dirty="0">
                <a:solidFill>
                  <a:schemeClr val="accent2"/>
                </a:solidFill>
              </a:rPr>
              <a:t>Profit = earned premium + investment income - incurred loss - underwriting expenses</a:t>
            </a:r>
          </a:p>
          <a:p>
            <a:pPr marL="0" indent="0">
              <a:lnSpc>
                <a:spcPct val="100000"/>
              </a:lnSpc>
              <a:buNone/>
            </a:pPr>
            <a:endParaRPr lang="en-US" altLang="zh-TW" sz="1800" b="1" dirty="0"/>
          </a:p>
          <a:p>
            <a:pPr marL="0" indent="0">
              <a:lnSpc>
                <a:spcPct val="130000"/>
              </a:lnSpc>
              <a:buNone/>
            </a:pPr>
            <a:r>
              <a:rPr lang="zh-TW" altLang="zh-TW" sz="1800" b="1" dirty="0"/>
              <a:t>Insurers make money in two ways:</a:t>
            </a:r>
            <a:endParaRPr lang="en-US" altLang="zh-TW" sz="1800" b="1" dirty="0"/>
          </a:p>
          <a:p>
            <a:pPr marL="400050">
              <a:lnSpc>
                <a:spcPct val="130000"/>
              </a:lnSpc>
              <a:buFont typeface="+mj-lt"/>
              <a:buAutoNum type="arabicPeriod"/>
            </a:pPr>
            <a:r>
              <a:rPr lang="zh-TW" altLang="zh-TW" sz="1800" dirty="0"/>
              <a:t>Through </a:t>
            </a:r>
            <a:r>
              <a:rPr lang="zh-TW" altLang="zh-TW" sz="1800" b="1" dirty="0">
                <a:solidFill>
                  <a:schemeClr val="accent2"/>
                </a:solidFill>
              </a:rPr>
              <a:t>underwriting</a:t>
            </a:r>
            <a:r>
              <a:rPr lang="zh-TW" altLang="zh-TW" sz="1800" dirty="0"/>
              <a:t>, the process by which insurers select the risks to insure and decide how much in premiums to charge for accepting those risks; </a:t>
            </a:r>
          </a:p>
          <a:p>
            <a:pPr lvl="1">
              <a:lnSpc>
                <a:spcPct val="130000"/>
              </a:lnSpc>
            </a:pPr>
            <a:r>
              <a:rPr lang="zh-TW" altLang="zh-TW" sz="1600" dirty="0"/>
              <a:t>An insurer's underwriting performance is measured in its combined ratio which is the ratio of losses and expenses to premiums. A combined ratio &lt; 100 % indicates underwriting profitability, while anything over 100 indicates an underwriting loss. A company with a combined ratio over 100% may nevertheless remain profitable due to investment earnings</a:t>
            </a:r>
            <a:endParaRPr lang="en-US" altLang="zh-TW" sz="1600" dirty="0"/>
          </a:p>
          <a:p>
            <a:pPr marL="400050">
              <a:lnSpc>
                <a:spcPct val="130000"/>
              </a:lnSpc>
              <a:buFont typeface="+mj-lt"/>
              <a:buAutoNum type="arabicPeriod"/>
            </a:pPr>
            <a:r>
              <a:rPr lang="zh-TW" altLang="ja-JP" sz="1800" dirty="0"/>
              <a:t>By </a:t>
            </a:r>
            <a:r>
              <a:rPr lang="zh-TW" altLang="ja-JP" sz="1800" b="1" dirty="0">
                <a:solidFill>
                  <a:schemeClr val="accent2"/>
                </a:solidFill>
              </a:rPr>
              <a:t>investing</a:t>
            </a:r>
            <a:r>
              <a:rPr lang="zh-TW" altLang="ja-JP" sz="1800" dirty="0">
                <a:solidFill>
                  <a:schemeClr val="accent2"/>
                </a:solidFill>
              </a:rPr>
              <a:t> </a:t>
            </a:r>
            <a:r>
              <a:rPr lang="zh-TW" altLang="ja-JP" sz="1800" dirty="0"/>
              <a:t>the premiums they collect from insured parties</a:t>
            </a:r>
            <a:r>
              <a:rPr lang="en-US" altLang="ja-JP" sz="1800" dirty="0"/>
              <a:t> </a:t>
            </a:r>
          </a:p>
          <a:p>
            <a:pPr lvl="1">
              <a:lnSpc>
                <a:spcPct val="130000"/>
              </a:lnSpc>
            </a:pPr>
            <a:r>
              <a:rPr lang="zh-TW" altLang="zh-TW" sz="1600" dirty="0"/>
              <a:t>Insurance companies earn investment profits on </a:t>
            </a:r>
            <a:r>
              <a:rPr lang="en-US" altLang="zh-TW" sz="1600" dirty="0"/>
              <a:t>“</a:t>
            </a:r>
            <a:r>
              <a:rPr lang="zh-TW" altLang="zh-TW" sz="1600" dirty="0"/>
              <a:t>float</a:t>
            </a:r>
            <a:r>
              <a:rPr lang="en-US" altLang="zh-TW" sz="1600" dirty="0"/>
              <a:t>”</a:t>
            </a:r>
            <a:r>
              <a:rPr lang="zh-TW" altLang="zh-TW" sz="1600" dirty="0"/>
              <a:t>. </a:t>
            </a:r>
            <a:r>
              <a:rPr lang="en-US" altLang="zh-TW" sz="1600" dirty="0"/>
              <a:t>“</a:t>
            </a:r>
            <a:r>
              <a:rPr lang="zh-TW" altLang="zh-TW" sz="1600" dirty="0"/>
              <a:t>Float</a:t>
            </a:r>
            <a:r>
              <a:rPr lang="en-US" altLang="zh-TW" sz="1600" dirty="0"/>
              <a:t>”</a:t>
            </a:r>
            <a:r>
              <a:rPr lang="zh-TW" altLang="zh-TW" sz="1600" dirty="0"/>
              <a:t> or available reserve is the amount of money, at hand at any given moment, that an insurer has collected in insurance premiums but has not paid out in claims</a:t>
            </a:r>
            <a:endParaRPr lang="en-US" altLang="zh-TW" sz="1600" dirty="0"/>
          </a:p>
        </p:txBody>
      </p:sp>
      <p:sp>
        <p:nvSpPr>
          <p:cNvPr id="25604" name="Slide Number Placeholder 5"/>
          <p:cNvSpPr>
            <a:spLocks noGrp="1"/>
          </p:cNvSpPr>
          <p:nvPr>
            <p:ph type="sldNum" sz="quarter" idx="10"/>
          </p:nvPr>
        </p:nvSpPr>
        <p:spPr>
          <a:noFill/>
        </p:spPr>
        <p:txBody>
          <a:bodyPr vert="horz" wrap="square" lIns="91440" tIns="45720" rIns="91440" bIns="45720" numCol="1" anchor="ctr" anchorCtr="0" compatLnSpc="1">
            <a:prstTxWarp prst="textNoShape">
              <a:avLst/>
            </a:prstTxWarp>
          </a:bodyPr>
          <a:lstStyle/>
          <a:p>
            <a:fld id="{001E6787-8633-4A3D-8E19-EF1B15E0F2CB}" type="slidenum">
              <a:rPr lang="en-US" altLang="en-US" sz="1400"/>
              <a:pPr/>
              <a:t>15</a:t>
            </a:fld>
            <a:endParaRPr lang="en-US" altLang="en-US" sz="1400"/>
          </a:p>
        </p:txBody>
      </p:sp>
      <p:sp>
        <p:nvSpPr>
          <p:cNvPr id="6" name="Footer Placeholder 4"/>
          <p:cNvSpPr>
            <a:spLocks noGrp="1"/>
          </p:cNvSpPr>
          <p:nvPr>
            <p:ph type="ftr" sz="quarter" idx="11"/>
          </p:nvPr>
        </p:nvSpPr>
        <p:spPr bwMode="auto">
          <a:xfrm>
            <a:off x="1989138" y="6143625"/>
            <a:ext cx="7154862" cy="427038"/>
          </a:xfrm>
          <a:noFill/>
          <a:ln>
            <a:miter lim="800000"/>
            <a:headEnd/>
            <a:tailEnd/>
          </a:ln>
        </p:spPr>
        <p:txBody>
          <a:bodyPr/>
          <a:lstStyle/>
          <a:p>
            <a:r>
              <a:rPr lang="en-US" altLang="zh-TW" dirty="0"/>
              <a:t>Insurance Companies</a:t>
            </a:r>
          </a:p>
        </p:txBody>
      </p:sp>
      <p:sp>
        <p:nvSpPr>
          <p:cNvPr id="7" name="Rectangle 6"/>
          <p:cNvSpPr/>
          <p:nvPr/>
        </p:nvSpPr>
        <p:spPr>
          <a:xfrm>
            <a:off x="381000" y="990600"/>
            <a:ext cx="8382000" cy="533400"/>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zh-TW" altLang="en-US"/>
          </a:p>
        </p:txBody>
      </p:sp>
    </p:spTree>
    <p:extLst>
      <p:ext uri="{BB962C8B-B14F-4D97-AF65-F5344CB8AC3E}">
        <p14:creationId xmlns:p14="http://schemas.microsoft.com/office/powerpoint/2010/main" val="3262858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4003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4003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40035">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40035">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40035">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4003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0035" grpId="0" build="p"/>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9" name="Rectangle 4"/>
          <p:cNvSpPr>
            <a:spLocks noGrp="1" noChangeArrowheads="1"/>
          </p:cNvSpPr>
          <p:nvPr>
            <p:ph type="title"/>
          </p:nvPr>
        </p:nvSpPr>
        <p:spPr/>
        <p:txBody>
          <a:bodyPr/>
          <a:lstStyle/>
          <a:p>
            <a:pPr eaLnBrk="1" hangingPunct="1"/>
            <a:r>
              <a:rPr lang="en-US" altLang="zh-TW" dirty="0">
                <a:ea typeface="PMingLiU" pitchFamily="18" charset="-120"/>
              </a:rPr>
              <a:t>Fee Structure for Funds in HK</a:t>
            </a:r>
          </a:p>
        </p:txBody>
      </p:sp>
      <p:sp>
        <p:nvSpPr>
          <p:cNvPr id="159748" name="Slide Number Placeholder 4"/>
          <p:cNvSpPr>
            <a:spLocks noGrp="1"/>
          </p:cNvSpPr>
          <p:nvPr>
            <p:ph type="sldNum" sz="quarter" idx="10"/>
          </p:nvPr>
        </p:nvSpPr>
        <p:spPr>
          <a:noFill/>
        </p:spPr>
        <p:txBody>
          <a:bodyPr vert="horz" wrap="square" lIns="91440" tIns="45720" rIns="91440" bIns="45720" numCol="1" anchor="ctr" anchorCtr="0" compatLnSpc="1">
            <a:prstTxWarp prst="textNoShape">
              <a:avLst/>
            </a:prstTxWarp>
          </a:bodyPr>
          <a:lstStyle/>
          <a:p>
            <a:fld id="{3BF350F4-8B1F-4C0D-9A38-8D5C95ACFECC}" type="slidenum">
              <a:rPr lang="en-US" altLang="en-US" sz="1400"/>
              <a:pPr/>
              <a:t>150</a:t>
            </a:fld>
            <a:endParaRPr lang="en-US" altLang="en-US" sz="1400"/>
          </a:p>
        </p:txBody>
      </p:sp>
      <p:pic>
        <p:nvPicPr>
          <p:cNvPr id="159750" name="Picture 5"/>
          <p:cNvPicPr>
            <a:picLocks noChangeAspect="1" noChangeArrowheads="1"/>
          </p:cNvPicPr>
          <p:nvPr/>
        </p:nvPicPr>
        <p:blipFill>
          <a:blip r:embed="rId3" cstate="print"/>
          <a:srcRect/>
          <a:stretch>
            <a:fillRect/>
          </a:stretch>
        </p:blipFill>
        <p:spPr bwMode="auto">
          <a:xfrm>
            <a:off x="990600" y="1295400"/>
            <a:ext cx="7239000" cy="4521200"/>
          </a:xfrm>
          <a:prstGeom prst="rect">
            <a:avLst/>
          </a:prstGeom>
          <a:noFill/>
          <a:ln w="9525">
            <a:noFill/>
            <a:miter lim="800000"/>
            <a:headEnd/>
            <a:tailEnd/>
          </a:ln>
        </p:spPr>
      </p:pic>
      <p:sp>
        <p:nvSpPr>
          <p:cNvPr id="159751" name="Text Box 6"/>
          <p:cNvSpPr txBox="1">
            <a:spLocks noChangeArrowheads="1"/>
          </p:cNvSpPr>
          <p:nvPr/>
        </p:nvSpPr>
        <p:spPr bwMode="auto">
          <a:xfrm>
            <a:off x="0" y="5867400"/>
            <a:ext cx="2057400" cy="307777"/>
          </a:xfrm>
          <a:prstGeom prst="rect">
            <a:avLst/>
          </a:prstGeom>
          <a:noFill/>
          <a:ln w="9525">
            <a:noFill/>
            <a:miter lim="800000"/>
            <a:headEnd/>
            <a:tailEnd/>
          </a:ln>
        </p:spPr>
        <p:txBody>
          <a:bodyPr>
            <a:spAutoFit/>
          </a:bodyPr>
          <a:lstStyle>
            <a:defPPr>
              <a:defRPr lang="en-US"/>
            </a:defPPr>
            <a:lvl1pPr eaLnBrk="0" hangingPunct="0">
              <a:spcBef>
                <a:spcPct val="50000"/>
              </a:spcBef>
              <a:defRPr sz="1400" i="1">
                <a:latin typeface="+mn-lt"/>
              </a:defRPr>
            </a:lvl1pPr>
            <a:lvl2pPr>
              <a:defRPr>
                <a:latin typeface="Tahoma" pitchFamily="34" charset="0"/>
              </a:defRPr>
            </a:lvl2pPr>
            <a:lvl3pPr>
              <a:defRPr>
                <a:latin typeface="Tahoma" pitchFamily="34" charset="0"/>
              </a:defRPr>
            </a:lvl3pPr>
            <a:lvl4pPr>
              <a:defRPr>
                <a:latin typeface="Tahoma" pitchFamily="34" charset="0"/>
              </a:defRPr>
            </a:lvl4pPr>
            <a:lvl5pPr>
              <a:defRPr>
                <a:latin typeface="Tahoma" pitchFamily="34" charset="0"/>
              </a:defRPr>
            </a:lvl5pPr>
            <a:lvl6pPr>
              <a:defRPr>
                <a:latin typeface="Tahoma" pitchFamily="34" charset="0"/>
              </a:defRPr>
            </a:lvl6pPr>
            <a:lvl7pPr>
              <a:defRPr>
                <a:latin typeface="Tahoma" pitchFamily="34" charset="0"/>
              </a:defRPr>
            </a:lvl7pPr>
            <a:lvl8pPr>
              <a:defRPr>
                <a:latin typeface="Tahoma" pitchFamily="34" charset="0"/>
              </a:defRPr>
            </a:lvl8pPr>
            <a:lvl9pPr>
              <a:defRPr>
                <a:latin typeface="Tahoma" pitchFamily="34" charset="0"/>
              </a:defRPr>
            </a:lvl9pPr>
          </a:lstStyle>
          <a:p>
            <a:r>
              <a:rPr lang="en-US" altLang="zh-TW" dirty="0"/>
              <a:t>Source: HKIFA</a:t>
            </a:r>
          </a:p>
        </p:txBody>
      </p:sp>
      <p:sp>
        <p:nvSpPr>
          <p:cNvPr id="6" name="Footer Placeholder 4"/>
          <p:cNvSpPr>
            <a:spLocks noGrp="1"/>
          </p:cNvSpPr>
          <p:nvPr>
            <p:ph type="ftr" sz="quarter" idx="11"/>
          </p:nvPr>
        </p:nvSpPr>
        <p:spPr bwMode="auto">
          <a:xfrm>
            <a:off x="1989138" y="6143625"/>
            <a:ext cx="7154862" cy="427038"/>
          </a:xfrm>
          <a:noFill/>
          <a:ln>
            <a:miter lim="800000"/>
            <a:headEnd/>
            <a:tailEnd/>
          </a:ln>
        </p:spPr>
        <p:txBody>
          <a:bodyPr/>
          <a:lstStyle/>
          <a:p>
            <a:r>
              <a:rPr lang="en-US" altLang="zh-TW" dirty="0"/>
              <a:t>Mutual Funds and Fund Management</a:t>
            </a:r>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325562"/>
          </a:xfrm>
        </p:spPr>
        <p:txBody>
          <a:bodyPr/>
          <a:lstStyle/>
          <a:p>
            <a:r>
              <a:rPr lang="en-US" altLang="zh-TW" dirty="0"/>
              <a:t>Current </a:t>
            </a:r>
            <a:r>
              <a:rPr lang="en-US" altLang="zh-TW" dirty="0" err="1"/>
              <a:t>issues:Mutual</a:t>
            </a:r>
            <a:r>
              <a:rPr lang="en-US" altLang="zh-TW" dirty="0"/>
              <a:t> Funds in Asia: industry development and main issues. Practical examples in HK?(Group 11)</a:t>
            </a:r>
            <a:endParaRPr lang="zh-TW" altLang="en-US" dirty="0"/>
          </a:p>
        </p:txBody>
      </p:sp>
      <p:sp>
        <p:nvSpPr>
          <p:cNvPr id="3" name="Content Placeholder 2"/>
          <p:cNvSpPr>
            <a:spLocks noGrp="1"/>
          </p:cNvSpPr>
          <p:nvPr>
            <p:ph idx="1"/>
          </p:nvPr>
        </p:nvSpPr>
        <p:spPr>
          <a:xfrm>
            <a:off x="457200" y="1874838"/>
            <a:ext cx="8229600" cy="4268788"/>
          </a:xfrm>
        </p:spPr>
        <p:txBody>
          <a:bodyPr/>
          <a:lstStyle/>
          <a:p>
            <a:r>
              <a:rPr lang="en-US" altLang="zh-TW" dirty="0" smtClean="0"/>
              <a:t>Video</a:t>
            </a:r>
          </a:p>
          <a:p>
            <a:r>
              <a:rPr lang="en-US" altLang="zh-TW" dirty="0">
                <a:hlinkClick r:id="rId2"/>
              </a:rPr>
              <a:t>https://</a:t>
            </a:r>
            <a:r>
              <a:rPr lang="en-US" altLang="zh-TW" dirty="0" smtClean="0">
                <a:hlinkClick r:id="rId2"/>
              </a:rPr>
              <a:t>www.youtube.com/watch?v=nasqlcXp0no</a:t>
            </a:r>
            <a:endParaRPr lang="en-US" altLang="zh-TW" dirty="0" smtClean="0"/>
          </a:p>
          <a:p>
            <a:r>
              <a:rPr lang="en-US" altLang="zh-TW" dirty="0" smtClean="0"/>
              <a:t>Article</a:t>
            </a:r>
          </a:p>
          <a:p>
            <a:r>
              <a:rPr lang="en-US" altLang="zh-TW" dirty="0">
                <a:hlinkClick r:id="rId3"/>
              </a:rPr>
              <a:t>https://</a:t>
            </a:r>
            <a:r>
              <a:rPr lang="en-US" altLang="zh-TW" dirty="0" smtClean="0">
                <a:hlinkClick r:id="rId3"/>
              </a:rPr>
              <a:t>www.pwc.com/gx/en/industries/financial-services/asset-management/publications/asset-management-insights/set-for-growth/the-future-of-funds-distribution-in-asia.html</a:t>
            </a:r>
            <a:endParaRPr lang="en-US" altLang="zh-TW" dirty="0" smtClean="0"/>
          </a:p>
          <a:p>
            <a:endParaRPr lang="en-US" altLang="zh-TW" dirty="0"/>
          </a:p>
          <a:p>
            <a:endParaRPr lang="en-US" altLang="zh-TW" dirty="0"/>
          </a:p>
        </p:txBody>
      </p:sp>
      <p:sp>
        <p:nvSpPr>
          <p:cNvPr id="4" name="Slide Number Placeholder 3"/>
          <p:cNvSpPr>
            <a:spLocks noGrp="1"/>
          </p:cNvSpPr>
          <p:nvPr>
            <p:ph type="sldNum" sz="quarter" idx="10"/>
          </p:nvPr>
        </p:nvSpPr>
        <p:spPr/>
        <p:txBody>
          <a:bodyPr/>
          <a:lstStyle/>
          <a:p>
            <a:pPr>
              <a:defRPr/>
            </a:pPr>
            <a:fld id="{809A4F01-EBEC-4878-81D8-A6152D087E2C}" type="slidenum">
              <a:rPr lang="en-US" altLang="en-US" smtClean="0"/>
              <a:pPr>
                <a:defRPr/>
              </a:pPr>
              <a:t>151</a:t>
            </a:fld>
            <a:endParaRPr lang="en-US" altLang="en-US"/>
          </a:p>
        </p:txBody>
      </p:sp>
      <p:sp>
        <p:nvSpPr>
          <p:cNvPr id="6" name="Footer Placeholder 4"/>
          <p:cNvSpPr>
            <a:spLocks noGrp="1"/>
          </p:cNvSpPr>
          <p:nvPr>
            <p:ph type="ftr" sz="quarter" idx="11"/>
          </p:nvPr>
        </p:nvSpPr>
        <p:spPr bwMode="auto">
          <a:xfrm>
            <a:off x="1989138" y="6143625"/>
            <a:ext cx="7154862" cy="427038"/>
          </a:xfrm>
          <a:noFill/>
          <a:ln>
            <a:miter lim="800000"/>
            <a:headEnd/>
            <a:tailEnd/>
          </a:ln>
        </p:spPr>
        <p:txBody>
          <a:bodyPr/>
          <a:lstStyle/>
          <a:p>
            <a:r>
              <a:rPr lang="en-US" altLang="zh-TW" dirty="0"/>
              <a:t>Mutual Funds and Fund Management</a:t>
            </a:r>
          </a:p>
        </p:txBody>
      </p:sp>
    </p:spTree>
    <p:extLst>
      <p:ext uri="{BB962C8B-B14F-4D97-AF65-F5344CB8AC3E}">
        <p14:creationId xmlns:p14="http://schemas.microsoft.com/office/powerpoint/2010/main" val="157362630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76200"/>
            <a:ext cx="8229600" cy="1143000"/>
          </a:xfrm>
        </p:spPr>
        <p:txBody>
          <a:bodyPr/>
          <a:lstStyle/>
          <a:p>
            <a:r>
              <a:rPr lang="en-US" altLang="zh-TW" dirty="0"/>
              <a:t>China’s asset management industry</a:t>
            </a:r>
            <a:endParaRPr lang="zh-TW" altLang="en-US" dirty="0"/>
          </a:p>
        </p:txBody>
      </p:sp>
      <p:pic>
        <p:nvPicPr>
          <p:cNvPr id="7" name="Picture 2" descr="https://next-geebee.ft.com/image/v1/images/raw/http%3A%2F%2Fcom.ft.imagepublish.prod.s3.amazonaws.com%2F0b12f1b8-3ed5-11e6-8716-a4a71e8140b0?source=next&amp;fit=scale-down&amp;width=301"/>
          <p:cNvPicPr>
            <a:picLocks noGrp="1" noChangeAspect="1" noChangeArrowheads="1"/>
          </p:cNvPicPr>
          <p:nvPr>
            <p:ph sz="half" idx="1"/>
          </p:nvPr>
        </p:nvPicPr>
        <p:blipFill>
          <a:blip r:embed="rId3" cstate="print"/>
          <a:stretch>
            <a:fillRect/>
          </a:stretch>
        </p:blipFill>
        <p:spPr bwMode="auto">
          <a:xfrm>
            <a:off x="533401" y="1325562"/>
            <a:ext cx="4089726" cy="4456578"/>
          </a:xfrm>
          <a:prstGeom prst="rect">
            <a:avLst/>
          </a:prstGeom>
          <a:noFill/>
        </p:spPr>
      </p:pic>
      <p:sp>
        <p:nvSpPr>
          <p:cNvPr id="5" name="Content Placeholder 4"/>
          <p:cNvSpPr>
            <a:spLocks noGrp="1"/>
          </p:cNvSpPr>
          <p:nvPr>
            <p:ph sz="half" idx="2"/>
          </p:nvPr>
        </p:nvSpPr>
        <p:spPr>
          <a:xfrm>
            <a:off x="4953000" y="1401762"/>
            <a:ext cx="3733800" cy="4525963"/>
          </a:xfrm>
        </p:spPr>
        <p:txBody>
          <a:bodyPr>
            <a:normAutofit/>
          </a:bodyPr>
          <a:lstStyle/>
          <a:p>
            <a:r>
              <a:rPr lang="en-US" altLang="zh-TW" dirty="0" err="1"/>
              <a:t>AuM</a:t>
            </a:r>
            <a:r>
              <a:rPr lang="en-US" altLang="zh-TW" dirty="0"/>
              <a:t> in China’s fund industry rose by 87% in 2015 to more than RMB 8Tr (US$1.2Trn), driven primarily by a 109% rise in assets of MMF to US$684BN</a:t>
            </a:r>
          </a:p>
          <a:p>
            <a:r>
              <a:rPr lang="en-US" altLang="zh-TW" dirty="0"/>
              <a:t>China now has the 2</a:t>
            </a:r>
            <a:r>
              <a:rPr lang="en-US" altLang="zh-TW" baseline="30000" dirty="0"/>
              <a:t>nd</a:t>
            </a:r>
            <a:r>
              <a:rPr lang="en-US" altLang="zh-TW" dirty="0"/>
              <a:t> largest MMF sector in the world after the US and ahead of Ireland, with 14% of </a:t>
            </a:r>
            <a:r>
              <a:rPr lang="en-US" altLang="zh-TW" dirty="0" err="1"/>
              <a:t>AuM</a:t>
            </a:r>
            <a:r>
              <a:rPr lang="en-US" altLang="zh-TW" dirty="0"/>
              <a:t>.</a:t>
            </a:r>
            <a:endParaRPr lang="zh-TW" altLang="en-US" dirty="0"/>
          </a:p>
        </p:txBody>
      </p:sp>
      <p:sp>
        <p:nvSpPr>
          <p:cNvPr id="6" name="TextBox 5"/>
          <p:cNvSpPr txBox="1"/>
          <p:nvPr/>
        </p:nvSpPr>
        <p:spPr>
          <a:xfrm>
            <a:off x="0" y="5867400"/>
            <a:ext cx="6705600" cy="304800"/>
          </a:xfrm>
          <a:prstGeom prst="rect">
            <a:avLst/>
          </a:prstGeom>
          <a:noFill/>
        </p:spPr>
        <p:txBody>
          <a:bodyPr vert="horz" wrap="square" lIns="91440" tIns="45720" rIns="91440" bIns="45720" rtlCol="0" anchor="ctr">
            <a:noAutofit/>
          </a:bodyPr>
          <a:lstStyle/>
          <a:p>
            <a:pPr fontAlgn="auto">
              <a:spcAft>
                <a:spcPts val="0"/>
              </a:spcAft>
            </a:pPr>
            <a:r>
              <a:rPr lang="en-US" altLang="zh-TW" sz="1400" i="1" dirty="0">
                <a:latin typeface="+mn-lt"/>
              </a:rPr>
              <a:t>Source: FT “China’s fund management industry almost doubles in 2015” 1 July 2016</a:t>
            </a:r>
            <a:endParaRPr kumimoji="0" lang="zh-TW" altLang="en-US" sz="1400" b="0" i="1" u="none" strike="noStrike" kern="1200" cap="none" spc="0" normalizeH="0" baseline="0" noProof="0" dirty="0">
              <a:ln>
                <a:noFill/>
              </a:ln>
              <a:solidFill>
                <a:schemeClr val="tx1"/>
              </a:solidFill>
              <a:effectLst/>
              <a:uLnTx/>
              <a:uFillTx/>
              <a:latin typeface="+mn-lt"/>
              <a:ea typeface="+mj-ea"/>
              <a:cs typeface="+mj-cs"/>
            </a:endParaRPr>
          </a:p>
        </p:txBody>
      </p:sp>
      <p:sp>
        <p:nvSpPr>
          <p:cNvPr id="8" name="Slide Number Placeholder 3"/>
          <p:cNvSpPr>
            <a:spLocks noGrp="1"/>
          </p:cNvSpPr>
          <p:nvPr>
            <p:ph type="sldNum" sz="quarter" idx="10"/>
          </p:nvPr>
        </p:nvSpPr>
        <p:spPr>
          <a:xfrm>
            <a:off x="8239125" y="6586538"/>
            <a:ext cx="919163" cy="293687"/>
          </a:xfrm>
        </p:spPr>
        <p:txBody>
          <a:bodyPr/>
          <a:lstStyle/>
          <a:p>
            <a:pPr>
              <a:defRPr/>
            </a:pPr>
            <a:fld id="{809A4F01-EBEC-4878-81D8-A6152D087E2C}" type="slidenum">
              <a:rPr lang="en-US" altLang="en-US" smtClean="0"/>
              <a:pPr>
                <a:defRPr/>
              </a:pPr>
              <a:t>152</a:t>
            </a:fld>
            <a:endParaRPr lang="en-US" altLang="en-US"/>
          </a:p>
        </p:txBody>
      </p:sp>
      <p:sp>
        <p:nvSpPr>
          <p:cNvPr id="9" name="Footer Placeholder 4"/>
          <p:cNvSpPr>
            <a:spLocks noGrp="1"/>
          </p:cNvSpPr>
          <p:nvPr>
            <p:ph type="ftr" sz="quarter" idx="11"/>
          </p:nvPr>
        </p:nvSpPr>
        <p:spPr bwMode="auto">
          <a:xfrm>
            <a:off x="1989138" y="6143625"/>
            <a:ext cx="7154862" cy="427038"/>
          </a:xfrm>
          <a:noFill/>
          <a:ln>
            <a:miter lim="800000"/>
            <a:headEnd/>
            <a:tailEnd/>
          </a:ln>
        </p:spPr>
        <p:txBody>
          <a:bodyPr/>
          <a:lstStyle/>
          <a:p>
            <a:r>
              <a:rPr lang="en-US" altLang="zh-TW" dirty="0"/>
              <a:t>Mutual Funds and Fund Management</a:t>
            </a:r>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457200" y="274638"/>
            <a:ext cx="8229600" cy="1554162"/>
          </a:xfrm>
        </p:spPr>
        <p:txBody>
          <a:bodyPr/>
          <a:lstStyle/>
          <a:p>
            <a:r>
              <a:rPr lang="en-US" dirty="0"/>
              <a:t>US Households Have More of Their Wealth in Regulated Funds; Chinese Households Have a Lower Share </a:t>
            </a:r>
            <a:br>
              <a:rPr lang="en-US" dirty="0"/>
            </a:br>
            <a:r>
              <a:rPr lang="en-US" sz="2800" dirty="0"/>
              <a:t>Percentage of households’ financial wealth, 2017</a:t>
            </a:r>
          </a:p>
        </p:txBody>
      </p:sp>
      <p:pic>
        <p:nvPicPr>
          <p:cNvPr id="9" name="Content Placeholder 8"/>
          <p:cNvPicPr>
            <a:picLocks noGrp="1" noChangeAspect="1"/>
          </p:cNvPicPr>
          <p:nvPr>
            <p:ph idx="1"/>
          </p:nvPr>
        </p:nvPicPr>
        <p:blipFill>
          <a:blip r:embed="rId2"/>
          <a:stretch>
            <a:fillRect/>
          </a:stretch>
        </p:blipFill>
        <p:spPr>
          <a:xfrm>
            <a:off x="457200" y="2258028"/>
            <a:ext cx="8229600" cy="3210306"/>
          </a:xfrm>
          <a:prstGeom prst="rect">
            <a:avLst/>
          </a:prstGeom>
        </p:spPr>
      </p:pic>
      <p:sp>
        <p:nvSpPr>
          <p:cNvPr id="5" name="Slide Number Placeholder 4"/>
          <p:cNvSpPr>
            <a:spLocks noGrp="1"/>
          </p:cNvSpPr>
          <p:nvPr>
            <p:ph type="sldNum" sz="quarter" idx="10"/>
          </p:nvPr>
        </p:nvSpPr>
        <p:spPr/>
        <p:txBody>
          <a:bodyPr/>
          <a:lstStyle/>
          <a:p>
            <a:pPr>
              <a:defRPr/>
            </a:pPr>
            <a:fld id="{0E85575E-6D9D-4118-86C0-D3E7A16D5047}" type="slidenum">
              <a:rPr lang="en-US" altLang="en-US" smtClean="0"/>
              <a:pPr>
                <a:defRPr/>
              </a:pPr>
              <a:t>153</a:t>
            </a:fld>
            <a:endParaRPr lang="en-US" altLang="en-US"/>
          </a:p>
        </p:txBody>
      </p:sp>
    </p:spTree>
    <p:extLst>
      <p:ext uri="{BB962C8B-B14F-4D97-AF65-F5344CB8AC3E}">
        <p14:creationId xmlns:p14="http://schemas.microsoft.com/office/powerpoint/2010/main" val="1007308802"/>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altLang="zh-TW" dirty="0"/>
              <a:t>The rise of MMF in China</a:t>
            </a:r>
            <a:endParaRPr lang="zh-TW" altLang="en-US" dirty="0"/>
          </a:p>
        </p:txBody>
      </p:sp>
      <p:pic>
        <p:nvPicPr>
          <p:cNvPr id="5" name="Picture 2" descr="https://next-geebee.ft.com/image/v1/images/raw/http%3A%2F%2Fcom.ft.imagepublish.prod.s3.amazonaws.com%2F7784cb96-3f89-11e6-9f2c-36b487ebd80a?source=next&amp;fit=scale-down&amp;width=600"/>
          <p:cNvPicPr>
            <a:picLocks noGrp="1" noChangeAspect="1" noChangeArrowheads="1"/>
          </p:cNvPicPr>
          <p:nvPr>
            <p:ph sz="half" idx="1"/>
          </p:nvPr>
        </p:nvPicPr>
        <p:blipFill>
          <a:blip r:embed="rId3" cstate="print"/>
          <a:stretch>
            <a:fillRect/>
          </a:stretch>
        </p:blipFill>
        <p:spPr bwMode="auto">
          <a:xfrm>
            <a:off x="152400" y="1249362"/>
            <a:ext cx="5765576" cy="4343400"/>
          </a:xfrm>
          <a:prstGeom prst="rect">
            <a:avLst/>
          </a:prstGeom>
          <a:noFill/>
        </p:spPr>
      </p:pic>
      <p:sp>
        <p:nvSpPr>
          <p:cNvPr id="4" name="Content Placeholder 3"/>
          <p:cNvSpPr>
            <a:spLocks noGrp="1"/>
          </p:cNvSpPr>
          <p:nvPr>
            <p:ph sz="half" idx="2"/>
          </p:nvPr>
        </p:nvSpPr>
        <p:spPr>
          <a:xfrm>
            <a:off x="5867400" y="1325562"/>
            <a:ext cx="3124200" cy="4525963"/>
          </a:xfrm>
        </p:spPr>
        <p:txBody>
          <a:bodyPr>
            <a:normAutofit fontScale="92500"/>
          </a:bodyPr>
          <a:lstStyle/>
          <a:p>
            <a:r>
              <a:rPr lang="en-US" altLang="zh-TW" dirty="0"/>
              <a:t>Demand for MMF was driven by 6 interest rate cuts from Nov 14 to Oct 15, slashing deposit rates from 3% to 1.5%; currently savings account deposit rates quoted by large banks is 0.3 to 0.35%</a:t>
            </a:r>
          </a:p>
          <a:p>
            <a:r>
              <a:rPr lang="en-US" altLang="zh-TW" dirty="0"/>
              <a:t>By contrast </a:t>
            </a:r>
            <a:r>
              <a:rPr lang="en-US" altLang="zh-TW" dirty="0" err="1"/>
              <a:t>Yu’e</a:t>
            </a:r>
            <a:r>
              <a:rPr lang="en-US" altLang="zh-TW" dirty="0"/>
              <a:t> </a:t>
            </a:r>
            <a:r>
              <a:rPr lang="en-US" altLang="zh-TW" dirty="0" err="1"/>
              <a:t>Bao</a:t>
            </a:r>
            <a:r>
              <a:rPr lang="en-US" altLang="zh-TW" dirty="0"/>
              <a:t> yields 2.4%</a:t>
            </a:r>
            <a:endParaRPr lang="zh-TW" altLang="en-US" dirty="0"/>
          </a:p>
        </p:txBody>
      </p:sp>
      <p:sp>
        <p:nvSpPr>
          <p:cNvPr id="6" name="TextBox 5"/>
          <p:cNvSpPr txBox="1"/>
          <p:nvPr/>
        </p:nvSpPr>
        <p:spPr>
          <a:xfrm>
            <a:off x="0" y="5867400"/>
            <a:ext cx="6705600" cy="304800"/>
          </a:xfrm>
          <a:prstGeom prst="rect">
            <a:avLst/>
          </a:prstGeom>
          <a:noFill/>
        </p:spPr>
        <p:txBody>
          <a:bodyPr vert="horz" wrap="square" lIns="91440" tIns="45720" rIns="91440" bIns="45720" rtlCol="0" anchor="ctr">
            <a:noAutofit/>
          </a:bodyPr>
          <a:lstStyle/>
          <a:p>
            <a:pPr fontAlgn="auto">
              <a:spcAft>
                <a:spcPts val="0"/>
              </a:spcAft>
            </a:pPr>
            <a:r>
              <a:rPr lang="en-US" altLang="zh-TW" sz="1400" i="1" dirty="0">
                <a:latin typeface="+mn-lt"/>
              </a:rPr>
              <a:t>Source: FT “China’s fund management industry almost doubles in 2015” 1 July 2016</a:t>
            </a:r>
            <a:endParaRPr kumimoji="0" lang="zh-TW" altLang="en-US" sz="1400" b="0" i="1" u="none" strike="noStrike" kern="1200" cap="none" spc="0" normalizeH="0" baseline="0" noProof="0" dirty="0">
              <a:ln>
                <a:noFill/>
              </a:ln>
              <a:solidFill>
                <a:schemeClr val="tx1"/>
              </a:solidFill>
              <a:effectLst/>
              <a:uLnTx/>
              <a:uFillTx/>
              <a:latin typeface="+mn-lt"/>
              <a:ea typeface="+mj-ea"/>
              <a:cs typeface="+mj-cs"/>
            </a:endParaRPr>
          </a:p>
        </p:txBody>
      </p:sp>
      <p:sp>
        <p:nvSpPr>
          <p:cNvPr id="7" name="Slide Number Placeholder 3"/>
          <p:cNvSpPr>
            <a:spLocks noGrp="1"/>
          </p:cNvSpPr>
          <p:nvPr>
            <p:ph type="sldNum" sz="quarter" idx="10"/>
          </p:nvPr>
        </p:nvSpPr>
        <p:spPr>
          <a:xfrm>
            <a:off x="8239125" y="6586538"/>
            <a:ext cx="919163" cy="293687"/>
          </a:xfrm>
        </p:spPr>
        <p:txBody>
          <a:bodyPr/>
          <a:lstStyle/>
          <a:p>
            <a:pPr>
              <a:defRPr/>
            </a:pPr>
            <a:fld id="{809A4F01-EBEC-4878-81D8-A6152D087E2C}" type="slidenum">
              <a:rPr lang="en-US" altLang="en-US" smtClean="0"/>
              <a:pPr>
                <a:defRPr/>
              </a:pPr>
              <a:t>154</a:t>
            </a:fld>
            <a:endParaRPr lang="en-US" altLang="en-US"/>
          </a:p>
        </p:txBody>
      </p:sp>
      <p:sp>
        <p:nvSpPr>
          <p:cNvPr id="8" name="Footer Placeholder 4"/>
          <p:cNvSpPr>
            <a:spLocks noGrp="1"/>
          </p:cNvSpPr>
          <p:nvPr>
            <p:ph type="ftr" sz="quarter" idx="11"/>
          </p:nvPr>
        </p:nvSpPr>
        <p:spPr bwMode="auto">
          <a:xfrm>
            <a:off x="1989138" y="6143625"/>
            <a:ext cx="7154862" cy="427038"/>
          </a:xfrm>
          <a:noFill/>
          <a:ln>
            <a:miter lim="800000"/>
            <a:headEnd/>
            <a:tailEnd/>
          </a:ln>
        </p:spPr>
        <p:txBody>
          <a:bodyPr/>
          <a:lstStyle/>
          <a:p>
            <a:r>
              <a:rPr lang="en-US" altLang="zh-TW" dirty="0"/>
              <a:t>Mutual Funds and Fund Management</a:t>
            </a:r>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457200" y="274638"/>
            <a:ext cx="8229600" cy="1477962"/>
          </a:xfrm>
        </p:spPr>
        <p:txBody>
          <a:bodyPr/>
          <a:lstStyle/>
          <a:p>
            <a:r>
              <a:rPr lang="en-US" dirty="0"/>
              <a:t>Net Sales of Money Market Funds in the Asia-Pacific Region Are Related to Chinese Money Market Instrument Returns Annual, 2008–2017</a:t>
            </a:r>
          </a:p>
        </p:txBody>
      </p:sp>
      <p:pic>
        <p:nvPicPr>
          <p:cNvPr id="9" name="Content Placeholder 8"/>
          <p:cNvPicPr>
            <a:picLocks noGrp="1" noChangeAspect="1"/>
          </p:cNvPicPr>
          <p:nvPr>
            <p:ph idx="1"/>
          </p:nvPr>
        </p:nvPicPr>
        <p:blipFill>
          <a:blip r:embed="rId2"/>
          <a:stretch>
            <a:fillRect/>
          </a:stretch>
        </p:blipFill>
        <p:spPr>
          <a:xfrm>
            <a:off x="457200" y="2142375"/>
            <a:ext cx="8229600" cy="3441613"/>
          </a:xfrm>
          <a:prstGeom prst="rect">
            <a:avLst/>
          </a:prstGeom>
        </p:spPr>
      </p:pic>
      <p:sp>
        <p:nvSpPr>
          <p:cNvPr id="5" name="Slide Number Placeholder 4"/>
          <p:cNvSpPr>
            <a:spLocks noGrp="1"/>
          </p:cNvSpPr>
          <p:nvPr>
            <p:ph type="sldNum" sz="quarter" idx="10"/>
          </p:nvPr>
        </p:nvSpPr>
        <p:spPr/>
        <p:txBody>
          <a:bodyPr/>
          <a:lstStyle/>
          <a:p>
            <a:pPr>
              <a:defRPr/>
            </a:pPr>
            <a:fld id="{0E85575E-6D9D-4118-86C0-D3E7A16D5047}" type="slidenum">
              <a:rPr lang="en-US" altLang="en-US" smtClean="0"/>
              <a:pPr>
                <a:defRPr/>
              </a:pPr>
              <a:t>155</a:t>
            </a:fld>
            <a:endParaRPr lang="en-US" altLang="en-US"/>
          </a:p>
        </p:txBody>
      </p:sp>
      <p:sp>
        <p:nvSpPr>
          <p:cNvPr id="10" name="Footer Placeholder 4"/>
          <p:cNvSpPr>
            <a:spLocks noGrp="1"/>
          </p:cNvSpPr>
          <p:nvPr>
            <p:ph type="ftr" sz="quarter" idx="11"/>
          </p:nvPr>
        </p:nvSpPr>
        <p:spPr bwMode="auto">
          <a:xfrm>
            <a:off x="1989138" y="6143625"/>
            <a:ext cx="7154862" cy="427038"/>
          </a:xfrm>
          <a:noFill/>
          <a:ln>
            <a:miter lim="800000"/>
            <a:headEnd/>
            <a:tailEnd/>
          </a:ln>
        </p:spPr>
        <p:txBody>
          <a:bodyPr/>
          <a:lstStyle/>
          <a:p>
            <a:r>
              <a:rPr lang="en-US" altLang="zh-TW" dirty="0"/>
              <a:t>Mutual Funds and Fund Management</a:t>
            </a:r>
          </a:p>
        </p:txBody>
      </p:sp>
    </p:spTree>
    <p:extLst>
      <p:ext uri="{BB962C8B-B14F-4D97-AF65-F5344CB8AC3E}">
        <p14:creationId xmlns:p14="http://schemas.microsoft.com/office/powerpoint/2010/main" val="1450850648"/>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Mutual Fund Fees in Asia (2019)</a:t>
            </a:r>
            <a:endParaRPr lang="en-US" dirty="0"/>
          </a:p>
        </p:txBody>
      </p:sp>
      <p:pic>
        <p:nvPicPr>
          <p:cNvPr id="6" name="Content Placeholder 5"/>
          <p:cNvPicPr>
            <a:picLocks noGrp="1" noChangeAspect="1"/>
          </p:cNvPicPr>
          <p:nvPr>
            <p:ph idx="1"/>
          </p:nvPr>
        </p:nvPicPr>
        <p:blipFill>
          <a:blip r:embed="rId3"/>
          <a:stretch>
            <a:fillRect/>
          </a:stretch>
        </p:blipFill>
        <p:spPr>
          <a:xfrm>
            <a:off x="1371600" y="1373278"/>
            <a:ext cx="6890564" cy="4543132"/>
          </a:xfrm>
          <a:prstGeom prst="rect">
            <a:avLst/>
          </a:prstGeom>
        </p:spPr>
      </p:pic>
      <p:sp>
        <p:nvSpPr>
          <p:cNvPr id="2" name="TextBox 1"/>
          <p:cNvSpPr txBox="1"/>
          <p:nvPr/>
        </p:nvSpPr>
        <p:spPr>
          <a:xfrm>
            <a:off x="228600" y="5791200"/>
            <a:ext cx="1676400" cy="381000"/>
          </a:xfrm>
          <a:prstGeom prst="rect">
            <a:avLst/>
          </a:prstGeom>
          <a:noFill/>
        </p:spPr>
        <p:txBody>
          <a:bodyPr vert="horz" wrap="square" lIns="91440" tIns="45720" rIns="91440" bIns="45720" rtlCol="0" anchor="ctr">
            <a:normAutofit fontScale="32500" lnSpcReduction="20000"/>
          </a:bodyPr>
          <a:lstStyle/>
          <a:p>
            <a:pPr fontAlgn="auto">
              <a:spcAft>
                <a:spcPts val="0"/>
              </a:spcAft>
            </a:pPr>
            <a:r>
              <a:rPr lang="en-US" sz="4400" i="1" dirty="0">
                <a:latin typeface="+mn-lt"/>
              </a:rPr>
              <a:t>Source: Morningstar </a:t>
            </a:r>
            <a:endParaRPr kumimoji="0" lang="en-US" sz="4400" b="0" i="1" u="none" strike="noStrike" kern="1200" cap="none" spc="0" normalizeH="0" baseline="0" noProof="0" dirty="0" smtClean="0">
              <a:ln>
                <a:noFill/>
              </a:ln>
              <a:solidFill>
                <a:schemeClr val="tx1"/>
              </a:solidFill>
              <a:effectLst/>
              <a:uLnTx/>
              <a:uFillTx/>
              <a:latin typeface="+mn-lt"/>
              <a:ea typeface="+mj-ea"/>
              <a:cs typeface="+mj-cs"/>
            </a:endParaRPr>
          </a:p>
        </p:txBody>
      </p:sp>
      <p:sp>
        <p:nvSpPr>
          <p:cNvPr id="5" name="Slide Number Placeholder 4"/>
          <p:cNvSpPr>
            <a:spLocks noGrp="1"/>
          </p:cNvSpPr>
          <p:nvPr>
            <p:ph type="sldNum" sz="quarter" idx="10"/>
          </p:nvPr>
        </p:nvSpPr>
        <p:spPr>
          <a:xfrm>
            <a:off x="8239125" y="6586538"/>
            <a:ext cx="919163" cy="293687"/>
          </a:xfrm>
        </p:spPr>
        <p:txBody>
          <a:bodyPr/>
          <a:lstStyle/>
          <a:p>
            <a:pPr>
              <a:defRPr/>
            </a:pPr>
            <a:fld id="{0E85575E-6D9D-4118-86C0-D3E7A16D5047}" type="slidenum">
              <a:rPr lang="en-US" altLang="en-US" smtClean="0"/>
              <a:pPr>
                <a:defRPr/>
              </a:pPr>
              <a:t>156</a:t>
            </a:fld>
            <a:endParaRPr lang="en-US" altLang="en-US"/>
          </a:p>
        </p:txBody>
      </p:sp>
      <p:sp>
        <p:nvSpPr>
          <p:cNvPr id="7" name="Footer Placeholder 4"/>
          <p:cNvSpPr>
            <a:spLocks noGrp="1"/>
          </p:cNvSpPr>
          <p:nvPr>
            <p:ph type="ftr" sz="quarter" idx="11"/>
          </p:nvPr>
        </p:nvSpPr>
        <p:spPr bwMode="auto">
          <a:xfrm>
            <a:off x="1989138" y="6143625"/>
            <a:ext cx="7154862" cy="427038"/>
          </a:xfrm>
          <a:noFill/>
          <a:ln>
            <a:miter lim="800000"/>
            <a:headEnd/>
            <a:tailEnd/>
          </a:ln>
        </p:spPr>
        <p:txBody>
          <a:bodyPr/>
          <a:lstStyle/>
          <a:p>
            <a:r>
              <a:rPr lang="en-US" altLang="zh-TW" dirty="0"/>
              <a:t>Mutual Funds and Fund Management</a:t>
            </a:r>
          </a:p>
        </p:txBody>
      </p:sp>
    </p:spTree>
    <p:extLst>
      <p:ext uri="{BB962C8B-B14F-4D97-AF65-F5344CB8AC3E}">
        <p14:creationId xmlns:p14="http://schemas.microsoft.com/office/powerpoint/2010/main" val="2989004933"/>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dirty="0"/>
              <a:t>Current issues in mutual funds and asset management</a:t>
            </a:r>
            <a:endParaRPr lang="zh-TW" altLang="en-US" dirty="0"/>
          </a:p>
        </p:txBody>
      </p:sp>
      <p:sp>
        <p:nvSpPr>
          <p:cNvPr id="5" name="Content Placeholder 4"/>
          <p:cNvSpPr>
            <a:spLocks noGrp="1"/>
          </p:cNvSpPr>
          <p:nvPr>
            <p:ph idx="1"/>
          </p:nvPr>
        </p:nvSpPr>
        <p:spPr/>
        <p:txBody>
          <a:bodyPr/>
          <a:lstStyle/>
          <a:p>
            <a:r>
              <a:rPr lang="en-US" altLang="zh-TW" dirty="0"/>
              <a:t>Regulators focus on “shadow banking” possible systemic role </a:t>
            </a:r>
          </a:p>
          <a:p>
            <a:pPr lvl="1"/>
            <a:r>
              <a:rPr lang="en-US" altLang="zh-TW" dirty="0"/>
              <a:t>The floating v. stable NAV debate</a:t>
            </a:r>
          </a:p>
          <a:p>
            <a:pPr lvl="1"/>
            <a:r>
              <a:rPr lang="en-US" altLang="zh-TW" dirty="0"/>
              <a:t>Capital reserve requirement</a:t>
            </a:r>
          </a:p>
          <a:p>
            <a:r>
              <a:rPr lang="en-US" altLang="zh-TW" dirty="0"/>
              <a:t>Growth of ETFs</a:t>
            </a:r>
          </a:p>
          <a:p>
            <a:pPr lvl="1"/>
            <a:r>
              <a:rPr lang="en-US" altLang="zh-TW" dirty="0"/>
              <a:t>ETFs v. ETPs</a:t>
            </a:r>
            <a:r>
              <a:rPr lang="zh-TW" altLang="en-US" dirty="0"/>
              <a:t> </a:t>
            </a:r>
            <a:r>
              <a:rPr lang="en-US" altLang="zh-TW" dirty="0"/>
              <a:t>– the issue of counterparty risk</a:t>
            </a:r>
          </a:p>
          <a:p>
            <a:pPr lvl="1"/>
            <a:r>
              <a:rPr lang="en-US" altLang="zh-TW" dirty="0"/>
              <a:t>Collateral requirements</a:t>
            </a:r>
          </a:p>
          <a:p>
            <a:r>
              <a:rPr lang="en-US" altLang="zh-TW" dirty="0"/>
              <a:t>Performance and returns</a:t>
            </a:r>
          </a:p>
          <a:p>
            <a:pPr lvl="1"/>
            <a:r>
              <a:rPr lang="en-US" altLang="zh-TW" dirty="0"/>
              <a:t>The active v. passive debate</a:t>
            </a:r>
          </a:p>
          <a:p>
            <a:pPr lvl="1"/>
            <a:r>
              <a:rPr lang="en-US" altLang="zh-TW" dirty="0"/>
              <a:t>The great rebalancing?</a:t>
            </a:r>
          </a:p>
        </p:txBody>
      </p:sp>
      <p:sp>
        <p:nvSpPr>
          <p:cNvPr id="3" name="Slide Number Placeholder 2"/>
          <p:cNvSpPr>
            <a:spLocks noGrp="1"/>
          </p:cNvSpPr>
          <p:nvPr>
            <p:ph type="sldNum" sz="quarter" idx="10"/>
          </p:nvPr>
        </p:nvSpPr>
        <p:spPr/>
        <p:txBody>
          <a:bodyPr/>
          <a:lstStyle/>
          <a:p>
            <a:pPr>
              <a:defRPr/>
            </a:pPr>
            <a:fld id="{BB5F28B0-7856-4976-9185-CB21AAFD98ED}" type="slidenum">
              <a:rPr lang="en-US" altLang="en-US" smtClean="0"/>
              <a:pPr>
                <a:defRPr/>
              </a:pPr>
              <a:t>157</a:t>
            </a:fld>
            <a:endParaRPr lang="en-US" altLang="en-US"/>
          </a:p>
        </p:txBody>
      </p:sp>
      <p:sp>
        <p:nvSpPr>
          <p:cNvPr id="6" name="Footer Placeholder 4"/>
          <p:cNvSpPr>
            <a:spLocks noGrp="1"/>
          </p:cNvSpPr>
          <p:nvPr>
            <p:ph type="ftr" sz="quarter" idx="11"/>
          </p:nvPr>
        </p:nvSpPr>
        <p:spPr bwMode="auto">
          <a:xfrm>
            <a:off x="1989138" y="6143625"/>
            <a:ext cx="7154862" cy="427038"/>
          </a:xfrm>
          <a:noFill/>
          <a:ln>
            <a:miter lim="800000"/>
            <a:headEnd/>
            <a:tailEnd/>
          </a:ln>
        </p:spPr>
        <p:txBody>
          <a:bodyPr/>
          <a:lstStyle/>
          <a:p>
            <a:r>
              <a:rPr lang="en-US" altLang="zh-TW" dirty="0"/>
              <a:t>Mutual Funds and Fund Management</a:t>
            </a:r>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altLang="zh-TW" dirty="0"/>
              <a:t>Growth in asset management</a:t>
            </a:r>
            <a:endParaRPr lang="zh-TW" altLang="en-US" dirty="0"/>
          </a:p>
        </p:txBody>
      </p:sp>
      <p:pic>
        <p:nvPicPr>
          <p:cNvPr id="5" name="Picture 2" descr="https://next-geebee.ft.com/image/v1/images/raw/http%3A%2F%2Fcom.ft.imagepublish.prod.s3.amazonaws.com%2Fda3a0572-4b36-11e6-8172-e39ecd3b86fc?source=next&amp;fit=scale-down&amp;width=600"/>
          <p:cNvPicPr>
            <a:picLocks noGrp="1" noChangeAspect="1" noChangeArrowheads="1"/>
          </p:cNvPicPr>
          <p:nvPr>
            <p:ph idx="1"/>
          </p:nvPr>
        </p:nvPicPr>
        <p:blipFill>
          <a:blip r:embed="rId3" cstate="print"/>
          <a:srcRect/>
          <a:stretch>
            <a:fillRect/>
          </a:stretch>
        </p:blipFill>
        <p:spPr bwMode="auto">
          <a:xfrm>
            <a:off x="1714499" y="955388"/>
            <a:ext cx="6896101" cy="4965193"/>
          </a:xfrm>
          <a:prstGeom prst="rect">
            <a:avLst/>
          </a:prstGeom>
          <a:noFill/>
        </p:spPr>
      </p:pic>
      <p:sp>
        <p:nvSpPr>
          <p:cNvPr id="6" name="TextBox 5"/>
          <p:cNvSpPr txBox="1"/>
          <p:nvPr/>
        </p:nvSpPr>
        <p:spPr>
          <a:xfrm>
            <a:off x="0" y="5867400"/>
            <a:ext cx="3810000" cy="307777"/>
          </a:xfrm>
          <a:prstGeom prst="rect">
            <a:avLst/>
          </a:prstGeom>
          <a:noFill/>
        </p:spPr>
        <p:txBody>
          <a:bodyPr wrap="square" rtlCol="0">
            <a:spAutoFit/>
          </a:bodyPr>
          <a:lstStyle/>
          <a:p>
            <a:r>
              <a:rPr lang="en-US" altLang="zh-TW" sz="1400" i="1" dirty="0"/>
              <a:t>Source: FT 17 July 2016 “Actively failing” </a:t>
            </a:r>
            <a:endParaRPr lang="zh-TW" altLang="en-US" sz="1400" i="1" dirty="0"/>
          </a:p>
        </p:txBody>
      </p:sp>
      <p:sp>
        <p:nvSpPr>
          <p:cNvPr id="7" name="Slide Number Placeholder 2"/>
          <p:cNvSpPr>
            <a:spLocks noGrp="1"/>
          </p:cNvSpPr>
          <p:nvPr>
            <p:ph type="sldNum" sz="quarter" idx="10"/>
          </p:nvPr>
        </p:nvSpPr>
        <p:spPr>
          <a:xfrm>
            <a:off x="8239125" y="6586538"/>
            <a:ext cx="919163" cy="293687"/>
          </a:xfrm>
        </p:spPr>
        <p:txBody>
          <a:bodyPr/>
          <a:lstStyle/>
          <a:p>
            <a:pPr>
              <a:defRPr/>
            </a:pPr>
            <a:fld id="{BB5F28B0-7856-4976-9185-CB21AAFD98ED}" type="slidenum">
              <a:rPr lang="en-US" altLang="en-US" smtClean="0"/>
              <a:pPr>
                <a:defRPr/>
              </a:pPr>
              <a:t>158</a:t>
            </a:fld>
            <a:endParaRPr lang="en-US" altLang="en-US"/>
          </a:p>
        </p:txBody>
      </p:sp>
      <p:sp>
        <p:nvSpPr>
          <p:cNvPr id="8" name="Footer Placeholder 4"/>
          <p:cNvSpPr>
            <a:spLocks noGrp="1"/>
          </p:cNvSpPr>
          <p:nvPr>
            <p:ph type="ftr" sz="quarter" idx="11"/>
          </p:nvPr>
        </p:nvSpPr>
        <p:spPr bwMode="auto">
          <a:xfrm>
            <a:off x="1989138" y="6143625"/>
            <a:ext cx="7154862" cy="427038"/>
          </a:xfrm>
          <a:noFill/>
          <a:ln>
            <a:miter lim="800000"/>
            <a:headEnd/>
            <a:tailEnd/>
          </a:ln>
        </p:spPr>
        <p:txBody>
          <a:bodyPr/>
          <a:lstStyle/>
          <a:p>
            <a:r>
              <a:rPr lang="en-US" altLang="zh-TW" dirty="0"/>
              <a:t>Mutual Funds and Fund Management</a:t>
            </a:r>
          </a:p>
        </p:txBody>
      </p:sp>
      <p:sp>
        <p:nvSpPr>
          <p:cNvPr id="3" name="Oval 2"/>
          <p:cNvSpPr/>
          <p:nvPr/>
        </p:nvSpPr>
        <p:spPr>
          <a:xfrm>
            <a:off x="2286000" y="4953000"/>
            <a:ext cx="1524000" cy="6096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875290-6D01-4C67-9A15-EC275A30F324}"/>
              </a:ext>
            </a:extLst>
          </p:cNvPr>
          <p:cNvSpPr>
            <a:spLocks noGrp="1"/>
          </p:cNvSpPr>
          <p:nvPr>
            <p:ph type="title"/>
          </p:nvPr>
        </p:nvSpPr>
        <p:spPr/>
        <p:txBody>
          <a:bodyPr/>
          <a:lstStyle/>
          <a:p>
            <a:r>
              <a:rPr lang="en-US" dirty="0"/>
              <a:t>Summary </a:t>
            </a:r>
          </a:p>
        </p:txBody>
      </p:sp>
      <p:sp>
        <p:nvSpPr>
          <p:cNvPr id="3" name="Content Placeholder 2">
            <a:extLst>
              <a:ext uri="{FF2B5EF4-FFF2-40B4-BE49-F238E27FC236}">
                <a16:creationId xmlns:a16="http://schemas.microsoft.com/office/drawing/2014/main" id="{5B304BF0-D04D-4F12-B849-190EFCCD6880}"/>
              </a:ext>
            </a:extLst>
          </p:cNvPr>
          <p:cNvSpPr>
            <a:spLocks noGrp="1"/>
          </p:cNvSpPr>
          <p:nvPr>
            <p:ph idx="1"/>
          </p:nvPr>
        </p:nvSpPr>
        <p:spPr/>
        <p:txBody>
          <a:bodyPr/>
          <a:lstStyle/>
          <a:p>
            <a:r>
              <a:rPr lang="en-US" dirty="0" smtClean="0"/>
              <a:t>collective </a:t>
            </a:r>
            <a:r>
              <a:rPr lang="en-US" dirty="0"/>
              <a:t>investments schemes in </a:t>
            </a:r>
            <a:r>
              <a:rPr lang="en-US" dirty="0" smtClean="0"/>
              <a:t>HK </a:t>
            </a:r>
          </a:p>
          <a:p>
            <a:pPr lvl="1"/>
            <a:r>
              <a:rPr lang="en-US" dirty="0" smtClean="0"/>
              <a:t>Regulation</a:t>
            </a:r>
          </a:p>
          <a:p>
            <a:pPr lvl="1"/>
            <a:r>
              <a:rPr lang="en-US" dirty="0" smtClean="0"/>
              <a:t>Suitability standard (v. fiduciary duty)</a:t>
            </a:r>
          </a:p>
          <a:p>
            <a:r>
              <a:rPr lang="en-US" dirty="0" smtClean="0"/>
              <a:t>Regulatory concerns in asset management</a:t>
            </a:r>
            <a:endParaRPr lang="en-US" dirty="0"/>
          </a:p>
        </p:txBody>
      </p:sp>
      <p:sp>
        <p:nvSpPr>
          <p:cNvPr id="4" name="Slide Number Placeholder 3">
            <a:extLst>
              <a:ext uri="{FF2B5EF4-FFF2-40B4-BE49-F238E27FC236}">
                <a16:creationId xmlns:a16="http://schemas.microsoft.com/office/drawing/2014/main" id="{3FB85654-B803-4009-9EF2-4A528A6E5F6C}"/>
              </a:ext>
            </a:extLst>
          </p:cNvPr>
          <p:cNvSpPr>
            <a:spLocks noGrp="1"/>
          </p:cNvSpPr>
          <p:nvPr>
            <p:ph type="sldNum" sz="quarter" idx="10"/>
          </p:nvPr>
        </p:nvSpPr>
        <p:spPr/>
        <p:txBody>
          <a:bodyPr/>
          <a:lstStyle/>
          <a:p>
            <a:pPr>
              <a:defRPr/>
            </a:pPr>
            <a:fld id="{809A4F01-EBEC-4878-81D8-A6152D087E2C}" type="slidenum">
              <a:rPr lang="en-US" altLang="en-US" smtClean="0"/>
              <a:pPr>
                <a:defRPr/>
              </a:pPr>
              <a:t>159</a:t>
            </a:fld>
            <a:endParaRPr lang="en-US" altLang="en-US"/>
          </a:p>
        </p:txBody>
      </p:sp>
      <p:sp>
        <p:nvSpPr>
          <p:cNvPr id="5" name="Footer Placeholder 4">
            <a:extLst>
              <a:ext uri="{FF2B5EF4-FFF2-40B4-BE49-F238E27FC236}">
                <a16:creationId xmlns:a16="http://schemas.microsoft.com/office/drawing/2014/main" id="{3EB72677-EF8A-42DB-BDD7-07EC1F4E57A8}"/>
              </a:ext>
            </a:extLst>
          </p:cNvPr>
          <p:cNvSpPr>
            <a:spLocks noGrp="1"/>
          </p:cNvSpPr>
          <p:nvPr>
            <p:ph type="ftr" sz="quarter" idx="11"/>
          </p:nvPr>
        </p:nvSpPr>
        <p:spPr/>
        <p:txBody>
          <a:bodyPr/>
          <a:lstStyle/>
          <a:p>
            <a:pPr>
              <a:defRPr/>
            </a:pPr>
            <a:r>
              <a:rPr lang="en-US" altLang="en-US" dirty="0" smtClean="0"/>
              <a:t>Summary</a:t>
            </a:r>
            <a:endParaRPr lang="en-US" altLang="en-US" dirty="0"/>
          </a:p>
        </p:txBody>
      </p:sp>
    </p:spTree>
    <p:extLst>
      <p:ext uri="{BB962C8B-B14F-4D97-AF65-F5344CB8AC3E}">
        <p14:creationId xmlns:p14="http://schemas.microsoft.com/office/powerpoint/2010/main" val="23493149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6"/>
          <p:cNvSpPr>
            <a:spLocks noGrp="1" noChangeArrowheads="1"/>
          </p:cNvSpPr>
          <p:nvPr>
            <p:ph type="title"/>
          </p:nvPr>
        </p:nvSpPr>
        <p:spPr/>
        <p:txBody>
          <a:bodyPr/>
          <a:lstStyle/>
          <a:p>
            <a:r>
              <a:rPr lang="en-US" altLang="zh-TW"/>
              <a:t>Insurance industry organization</a:t>
            </a:r>
          </a:p>
        </p:txBody>
      </p:sp>
      <p:sp>
        <p:nvSpPr>
          <p:cNvPr id="47111" name="Rectangle 7"/>
          <p:cNvSpPr>
            <a:spLocks noGrp="1" noChangeArrowheads="1"/>
          </p:cNvSpPr>
          <p:nvPr>
            <p:ph idx="1"/>
          </p:nvPr>
        </p:nvSpPr>
        <p:spPr/>
        <p:txBody>
          <a:bodyPr>
            <a:normAutofit fontScale="92500" lnSpcReduction="20000"/>
          </a:bodyPr>
          <a:lstStyle/>
          <a:p>
            <a:pPr>
              <a:lnSpc>
                <a:spcPct val="120000"/>
              </a:lnSpc>
              <a:spcBef>
                <a:spcPts val="600"/>
              </a:spcBef>
            </a:pPr>
            <a:r>
              <a:rPr lang="en-US" altLang="zh-TW" dirty="0"/>
              <a:t>Distribution</a:t>
            </a:r>
          </a:p>
          <a:p>
            <a:pPr lvl="1">
              <a:lnSpc>
                <a:spcPct val="120000"/>
              </a:lnSpc>
              <a:spcBef>
                <a:spcPts val="600"/>
              </a:spcBef>
            </a:pPr>
            <a:r>
              <a:rPr lang="en-US" altLang="zh-TW" dirty="0"/>
              <a:t>Independent </a:t>
            </a:r>
            <a:r>
              <a:rPr lang="en-US" altLang="zh-TW" b="1" dirty="0">
                <a:solidFill>
                  <a:srgbClr val="FF0000"/>
                </a:solidFill>
              </a:rPr>
              <a:t>agents </a:t>
            </a:r>
            <a:r>
              <a:rPr lang="en-US" altLang="zh-TW" dirty="0"/>
              <a:t>may sell the insurance products of a number of different insurance companies</a:t>
            </a:r>
          </a:p>
          <a:p>
            <a:pPr lvl="1">
              <a:lnSpc>
                <a:spcPct val="120000"/>
              </a:lnSpc>
              <a:spcBef>
                <a:spcPts val="600"/>
              </a:spcBef>
            </a:pPr>
            <a:r>
              <a:rPr lang="en-US" altLang="zh-TW" dirty="0"/>
              <a:t>Exclusive (captive) agents only sell the products of one company</a:t>
            </a:r>
          </a:p>
          <a:p>
            <a:pPr lvl="1">
              <a:lnSpc>
                <a:spcPct val="120000"/>
              </a:lnSpc>
              <a:spcBef>
                <a:spcPts val="600"/>
              </a:spcBef>
            </a:pPr>
            <a:r>
              <a:rPr lang="en-US" altLang="zh-TW" dirty="0"/>
              <a:t>Nowadays most insurance companies use multiple distribution channels, including banks, professional organizations, and market places</a:t>
            </a:r>
          </a:p>
          <a:p>
            <a:pPr lvl="1">
              <a:lnSpc>
                <a:spcPct val="120000"/>
              </a:lnSpc>
              <a:spcBef>
                <a:spcPts val="600"/>
              </a:spcBef>
            </a:pPr>
            <a:r>
              <a:rPr lang="en-US" altLang="zh-TW" dirty="0"/>
              <a:t>In the US, since 1999 other financial institutions have started competing directly with insurance companies to provide insurance service (e.g. </a:t>
            </a:r>
            <a:r>
              <a:rPr lang="en-US" altLang="zh-TW" dirty="0" err="1"/>
              <a:t>bancassurance</a:t>
            </a:r>
            <a:r>
              <a:rPr lang="en-US" altLang="zh-TW" dirty="0"/>
              <a:t>)</a:t>
            </a:r>
          </a:p>
          <a:p>
            <a:pPr>
              <a:lnSpc>
                <a:spcPct val="120000"/>
              </a:lnSpc>
              <a:spcBef>
                <a:spcPts val="600"/>
              </a:spcBef>
            </a:pPr>
            <a:r>
              <a:rPr lang="en-US" altLang="zh-TW" dirty="0"/>
              <a:t>Underwriting</a:t>
            </a:r>
          </a:p>
          <a:p>
            <a:pPr lvl="1">
              <a:lnSpc>
                <a:spcPct val="120000"/>
              </a:lnSpc>
              <a:spcBef>
                <a:spcPts val="600"/>
              </a:spcBef>
            </a:pPr>
            <a:r>
              <a:rPr lang="en-US" altLang="zh-TW" dirty="0"/>
              <a:t>An </a:t>
            </a:r>
            <a:r>
              <a:rPr lang="en-US" altLang="zh-TW" b="1" dirty="0">
                <a:solidFill>
                  <a:srgbClr val="FF0000"/>
                </a:solidFill>
              </a:rPr>
              <a:t>underwriter</a:t>
            </a:r>
            <a:r>
              <a:rPr lang="en-US" altLang="zh-TW" dirty="0"/>
              <a:t> reviews each policy prior to its acceptance to determine if the risk is acceptable.</a:t>
            </a:r>
          </a:p>
          <a:p>
            <a:pPr>
              <a:lnSpc>
                <a:spcPct val="120000"/>
              </a:lnSpc>
              <a:spcBef>
                <a:spcPts val="600"/>
              </a:spcBef>
            </a:pPr>
            <a:r>
              <a:rPr lang="en-US" altLang="zh-TW" dirty="0"/>
              <a:t>Claims</a:t>
            </a:r>
          </a:p>
          <a:p>
            <a:pPr lvl="1">
              <a:lnSpc>
                <a:spcPct val="120000"/>
              </a:lnSpc>
              <a:spcBef>
                <a:spcPts val="600"/>
              </a:spcBef>
            </a:pPr>
            <a:r>
              <a:rPr lang="zh-TW" altLang="ja-JP" dirty="0"/>
              <a:t>The </a:t>
            </a:r>
            <a:r>
              <a:rPr lang="zh-TW" altLang="ja-JP" b="1" dirty="0">
                <a:solidFill>
                  <a:srgbClr val="FF0000"/>
                </a:solidFill>
              </a:rPr>
              <a:t>claim adjuster </a:t>
            </a:r>
            <a:r>
              <a:rPr lang="zh-TW" altLang="ja-JP" dirty="0"/>
              <a:t>undertakes a thorough investigation of each claim, usually in close cooperation with the insured, determines if coverage is available under the terms of the insurance contract, and if so, the reasonable monetary value of the claim, and authorizes payment. </a:t>
            </a:r>
            <a:endParaRPr lang="en-US" altLang="zh-TW" dirty="0"/>
          </a:p>
        </p:txBody>
      </p:sp>
      <p:sp>
        <p:nvSpPr>
          <p:cNvPr id="26630" name="Slide Number Placeholder 5"/>
          <p:cNvSpPr>
            <a:spLocks noGrp="1"/>
          </p:cNvSpPr>
          <p:nvPr>
            <p:ph type="sldNum" sz="quarter" idx="10"/>
          </p:nvPr>
        </p:nvSpPr>
        <p:spPr>
          <a:noFill/>
        </p:spPr>
        <p:txBody>
          <a:bodyPr vert="horz" wrap="square" lIns="91440" tIns="45720" rIns="91440" bIns="45720" numCol="1" anchor="ctr" anchorCtr="0" compatLnSpc="1">
            <a:prstTxWarp prst="textNoShape">
              <a:avLst/>
            </a:prstTxWarp>
          </a:bodyPr>
          <a:lstStyle/>
          <a:p>
            <a:fld id="{8C00E7F9-F903-4319-A413-3435C17A8433}" type="slidenum">
              <a:rPr lang="en-US" altLang="en-US" sz="1400"/>
              <a:pPr/>
              <a:t>16</a:t>
            </a:fld>
            <a:endParaRPr lang="en-US" altLang="en-US" sz="1400"/>
          </a:p>
        </p:txBody>
      </p:sp>
      <p:sp>
        <p:nvSpPr>
          <p:cNvPr id="6" name="Footer Placeholder 4"/>
          <p:cNvSpPr>
            <a:spLocks noGrp="1"/>
          </p:cNvSpPr>
          <p:nvPr>
            <p:ph type="ftr" sz="quarter" idx="11"/>
          </p:nvPr>
        </p:nvSpPr>
        <p:spPr bwMode="auto">
          <a:xfrm>
            <a:off x="1989138" y="6143625"/>
            <a:ext cx="7154862" cy="427038"/>
          </a:xfrm>
          <a:noFill/>
          <a:ln>
            <a:miter lim="800000"/>
            <a:headEnd/>
            <a:tailEnd/>
          </a:ln>
        </p:spPr>
        <p:txBody>
          <a:bodyPr/>
          <a:lstStyle/>
          <a:p>
            <a:r>
              <a:rPr lang="en-US" altLang="zh-TW" dirty="0"/>
              <a:t>Insurance Companies</a:t>
            </a:r>
          </a:p>
        </p:txBody>
      </p:sp>
    </p:spTree>
    <p:extLst>
      <p:ext uri="{BB962C8B-B14F-4D97-AF65-F5344CB8AC3E}">
        <p14:creationId xmlns:p14="http://schemas.microsoft.com/office/powerpoint/2010/main" val="3460688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7111">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7111">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7111">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7111">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7111">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7111">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7111">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7111">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7111">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111" grpId="0" build="p"/>
    </p:bld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ltLang="zh-TW" dirty="0"/>
              <a:t>Test Your Understanding</a:t>
            </a:r>
            <a:endParaRPr lang="zh-TW" altLang="en-US" dirty="0"/>
          </a:p>
        </p:txBody>
      </p:sp>
      <p:sp>
        <p:nvSpPr>
          <p:cNvPr id="7" name="Content Placeholder 6"/>
          <p:cNvSpPr>
            <a:spLocks noGrp="1"/>
          </p:cNvSpPr>
          <p:nvPr>
            <p:ph sz="half" idx="1"/>
          </p:nvPr>
        </p:nvSpPr>
        <p:spPr>
          <a:xfrm>
            <a:off x="457200" y="1600200"/>
            <a:ext cx="4876800" cy="4525963"/>
          </a:xfrm>
        </p:spPr>
        <p:txBody>
          <a:bodyPr/>
          <a:lstStyle/>
          <a:p>
            <a:pPr lvl="0">
              <a:lnSpc>
                <a:spcPct val="100000"/>
              </a:lnSpc>
            </a:pPr>
            <a:r>
              <a:rPr lang="zh-TW" altLang="zh-TW" dirty="0"/>
              <a:t> </a:t>
            </a:r>
            <a:r>
              <a:rPr lang="en-US" altLang="zh-TW" dirty="0"/>
              <a:t>In Hong Kong, the SFC is responsible for</a:t>
            </a:r>
            <a:endParaRPr lang="zh-TW" altLang="zh-TW" dirty="0"/>
          </a:p>
          <a:p>
            <a:pPr lvl="1">
              <a:lnSpc>
                <a:spcPct val="100000"/>
              </a:lnSpc>
            </a:pPr>
            <a:r>
              <a:rPr lang="en-US" altLang="zh-TW" dirty="0"/>
              <a:t>Approving retail investment products</a:t>
            </a:r>
            <a:endParaRPr lang="zh-TW" altLang="zh-TW" dirty="0"/>
          </a:p>
          <a:p>
            <a:pPr lvl="1">
              <a:lnSpc>
                <a:spcPct val="100000"/>
              </a:lnSpc>
            </a:pPr>
            <a:r>
              <a:rPr lang="en-US" altLang="zh-TW" dirty="0"/>
              <a:t>Authorizing offering documents of retail investment products</a:t>
            </a:r>
            <a:endParaRPr lang="zh-TW" altLang="zh-TW" dirty="0"/>
          </a:p>
          <a:p>
            <a:pPr lvl="1">
              <a:lnSpc>
                <a:spcPct val="100000"/>
              </a:lnSpc>
            </a:pPr>
            <a:r>
              <a:rPr lang="en-US" altLang="zh-TW" dirty="0"/>
              <a:t>Assessing whether a product is suitable for individual investors</a:t>
            </a:r>
            <a:endParaRPr lang="zh-TW" altLang="zh-TW" dirty="0"/>
          </a:p>
          <a:p>
            <a:pPr lvl="0">
              <a:lnSpc>
                <a:spcPct val="100000"/>
              </a:lnSpc>
            </a:pPr>
            <a:r>
              <a:rPr lang="en-US" altLang="zh-TW" dirty="0"/>
              <a:t>why does the SFC (and other regulators) worry about the rapid growth of synthetic ETFs?</a:t>
            </a:r>
            <a:endParaRPr lang="zh-TW" altLang="zh-TW" dirty="0"/>
          </a:p>
          <a:p>
            <a:pPr lvl="1">
              <a:lnSpc>
                <a:spcPct val="100000"/>
              </a:lnSpc>
            </a:pPr>
            <a:r>
              <a:rPr lang="en-US" altLang="zh-TW" dirty="0"/>
              <a:t>They don’t understand the products</a:t>
            </a:r>
          </a:p>
          <a:p>
            <a:pPr lvl="1">
              <a:lnSpc>
                <a:spcPct val="100000"/>
              </a:lnSpc>
            </a:pPr>
            <a:r>
              <a:rPr lang="en-US" altLang="zh-TW" dirty="0"/>
              <a:t>They worry that investors don’t realize they are taking counterparty exposure</a:t>
            </a:r>
          </a:p>
          <a:p>
            <a:pPr lvl="1">
              <a:lnSpc>
                <a:spcPct val="100000"/>
              </a:lnSpc>
            </a:pPr>
            <a:r>
              <a:rPr lang="en-US" altLang="zh-TW" dirty="0"/>
              <a:t>They worry about systemic risk</a:t>
            </a:r>
            <a:endParaRPr lang="zh-TW" altLang="en-US" dirty="0"/>
          </a:p>
        </p:txBody>
      </p:sp>
      <p:sp>
        <p:nvSpPr>
          <p:cNvPr id="4" name="Slide Number Placeholder 3"/>
          <p:cNvSpPr>
            <a:spLocks noGrp="1"/>
          </p:cNvSpPr>
          <p:nvPr>
            <p:ph type="sldNum" sz="quarter" idx="10"/>
          </p:nvPr>
        </p:nvSpPr>
        <p:spPr/>
        <p:txBody>
          <a:bodyPr/>
          <a:lstStyle/>
          <a:p>
            <a:pPr>
              <a:defRPr/>
            </a:pPr>
            <a:fld id="{809A4F01-EBEC-4878-81D8-A6152D087E2C}" type="slidenum">
              <a:rPr lang="en-US" altLang="en-US" smtClean="0"/>
              <a:pPr>
                <a:defRPr/>
              </a:pPr>
              <a:t>160</a:t>
            </a:fld>
            <a:endParaRPr lang="en-US" altLang="en-US"/>
          </a:p>
        </p:txBody>
      </p:sp>
      <p:pic>
        <p:nvPicPr>
          <p:cNvPr id="9" name="Picture 3" descr="C:\Users\Wolfgang\Documents\ED.PRES\06_Purchased Copyrighted Contend\istockphoto\iStock_000008335931Small.jpg"/>
          <p:cNvPicPr>
            <a:picLocks noGrp="1" noChangeAspect="1" noChangeArrowheads="1"/>
          </p:cNvPicPr>
          <p:nvPr>
            <p:ph sz="half" idx="2"/>
          </p:nvPr>
        </p:nvPicPr>
        <p:blipFill>
          <a:blip r:embed="rId2" cstate="print">
            <a:extLst>
              <a:ext uri="{28A0092B-C50C-407E-A947-70E740481C1C}">
                <a14:useLocalDpi xmlns:a14="http://schemas.microsoft.com/office/drawing/2010/main" val="0"/>
              </a:ext>
            </a:extLst>
          </a:blip>
          <a:srcRect/>
          <a:stretch>
            <a:fillRect/>
          </a:stretch>
        </p:blipFill>
        <p:spPr bwMode="auto">
          <a:xfrm>
            <a:off x="5571744" y="1752600"/>
            <a:ext cx="3367474" cy="3128613"/>
          </a:xfrm>
          <a:prstGeom prst="rect">
            <a:avLst/>
          </a:prstGeom>
          <a:noFill/>
          <a:extLst>
            <a:ext uri="{909E8E84-426E-40DD-AFC4-6F175D3DCCD1}">
              <a14:hiddenFill xmlns:a14="http://schemas.microsoft.com/office/drawing/2010/main">
                <a:solidFill>
                  <a:srgbClr val="FFFFFF"/>
                </a:solidFill>
              </a14:hiddenFill>
            </a:ext>
          </a:extLst>
        </p:spPr>
      </p:pic>
      <p:sp>
        <p:nvSpPr>
          <p:cNvPr id="8" name="Footer Placeholder 4"/>
          <p:cNvSpPr>
            <a:spLocks noGrp="1"/>
          </p:cNvSpPr>
          <p:nvPr>
            <p:ph type="ftr" sz="quarter" idx="11"/>
          </p:nvPr>
        </p:nvSpPr>
        <p:spPr bwMode="auto">
          <a:xfrm>
            <a:off x="1989138" y="6143625"/>
            <a:ext cx="7154862" cy="427038"/>
          </a:xfrm>
          <a:noFill/>
          <a:ln>
            <a:miter lim="800000"/>
            <a:headEnd/>
            <a:tailEnd/>
          </a:ln>
        </p:spPr>
        <p:txBody>
          <a:bodyPr/>
          <a:lstStyle/>
          <a:p>
            <a:r>
              <a:rPr lang="en-US" altLang="zh-TW" dirty="0"/>
              <a:t>Mutual Funds and Fund Management</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A6D46E-AF99-49E3-A37F-55F604878966}"/>
              </a:ext>
            </a:extLst>
          </p:cNvPr>
          <p:cNvSpPr>
            <a:spLocks noGrp="1"/>
          </p:cNvSpPr>
          <p:nvPr>
            <p:ph type="title"/>
          </p:nvPr>
        </p:nvSpPr>
        <p:spPr/>
        <p:txBody>
          <a:bodyPr/>
          <a:lstStyle/>
          <a:p>
            <a:r>
              <a:rPr lang="en-US" dirty="0"/>
              <a:t>Summary </a:t>
            </a:r>
          </a:p>
        </p:txBody>
      </p:sp>
      <p:sp>
        <p:nvSpPr>
          <p:cNvPr id="3" name="Content Placeholder 2">
            <a:extLst>
              <a:ext uri="{FF2B5EF4-FFF2-40B4-BE49-F238E27FC236}">
                <a16:creationId xmlns:a16="http://schemas.microsoft.com/office/drawing/2014/main" id="{222DE6CB-0F9F-4EB1-BE92-270BD523DFB0}"/>
              </a:ext>
            </a:extLst>
          </p:cNvPr>
          <p:cNvSpPr>
            <a:spLocks noGrp="1"/>
          </p:cNvSpPr>
          <p:nvPr>
            <p:ph idx="1"/>
          </p:nvPr>
        </p:nvSpPr>
        <p:spPr/>
        <p:txBody>
          <a:bodyPr/>
          <a:lstStyle/>
          <a:p>
            <a:r>
              <a:rPr lang="en-US" dirty="0"/>
              <a:t>reasons to get insured</a:t>
            </a:r>
          </a:p>
          <a:p>
            <a:r>
              <a:rPr lang="en-US" dirty="0"/>
              <a:t>adverse selection &amp; moral hazard in insurance</a:t>
            </a:r>
          </a:p>
          <a:p>
            <a:r>
              <a:rPr lang="en-US" dirty="0"/>
              <a:t>business model for insurance companies</a:t>
            </a:r>
          </a:p>
        </p:txBody>
      </p:sp>
      <p:sp>
        <p:nvSpPr>
          <p:cNvPr id="4" name="Slide Number Placeholder 3">
            <a:extLst>
              <a:ext uri="{FF2B5EF4-FFF2-40B4-BE49-F238E27FC236}">
                <a16:creationId xmlns:a16="http://schemas.microsoft.com/office/drawing/2014/main" id="{AAD45BEB-ADC1-49B2-A311-CD0EC44597A3}"/>
              </a:ext>
            </a:extLst>
          </p:cNvPr>
          <p:cNvSpPr>
            <a:spLocks noGrp="1"/>
          </p:cNvSpPr>
          <p:nvPr>
            <p:ph type="sldNum" sz="quarter" idx="10"/>
          </p:nvPr>
        </p:nvSpPr>
        <p:spPr/>
        <p:txBody>
          <a:bodyPr/>
          <a:lstStyle/>
          <a:p>
            <a:pPr>
              <a:defRPr/>
            </a:pPr>
            <a:fld id="{B5392A0F-7923-49B4-87B6-B04ABAFAC7BF}" type="slidenum">
              <a:rPr lang="en-US" altLang="en-US" smtClean="0"/>
              <a:pPr>
                <a:defRPr/>
              </a:pPr>
              <a:t>17</a:t>
            </a:fld>
            <a:endParaRPr lang="en-US" altLang="en-US"/>
          </a:p>
        </p:txBody>
      </p:sp>
      <p:sp>
        <p:nvSpPr>
          <p:cNvPr id="5" name="Footer Placeholder 4">
            <a:extLst>
              <a:ext uri="{FF2B5EF4-FFF2-40B4-BE49-F238E27FC236}">
                <a16:creationId xmlns:a16="http://schemas.microsoft.com/office/drawing/2014/main" id="{D8399B90-C73D-4AFA-BC6B-D5ED54AFE552}"/>
              </a:ext>
            </a:extLst>
          </p:cNvPr>
          <p:cNvSpPr>
            <a:spLocks noGrp="1"/>
          </p:cNvSpPr>
          <p:nvPr>
            <p:ph type="ftr" sz="quarter" idx="11"/>
          </p:nvPr>
        </p:nvSpPr>
        <p:spPr/>
        <p:txBody>
          <a:bodyPr/>
          <a:lstStyle/>
          <a:p>
            <a:pPr>
              <a:defRPr/>
            </a:pPr>
            <a:r>
              <a:rPr lang="en-US" altLang="en-US" dirty="0" smtClean="0"/>
              <a:t>Summary</a:t>
            </a:r>
            <a:endParaRPr lang="en-US" altLang="en-US" dirty="0"/>
          </a:p>
        </p:txBody>
      </p:sp>
    </p:spTree>
    <p:extLst>
      <p:ext uri="{BB962C8B-B14F-4D97-AF65-F5344CB8AC3E}">
        <p14:creationId xmlns:p14="http://schemas.microsoft.com/office/powerpoint/2010/main" val="31861938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lstStyle/>
          <a:p>
            <a:r>
              <a:rPr lang="en-US" dirty="0"/>
              <a:t>Test Your Understanding</a:t>
            </a:r>
          </a:p>
        </p:txBody>
      </p:sp>
      <p:sp>
        <p:nvSpPr>
          <p:cNvPr id="6" name="Content Placeholder 5"/>
          <p:cNvSpPr>
            <a:spLocks noGrp="1"/>
          </p:cNvSpPr>
          <p:nvPr>
            <p:ph sz="half" idx="1"/>
          </p:nvPr>
        </p:nvSpPr>
        <p:spPr>
          <a:xfrm>
            <a:off x="228600" y="1600200"/>
            <a:ext cx="4495800" cy="4525963"/>
          </a:xfrm>
        </p:spPr>
        <p:txBody>
          <a:bodyPr/>
          <a:lstStyle/>
          <a:p>
            <a:pPr>
              <a:lnSpc>
                <a:spcPct val="100000"/>
              </a:lnSpc>
            </a:pPr>
            <a:r>
              <a:rPr lang="en-US" sz="2400" dirty="0"/>
              <a:t>How do insurance companies make profits?</a:t>
            </a:r>
          </a:p>
          <a:p>
            <a:pPr lvl="1">
              <a:lnSpc>
                <a:spcPct val="100000"/>
              </a:lnSpc>
            </a:pPr>
            <a:r>
              <a:rPr lang="en-US" sz="2000" dirty="0"/>
              <a:t>Paying out less in claims then they receive in premiums</a:t>
            </a:r>
          </a:p>
          <a:p>
            <a:pPr lvl="1">
              <a:lnSpc>
                <a:spcPct val="100000"/>
              </a:lnSpc>
            </a:pPr>
            <a:r>
              <a:rPr lang="en-US" sz="2000" dirty="0"/>
              <a:t>Investing the float to generate income</a:t>
            </a:r>
          </a:p>
          <a:p>
            <a:pPr lvl="1">
              <a:lnSpc>
                <a:spcPct val="100000"/>
              </a:lnSpc>
            </a:pPr>
            <a:r>
              <a:rPr lang="en-US" sz="2000" dirty="0"/>
              <a:t>Premiums less claims paid plus investment income less operational expenses</a:t>
            </a:r>
          </a:p>
          <a:p>
            <a:pPr lvl="1">
              <a:lnSpc>
                <a:spcPct val="100000"/>
              </a:lnSpc>
            </a:pPr>
            <a:r>
              <a:rPr lang="en-US" sz="2000" dirty="0"/>
              <a:t>None of the above</a:t>
            </a:r>
          </a:p>
        </p:txBody>
      </p:sp>
      <p:sp>
        <p:nvSpPr>
          <p:cNvPr id="4" name="Slide Number Placeholder 3"/>
          <p:cNvSpPr>
            <a:spLocks noGrp="1"/>
          </p:cNvSpPr>
          <p:nvPr>
            <p:ph type="sldNum" sz="quarter" idx="10"/>
          </p:nvPr>
        </p:nvSpPr>
        <p:spPr/>
        <p:txBody>
          <a:bodyPr/>
          <a:lstStyle/>
          <a:p>
            <a:pPr>
              <a:defRPr/>
            </a:pPr>
            <a:fld id="{809A4F01-EBEC-4878-81D8-A6152D087E2C}" type="slidenum">
              <a:rPr lang="en-US" altLang="en-US" smtClean="0"/>
              <a:pPr>
                <a:defRPr/>
              </a:pPr>
              <a:t>18</a:t>
            </a:fld>
            <a:endParaRPr lang="en-US" altLang="en-US"/>
          </a:p>
        </p:txBody>
      </p:sp>
      <p:pic>
        <p:nvPicPr>
          <p:cNvPr id="8" name="Picture 3" descr="C:\Users\Wolfgang\Documents\ED.PRES\06_Purchased Copyrighted Contend\istockphoto\iStock_000008335931Small.jpg"/>
          <p:cNvPicPr>
            <a:picLocks noGrp="1" noChangeAspect="1" noChangeArrowheads="1"/>
          </p:cNvPicPr>
          <p:nvPr>
            <p:ph sz="half" idx="2"/>
          </p:nvPr>
        </p:nvPicPr>
        <p:blipFill>
          <a:blip r:embed="rId3" cstate="print">
            <a:extLst>
              <a:ext uri="{28A0092B-C50C-407E-A947-70E740481C1C}">
                <a14:useLocalDpi xmlns:a14="http://schemas.microsoft.com/office/drawing/2010/main" val="0"/>
              </a:ext>
            </a:extLst>
          </a:blip>
          <a:srcRect/>
          <a:stretch>
            <a:fillRect/>
          </a:stretch>
        </p:blipFill>
        <p:spPr bwMode="auto">
          <a:xfrm>
            <a:off x="5257800" y="1774728"/>
            <a:ext cx="3657600" cy="3398159"/>
          </a:xfrm>
          <a:prstGeom prst="rect">
            <a:avLst/>
          </a:prstGeom>
          <a:noFill/>
          <a:extLst>
            <a:ext uri="{909E8E84-426E-40DD-AFC4-6F175D3DCCD1}">
              <a14:hiddenFill xmlns:a14="http://schemas.microsoft.com/office/drawing/2010/main">
                <a:solidFill>
                  <a:srgbClr val="FFFFFF"/>
                </a:solidFill>
              </a14:hiddenFill>
            </a:ext>
          </a:extLst>
        </p:spPr>
      </p:pic>
      <p:sp>
        <p:nvSpPr>
          <p:cNvPr id="7" name="Footer Placeholder 4"/>
          <p:cNvSpPr>
            <a:spLocks noGrp="1"/>
          </p:cNvSpPr>
          <p:nvPr>
            <p:ph type="ftr" sz="quarter" idx="11"/>
          </p:nvPr>
        </p:nvSpPr>
        <p:spPr bwMode="auto">
          <a:xfrm>
            <a:off x="1989138" y="6143625"/>
            <a:ext cx="7154862" cy="427038"/>
          </a:xfrm>
          <a:noFill/>
          <a:ln>
            <a:miter lim="800000"/>
            <a:headEnd/>
            <a:tailEnd/>
          </a:ln>
        </p:spPr>
        <p:txBody>
          <a:bodyPr/>
          <a:lstStyle/>
          <a:p>
            <a:r>
              <a:rPr lang="en-US" altLang="zh-TW" dirty="0"/>
              <a:t>Insurance Companies</a:t>
            </a:r>
          </a:p>
        </p:txBody>
      </p:sp>
    </p:spTree>
    <p:extLst>
      <p:ext uri="{BB962C8B-B14F-4D97-AF65-F5344CB8AC3E}">
        <p14:creationId xmlns:p14="http://schemas.microsoft.com/office/powerpoint/2010/main" val="4961789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Global Insurance Market</a:t>
            </a:r>
          </a:p>
        </p:txBody>
      </p:sp>
      <p:pic>
        <p:nvPicPr>
          <p:cNvPr id="6" name="Content Placeholder 5"/>
          <p:cNvPicPr>
            <a:picLocks noGrp="1" noChangeAspect="1"/>
          </p:cNvPicPr>
          <p:nvPr>
            <p:ph idx="1"/>
          </p:nvPr>
        </p:nvPicPr>
        <p:blipFill>
          <a:blip r:embed="rId3"/>
          <a:stretch>
            <a:fillRect/>
          </a:stretch>
        </p:blipFill>
        <p:spPr>
          <a:xfrm>
            <a:off x="1371600" y="1295400"/>
            <a:ext cx="6286368" cy="4525963"/>
          </a:xfrm>
          <a:prstGeom prst="rect">
            <a:avLst/>
          </a:prstGeom>
        </p:spPr>
      </p:pic>
      <p:sp>
        <p:nvSpPr>
          <p:cNvPr id="4" name="Slide Number Placeholder 3"/>
          <p:cNvSpPr>
            <a:spLocks noGrp="1"/>
          </p:cNvSpPr>
          <p:nvPr>
            <p:ph type="sldNum" sz="quarter" idx="10"/>
          </p:nvPr>
        </p:nvSpPr>
        <p:spPr/>
        <p:txBody>
          <a:bodyPr/>
          <a:lstStyle/>
          <a:p>
            <a:pPr>
              <a:defRPr/>
            </a:pPr>
            <a:fld id="{809A4F01-EBEC-4878-81D8-A6152D087E2C}" type="slidenum">
              <a:rPr lang="en-US" altLang="en-US" smtClean="0"/>
              <a:pPr>
                <a:defRPr/>
              </a:pPr>
              <a:t>19</a:t>
            </a:fld>
            <a:endParaRPr lang="en-US" altLang="en-US"/>
          </a:p>
        </p:txBody>
      </p:sp>
      <p:sp>
        <p:nvSpPr>
          <p:cNvPr id="5" name="Footer Placeholder 4"/>
          <p:cNvSpPr>
            <a:spLocks noGrp="1"/>
          </p:cNvSpPr>
          <p:nvPr>
            <p:ph type="ftr" sz="quarter" idx="11"/>
          </p:nvPr>
        </p:nvSpPr>
        <p:spPr/>
        <p:txBody>
          <a:bodyPr/>
          <a:lstStyle/>
          <a:p>
            <a:pPr>
              <a:defRPr/>
            </a:pPr>
            <a:r>
              <a:rPr lang="en-US" altLang="en-US" dirty="0"/>
              <a:t>Insurance</a:t>
            </a:r>
          </a:p>
        </p:txBody>
      </p:sp>
      <p:sp>
        <p:nvSpPr>
          <p:cNvPr id="7" name="TextBox 6"/>
          <p:cNvSpPr txBox="1"/>
          <p:nvPr/>
        </p:nvSpPr>
        <p:spPr>
          <a:xfrm>
            <a:off x="5486400" y="6019800"/>
            <a:ext cx="3276600" cy="228600"/>
          </a:xfrm>
          <a:prstGeom prst="rect">
            <a:avLst/>
          </a:prstGeom>
          <a:noFill/>
        </p:spPr>
        <p:txBody>
          <a:bodyPr vert="horz" wrap="square" lIns="91440" tIns="45720" rIns="91440" bIns="45720" rtlCol="0" anchor="ctr">
            <a:normAutofit fontScale="25000" lnSpcReduction="20000"/>
          </a:bodyPr>
          <a:lstStyle/>
          <a:p>
            <a:pPr marL="0" marR="0" indent="0" algn="l" defTabSz="914400" rtl="0" eaLnBrk="1" fontAlgn="auto" latinLnBrk="0" hangingPunct="1">
              <a:lnSpc>
                <a:spcPct val="100000"/>
              </a:lnSpc>
              <a:spcBef>
                <a:spcPct val="0"/>
              </a:spcBef>
              <a:spcAft>
                <a:spcPts val="0"/>
              </a:spcAft>
              <a:buClrTx/>
              <a:buSzTx/>
              <a:buFontTx/>
              <a:buNone/>
              <a:tabLst/>
            </a:pPr>
            <a:r>
              <a:rPr kumimoji="0" lang="en-US" sz="4400" b="0" i="1" u="none" strike="noStrike" kern="1200" cap="none" spc="0" normalizeH="0" baseline="0" noProof="0" dirty="0">
                <a:ln>
                  <a:noFill/>
                </a:ln>
                <a:solidFill>
                  <a:schemeClr val="tx1"/>
                </a:solidFill>
                <a:effectLst/>
                <a:uLnTx/>
                <a:uFillTx/>
                <a:latin typeface="+mj-lt"/>
                <a:ea typeface="+mj-ea"/>
                <a:cs typeface="+mj-cs"/>
              </a:rPr>
              <a:t>Source: McKinsey 2019 Report on Global</a:t>
            </a:r>
            <a:r>
              <a:rPr kumimoji="0" lang="en-US" sz="4400" b="0" i="1" u="none" strike="noStrike" kern="1200" cap="none" spc="0" normalizeH="0" noProof="0" dirty="0">
                <a:ln>
                  <a:noFill/>
                </a:ln>
                <a:solidFill>
                  <a:schemeClr val="tx1"/>
                </a:solidFill>
                <a:effectLst/>
                <a:uLnTx/>
                <a:uFillTx/>
                <a:latin typeface="+mj-lt"/>
                <a:ea typeface="+mj-ea"/>
                <a:cs typeface="+mj-cs"/>
              </a:rPr>
              <a:t> insurance</a:t>
            </a:r>
            <a:r>
              <a:rPr kumimoji="0" lang="en-US" sz="4400" b="0" i="1" u="none" strike="noStrike" kern="1200" cap="none" spc="0" normalizeH="0" baseline="0" noProof="0" dirty="0">
                <a:ln>
                  <a:noFill/>
                </a:ln>
                <a:solidFill>
                  <a:schemeClr val="tx1"/>
                </a:solidFill>
                <a:effectLst/>
                <a:uLnTx/>
                <a:uFillTx/>
                <a:latin typeface="+mj-lt"/>
                <a:ea typeface="+mj-ea"/>
                <a:cs typeface="+mj-cs"/>
              </a:rPr>
              <a:t> </a:t>
            </a:r>
          </a:p>
        </p:txBody>
      </p:sp>
    </p:spTree>
    <p:extLst>
      <p:ext uri="{BB962C8B-B14F-4D97-AF65-F5344CB8AC3E}">
        <p14:creationId xmlns:p14="http://schemas.microsoft.com/office/powerpoint/2010/main" val="7729081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Slide Number Placeholder 3"/>
          <p:cNvSpPr>
            <a:spLocks noGrp="1"/>
          </p:cNvSpPr>
          <p:nvPr>
            <p:ph type="sldNum" sz="quarter" idx="4294967295"/>
          </p:nvPr>
        </p:nvSpPr>
        <p:spPr>
          <a:xfrm>
            <a:off x="6553200" y="6248400"/>
            <a:ext cx="2133600" cy="457200"/>
          </a:xfrm>
          <a:prstGeom prst="rect">
            <a:avLst/>
          </a:prstGeom>
          <a:noFill/>
        </p:spPr>
        <p:txBody>
          <a:bodyPr/>
          <a:lstStyle/>
          <a:p>
            <a:fld id="{6EB3D545-F41C-4902-A675-62E079DEC173}" type="slidenum">
              <a:rPr lang="en-US" altLang="en-US" smtClean="0"/>
              <a:pPr/>
              <a:t>2</a:t>
            </a:fld>
            <a:endParaRPr lang="en-US" altLang="en-US" dirty="0"/>
          </a:p>
        </p:txBody>
      </p:sp>
      <p:sp>
        <p:nvSpPr>
          <p:cNvPr id="11269" name="Date Placeholder 2"/>
          <p:cNvSpPr txBox="1">
            <a:spLocks noGrp="1"/>
          </p:cNvSpPr>
          <p:nvPr/>
        </p:nvSpPr>
        <p:spPr bwMode="auto">
          <a:xfrm>
            <a:off x="457200" y="6248400"/>
            <a:ext cx="2133600" cy="457200"/>
          </a:xfrm>
          <a:prstGeom prst="rect">
            <a:avLst/>
          </a:prstGeom>
          <a:noFill/>
          <a:ln w="9525">
            <a:noFill/>
            <a:miter lim="800000"/>
            <a:headEnd/>
            <a:tailEnd/>
          </a:ln>
        </p:spPr>
        <p:txBody>
          <a:bodyPr/>
          <a:lstStyle/>
          <a:p>
            <a:endParaRPr lang="en-US" altLang="en-US" sz="1000" dirty="0">
              <a:ea typeface="SimSun" pitchFamily="2" charset="-122"/>
            </a:endParaRPr>
          </a:p>
        </p:txBody>
      </p:sp>
      <p:sp>
        <p:nvSpPr>
          <p:cNvPr id="11271" name="Rectangle 2"/>
          <p:cNvSpPr>
            <a:spLocks noGrp="1" noChangeArrowheads="1"/>
          </p:cNvSpPr>
          <p:nvPr>
            <p:ph type="title" idx="4294967295"/>
          </p:nvPr>
        </p:nvSpPr>
        <p:spPr>
          <a:xfrm>
            <a:off x="457200" y="122238"/>
            <a:ext cx="2362200" cy="1295400"/>
          </a:xfrm>
        </p:spPr>
        <p:txBody>
          <a:bodyPr>
            <a:normAutofit/>
          </a:bodyPr>
          <a:lstStyle/>
          <a:p>
            <a:pPr eaLnBrk="1" hangingPunct="1"/>
            <a:r>
              <a:rPr lang="en-US" altLang="zh-CN">
                <a:ea typeface="SimSun" pitchFamily="2" charset="-122"/>
              </a:rPr>
              <a:t>Course Map</a:t>
            </a:r>
          </a:p>
        </p:txBody>
      </p:sp>
      <p:sp>
        <p:nvSpPr>
          <p:cNvPr id="513027" name="Rectangle 3"/>
          <p:cNvSpPr>
            <a:spLocks noChangeArrowheads="1"/>
          </p:cNvSpPr>
          <p:nvPr/>
        </p:nvSpPr>
        <p:spPr bwMode="auto">
          <a:xfrm>
            <a:off x="1905000" y="3429000"/>
            <a:ext cx="1752600" cy="914400"/>
          </a:xfrm>
          <a:prstGeom prst="rect">
            <a:avLst/>
          </a:prstGeom>
          <a:solidFill>
            <a:srgbClr val="FFCCCC"/>
          </a:solidFill>
          <a:ln w="9525">
            <a:solidFill>
              <a:schemeClr val="tx1"/>
            </a:solidFill>
            <a:miter lim="800000"/>
            <a:headEnd/>
            <a:tailEnd/>
          </a:ln>
        </p:spPr>
        <p:txBody>
          <a:bodyPr wrap="none" anchor="ctr"/>
          <a:lstStyle/>
          <a:p>
            <a:pPr algn="ctr"/>
            <a:r>
              <a:rPr lang="en-US" altLang="zh-CN">
                <a:ea typeface="SimSun" pitchFamily="2" charset="-122"/>
              </a:rPr>
              <a:t>Sell Side</a:t>
            </a:r>
          </a:p>
        </p:txBody>
      </p:sp>
      <p:sp>
        <p:nvSpPr>
          <p:cNvPr id="513028" name="Rectangle 4"/>
          <p:cNvSpPr>
            <a:spLocks noChangeArrowheads="1"/>
          </p:cNvSpPr>
          <p:nvPr/>
        </p:nvSpPr>
        <p:spPr bwMode="auto">
          <a:xfrm>
            <a:off x="3810000" y="3429000"/>
            <a:ext cx="1752600" cy="914400"/>
          </a:xfrm>
          <a:prstGeom prst="rect">
            <a:avLst/>
          </a:prstGeom>
          <a:solidFill>
            <a:schemeClr val="accent4">
              <a:lumMod val="20000"/>
              <a:lumOff val="80000"/>
            </a:schemeClr>
          </a:solidFill>
          <a:ln w="9525">
            <a:solidFill>
              <a:schemeClr val="tx1"/>
            </a:solidFill>
            <a:miter lim="800000"/>
            <a:headEnd/>
            <a:tailEnd/>
          </a:ln>
        </p:spPr>
        <p:txBody>
          <a:bodyPr wrap="none" anchor="ctr"/>
          <a:lstStyle/>
          <a:p>
            <a:pPr algn="ctr"/>
            <a:r>
              <a:rPr lang="en-US" altLang="zh-CN">
                <a:ea typeface="SimSun" pitchFamily="2" charset="-122"/>
              </a:rPr>
              <a:t>Buy Side</a:t>
            </a:r>
          </a:p>
        </p:txBody>
      </p:sp>
      <p:cxnSp>
        <p:nvCxnSpPr>
          <p:cNvPr id="513029" name="AutoShape 5"/>
          <p:cNvCxnSpPr>
            <a:cxnSpLocks noChangeShapeType="1"/>
            <a:endCxn id="513028" idx="0"/>
          </p:cNvCxnSpPr>
          <p:nvPr/>
        </p:nvCxnSpPr>
        <p:spPr bwMode="auto">
          <a:xfrm rot="16200000" flipH="1">
            <a:off x="4095750" y="2838450"/>
            <a:ext cx="228600" cy="952500"/>
          </a:xfrm>
          <a:prstGeom prst="bentConnector3">
            <a:avLst>
              <a:gd name="adj1" fmla="val 50000"/>
            </a:avLst>
          </a:prstGeom>
          <a:noFill/>
          <a:ln w="9525">
            <a:solidFill>
              <a:schemeClr val="tx1"/>
            </a:solidFill>
            <a:miter lim="800000"/>
            <a:headEnd/>
            <a:tailEnd type="triangle" w="med" len="med"/>
          </a:ln>
        </p:spPr>
      </p:cxnSp>
      <p:cxnSp>
        <p:nvCxnSpPr>
          <p:cNvPr id="513030" name="AutoShape 6"/>
          <p:cNvCxnSpPr>
            <a:cxnSpLocks noChangeShapeType="1"/>
            <a:endCxn id="513027" idx="0"/>
          </p:cNvCxnSpPr>
          <p:nvPr/>
        </p:nvCxnSpPr>
        <p:spPr bwMode="auto">
          <a:xfrm rot="5400000">
            <a:off x="3143250" y="2838450"/>
            <a:ext cx="228600" cy="952500"/>
          </a:xfrm>
          <a:prstGeom prst="bentConnector3">
            <a:avLst>
              <a:gd name="adj1" fmla="val 50000"/>
            </a:avLst>
          </a:prstGeom>
          <a:noFill/>
          <a:ln w="9525">
            <a:solidFill>
              <a:schemeClr val="tx1"/>
            </a:solidFill>
            <a:miter lim="800000"/>
            <a:headEnd/>
            <a:tailEnd type="triangle" w="med" len="med"/>
          </a:ln>
        </p:spPr>
      </p:cxnSp>
      <p:sp>
        <p:nvSpPr>
          <p:cNvPr id="513031" name="Rectangle 7"/>
          <p:cNvSpPr>
            <a:spLocks noChangeArrowheads="1"/>
          </p:cNvSpPr>
          <p:nvPr/>
        </p:nvSpPr>
        <p:spPr bwMode="auto">
          <a:xfrm>
            <a:off x="2133600" y="4495800"/>
            <a:ext cx="1447800" cy="914400"/>
          </a:xfrm>
          <a:prstGeom prst="rect">
            <a:avLst/>
          </a:prstGeom>
          <a:solidFill>
            <a:schemeClr val="accent2">
              <a:lumMod val="40000"/>
              <a:lumOff val="60000"/>
            </a:schemeClr>
          </a:solidFill>
          <a:ln w="9525">
            <a:solidFill>
              <a:schemeClr val="tx1"/>
            </a:solidFill>
            <a:miter lim="800000"/>
            <a:headEnd/>
            <a:tailEnd/>
          </a:ln>
        </p:spPr>
        <p:txBody>
          <a:bodyPr anchor="ctr"/>
          <a:lstStyle/>
          <a:p>
            <a:pPr algn="ctr"/>
            <a:r>
              <a:rPr lang="en-US" altLang="zh-CN" sz="1800" dirty="0">
                <a:ea typeface="SimSun" pitchFamily="2" charset="-122"/>
              </a:rPr>
              <a:t>Commercial </a:t>
            </a:r>
          </a:p>
          <a:p>
            <a:pPr algn="ctr"/>
            <a:r>
              <a:rPr lang="en-US" altLang="zh-CN" sz="1800" dirty="0">
                <a:ea typeface="SimSun" pitchFamily="2" charset="-122"/>
              </a:rPr>
              <a:t>Banking</a:t>
            </a:r>
          </a:p>
        </p:txBody>
      </p:sp>
      <p:sp>
        <p:nvSpPr>
          <p:cNvPr id="513032" name="Rectangle 8"/>
          <p:cNvSpPr>
            <a:spLocks noChangeArrowheads="1"/>
          </p:cNvSpPr>
          <p:nvPr/>
        </p:nvSpPr>
        <p:spPr bwMode="auto">
          <a:xfrm>
            <a:off x="2133600" y="5562600"/>
            <a:ext cx="1447800" cy="914400"/>
          </a:xfrm>
          <a:prstGeom prst="rect">
            <a:avLst/>
          </a:prstGeom>
          <a:solidFill>
            <a:schemeClr val="accent2">
              <a:lumMod val="60000"/>
              <a:lumOff val="40000"/>
            </a:schemeClr>
          </a:solidFill>
          <a:ln w="9525">
            <a:solidFill>
              <a:schemeClr val="tx1"/>
            </a:solidFill>
            <a:miter lim="800000"/>
            <a:headEnd/>
            <a:tailEnd/>
          </a:ln>
        </p:spPr>
        <p:txBody>
          <a:bodyPr anchor="ctr"/>
          <a:lstStyle/>
          <a:p>
            <a:pPr algn="ctr"/>
            <a:r>
              <a:rPr lang="en-US" altLang="zh-CN" sz="2000" dirty="0">
                <a:ea typeface="SimSun" pitchFamily="2" charset="-122"/>
              </a:rPr>
              <a:t>Investment Banking</a:t>
            </a:r>
          </a:p>
        </p:txBody>
      </p:sp>
      <p:cxnSp>
        <p:nvCxnSpPr>
          <p:cNvPr id="513033" name="AutoShape 9"/>
          <p:cNvCxnSpPr>
            <a:cxnSpLocks noChangeShapeType="1"/>
            <a:stCxn id="513027" idx="2"/>
            <a:endCxn id="513031" idx="1"/>
          </p:cNvCxnSpPr>
          <p:nvPr/>
        </p:nvCxnSpPr>
        <p:spPr bwMode="auto">
          <a:xfrm rot="5400000">
            <a:off x="2152650" y="4324350"/>
            <a:ext cx="609600" cy="647700"/>
          </a:xfrm>
          <a:prstGeom prst="bentConnector4">
            <a:avLst>
              <a:gd name="adj1" fmla="val 12500"/>
              <a:gd name="adj2" fmla="val 135296"/>
            </a:avLst>
          </a:prstGeom>
          <a:noFill/>
          <a:ln w="9525">
            <a:solidFill>
              <a:schemeClr val="tx1"/>
            </a:solidFill>
            <a:miter lim="800000"/>
            <a:headEnd/>
            <a:tailEnd type="triangle" w="med" len="med"/>
          </a:ln>
        </p:spPr>
      </p:cxnSp>
      <p:cxnSp>
        <p:nvCxnSpPr>
          <p:cNvPr id="513034" name="AutoShape 10"/>
          <p:cNvCxnSpPr>
            <a:cxnSpLocks noChangeShapeType="1"/>
            <a:stCxn id="513027" idx="2"/>
            <a:endCxn id="513032" idx="1"/>
          </p:cNvCxnSpPr>
          <p:nvPr/>
        </p:nvCxnSpPr>
        <p:spPr bwMode="auto">
          <a:xfrm rot="5400000">
            <a:off x="1619250" y="4857750"/>
            <a:ext cx="1676400" cy="647700"/>
          </a:xfrm>
          <a:prstGeom prst="bentConnector4">
            <a:avLst>
              <a:gd name="adj1" fmla="val 4259"/>
              <a:gd name="adj2" fmla="val 135296"/>
            </a:avLst>
          </a:prstGeom>
          <a:noFill/>
          <a:ln w="9525">
            <a:solidFill>
              <a:schemeClr val="tx1"/>
            </a:solidFill>
            <a:miter lim="800000"/>
            <a:headEnd/>
            <a:tailEnd type="triangle" w="med" len="med"/>
          </a:ln>
        </p:spPr>
      </p:cxnSp>
      <p:sp>
        <p:nvSpPr>
          <p:cNvPr id="513035" name="Rectangle 11"/>
          <p:cNvSpPr>
            <a:spLocks noChangeArrowheads="1"/>
          </p:cNvSpPr>
          <p:nvPr/>
        </p:nvSpPr>
        <p:spPr bwMode="auto">
          <a:xfrm>
            <a:off x="4114800" y="4495800"/>
            <a:ext cx="1447800" cy="914400"/>
          </a:xfrm>
          <a:prstGeom prst="rect">
            <a:avLst/>
          </a:prstGeom>
          <a:solidFill>
            <a:schemeClr val="accent4">
              <a:lumMod val="40000"/>
              <a:lumOff val="60000"/>
            </a:schemeClr>
          </a:solidFill>
          <a:ln w="9525">
            <a:solidFill>
              <a:schemeClr val="tx1"/>
            </a:solidFill>
            <a:miter lim="800000"/>
            <a:headEnd/>
            <a:tailEnd/>
          </a:ln>
        </p:spPr>
        <p:txBody>
          <a:bodyPr anchor="ctr"/>
          <a:lstStyle/>
          <a:p>
            <a:pPr algn="ctr"/>
            <a:r>
              <a:rPr lang="en-US" altLang="zh-CN" sz="1800" dirty="0">
                <a:ea typeface="SimSun" pitchFamily="2" charset="-122"/>
              </a:rPr>
              <a:t>Traditional Institutional Investors</a:t>
            </a:r>
          </a:p>
        </p:txBody>
      </p:sp>
      <p:sp>
        <p:nvSpPr>
          <p:cNvPr id="513036" name="Rectangle 12"/>
          <p:cNvSpPr>
            <a:spLocks noChangeArrowheads="1"/>
          </p:cNvSpPr>
          <p:nvPr/>
        </p:nvSpPr>
        <p:spPr bwMode="auto">
          <a:xfrm>
            <a:off x="4114800" y="5562600"/>
            <a:ext cx="1447800" cy="914400"/>
          </a:xfrm>
          <a:prstGeom prst="rect">
            <a:avLst/>
          </a:prstGeom>
          <a:solidFill>
            <a:schemeClr val="accent4">
              <a:lumMod val="60000"/>
              <a:lumOff val="40000"/>
            </a:schemeClr>
          </a:solidFill>
          <a:ln w="9525">
            <a:solidFill>
              <a:schemeClr val="tx1"/>
            </a:solidFill>
            <a:miter lim="800000"/>
            <a:headEnd/>
            <a:tailEnd/>
          </a:ln>
        </p:spPr>
        <p:txBody>
          <a:bodyPr anchor="ctr"/>
          <a:lstStyle/>
          <a:p>
            <a:pPr algn="ctr"/>
            <a:r>
              <a:rPr lang="en-US" altLang="zh-CN" sz="2000" dirty="0">
                <a:ea typeface="SimSun" pitchFamily="2" charset="-122"/>
              </a:rPr>
              <a:t>Alternative Investors</a:t>
            </a:r>
          </a:p>
        </p:txBody>
      </p:sp>
      <p:cxnSp>
        <p:nvCxnSpPr>
          <p:cNvPr id="513037" name="AutoShape 13"/>
          <p:cNvCxnSpPr>
            <a:cxnSpLocks noChangeShapeType="1"/>
            <a:stCxn id="513028" idx="2"/>
            <a:endCxn id="513035" idx="1"/>
          </p:cNvCxnSpPr>
          <p:nvPr/>
        </p:nvCxnSpPr>
        <p:spPr bwMode="auto">
          <a:xfrm rot="5400000">
            <a:off x="4095750" y="4362450"/>
            <a:ext cx="609600" cy="571500"/>
          </a:xfrm>
          <a:prstGeom prst="bentConnector4">
            <a:avLst>
              <a:gd name="adj1" fmla="val 12500"/>
              <a:gd name="adj2" fmla="val 140000"/>
            </a:avLst>
          </a:prstGeom>
          <a:noFill/>
          <a:ln w="9525">
            <a:solidFill>
              <a:schemeClr val="tx1"/>
            </a:solidFill>
            <a:miter lim="800000"/>
            <a:headEnd/>
            <a:tailEnd type="triangle" w="med" len="med"/>
          </a:ln>
        </p:spPr>
      </p:cxnSp>
      <p:cxnSp>
        <p:nvCxnSpPr>
          <p:cNvPr id="513038" name="AutoShape 14"/>
          <p:cNvCxnSpPr>
            <a:cxnSpLocks noChangeShapeType="1"/>
            <a:stCxn id="513028" idx="2"/>
            <a:endCxn id="513036" idx="1"/>
          </p:cNvCxnSpPr>
          <p:nvPr/>
        </p:nvCxnSpPr>
        <p:spPr bwMode="auto">
          <a:xfrm rot="5400000">
            <a:off x="3562350" y="4895850"/>
            <a:ext cx="1676400" cy="571500"/>
          </a:xfrm>
          <a:prstGeom prst="bentConnector4">
            <a:avLst>
              <a:gd name="adj1" fmla="val 3880"/>
              <a:gd name="adj2" fmla="val 140000"/>
            </a:avLst>
          </a:prstGeom>
          <a:noFill/>
          <a:ln w="9525">
            <a:solidFill>
              <a:schemeClr val="tx1"/>
            </a:solidFill>
            <a:miter lim="800000"/>
            <a:headEnd/>
            <a:tailEnd type="triangle" w="med" len="med"/>
          </a:ln>
        </p:spPr>
      </p:cxnSp>
      <p:sp>
        <p:nvSpPr>
          <p:cNvPr id="513039" name="Oval 15"/>
          <p:cNvSpPr>
            <a:spLocks noChangeArrowheads="1"/>
          </p:cNvSpPr>
          <p:nvPr/>
        </p:nvSpPr>
        <p:spPr bwMode="auto">
          <a:xfrm>
            <a:off x="7315200" y="1676400"/>
            <a:ext cx="1676400" cy="1600200"/>
          </a:xfrm>
          <a:prstGeom prst="ellipse">
            <a:avLst/>
          </a:prstGeom>
          <a:solidFill>
            <a:schemeClr val="bg2">
              <a:lumMod val="90000"/>
            </a:schemeClr>
          </a:solidFill>
          <a:ln w="9525">
            <a:solidFill>
              <a:schemeClr val="tx1"/>
            </a:solidFill>
            <a:round/>
            <a:headEnd/>
            <a:tailEnd/>
          </a:ln>
        </p:spPr>
        <p:txBody>
          <a:bodyPr wrap="none" anchor="ctr"/>
          <a:lstStyle/>
          <a:p>
            <a:pPr algn="ctr"/>
            <a:r>
              <a:rPr lang="en-US" altLang="zh-CN" dirty="0">
                <a:ea typeface="SimSun" pitchFamily="2" charset="-122"/>
              </a:rPr>
              <a:t>Regulations</a:t>
            </a:r>
          </a:p>
        </p:txBody>
      </p:sp>
      <p:sp>
        <p:nvSpPr>
          <p:cNvPr id="513040" name="Rectangle 16"/>
          <p:cNvSpPr>
            <a:spLocks noChangeArrowheads="1"/>
          </p:cNvSpPr>
          <p:nvPr/>
        </p:nvSpPr>
        <p:spPr bwMode="auto">
          <a:xfrm>
            <a:off x="1981200" y="1676400"/>
            <a:ext cx="3505200" cy="1524000"/>
          </a:xfrm>
          <a:prstGeom prst="rect">
            <a:avLst/>
          </a:prstGeom>
          <a:solidFill>
            <a:srgbClr val="FFCCCC"/>
          </a:solidFill>
          <a:ln w="9525">
            <a:solidFill>
              <a:schemeClr val="tx1"/>
            </a:solidFill>
            <a:miter lim="800000"/>
            <a:headEnd/>
            <a:tailEnd/>
          </a:ln>
        </p:spPr>
        <p:txBody>
          <a:bodyPr wrap="none" anchor="ctr"/>
          <a:lstStyle/>
          <a:p>
            <a:pPr algn="ctr"/>
            <a:r>
              <a:rPr lang="en-US" altLang="zh-CN">
                <a:ea typeface="SimSun" pitchFamily="2" charset="-122"/>
              </a:rPr>
              <a:t>Financial Institutions</a:t>
            </a:r>
          </a:p>
        </p:txBody>
      </p:sp>
      <p:sp>
        <p:nvSpPr>
          <p:cNvPr id="513045" name="Rectangle 21"/>
          <p:cNvSpPr>
            <a:spLocks noChangeArrowheads="1"/>
          </p:cNvSpPr>
          <p:nvPr/>
        </p:nvSpPr>
        <p:spPr bwMode="auto">
          <a:xfrm>
            <a:off x="7467600" y="3429000"/>
            <a:ext cx="1447800" cy="990600"/>
          </a:xfrm>
          <a:prstGeom prst="rect">
            <a:avLst/>
          </a:prstGeom>
          <a:solidFill>
            <a:schemeClr val="bg2">
              <a:lumMod val="75000"/>
            </a:schemeClr>
          </a:solidFill>
          <a:ln w="9525">
            <a:solidFill>
              <a:schemeClr val="tx1"/>
            </a:solidFill>
            <a:miter lim="800000"/>
            <a:headEnd/>
            <a:tailEnd/>
          </a:ln>
        </p:spPr>
        <p:txBody>
          <a:bodyPr anchor="ctr"/>
          <a:lstStyle/>
          <a:p>
            <a:pPr algn="ctr"/>
            <a:r>
              <a:rPr lang="en-US" altLang="zh-CN" sz="2000" dirty="0">
                <a:ea typeface="SimSun" pitchFamily="2" charset="-122"/>
              </a:rPr>
              <a:t>Banking Regulation</a:t>
            </a:r>
          </a:p>
        </p:txBody>
      </p:sp>
      <p:sp>
        <p:nvSpPr>
          <p:cNvPr id="513046" name="Rectangle 22"/>
          <p:cNvSpPr>
            <a:spLocks noChangeArrowheads="1"/>
          </p:cNvSpPr>
          <p:nvPr/>
        </p:nvSpPr>
        <p:spPr bwMode="auto">
          <a:xfrm>
            <a:off x="7467600" y="4495800"/>
            <a:ext cx="1447800" cy="914400"/>
          </a:xfrm>
          <a:prstGeom prst="rect">
            <a:avLst/>
          </a:prstGeom>
          <a:solidFill>
            <a:schemeClr val="bg2">
              <a:lumMod val="50000"/>
            </a:schemeClr>
          </a:solidFill>
          <a:ln w="9525">
            <a:solidFill>
              <a:schemeClr val="tx1"/>
            </a:solidFill>
            <a:miter lim="800000"/>
            <a:headEnd/>
            <a:tailEnd/>
          </a:ln>
        </p:spPr>
        <p:txBody>
          <a:bodyPr anchor="ctr"/>
          <a:lstStyle/>
          <a:p>
            <a:pPr algn="ctr"/>
            <a:r>
              <a:rPr lang="en-US" altLang="zh-CN" sz="2000" dirty="0">
                <a:ea typeface="SimSun" pitchFamily="2" charset="-122"/>
              </a:rPr>
              <a:t>Monetary Policy</a:t>
            </a:r>
          </a:p>
        </p:txBody>
      </p:sp>
      <p:cxnSp>
        <p:nvCxnSpPr>
          <p:cNvPr id="513047" name="AutoShape 23"/>
          <p:cNvCxnSpPr>
            <a:cxnSpLocks noChangeShapeType="1"/>
            <a:stCxn id="513039" idx="4"/>
            <a:endCxn id="513045" idx="1"/>
          </p:cNvCxnSpPr>
          <p:nvPr/>
        </p:nvCxnSpPr>
        <p:spPr bwMode="auto">
          <a:xfrm rot="5400000">
            <a:off x="7486650" y="3257550"/>
            <a:ext cx="647700" cy="685800"/>
          </a:xfrm>
          <a:prstGeom prst="bentConnector4">
            <a:avLst>
              <a:gd name="adj1" fmla="val 11765"/>
              <a:gd name="adj2" fmla="val 124031"/>
            </a:avLst>
          </a:prstGeom>
          <a:noFill/>
          <a:ln w="9525">
            <a:solidFill>
              <a:schemeClr val="tx1"/>
            </a:solidFill>
            <a:miter lim="800000"/>
            <a:headEnd/>
            <a:tailEnd type="triangle" w="med" len="med"/>
          </a:ln>
        </p:spPr>
      </p:cxnSp>
      <p:cxnSp>
        <p:nvCxnSpPr>
          <p:cNvPr id="513048" name="AutoShape 24"/>
          <p:cNvCxnSpPr>
            <a:cxnSpLocks noChangeShapeType="1"/>
            <a:stCxn id="513039" idx="4"/>
            <a:endCxn id="513046" idx="1"/>
          </p:cNvCxnSpPr>
          <p:nvPr/>
        </p:nvCxnSpPr>
        <p:spPr bwMode="auto">
          <a:xfrm rot="5400000">
            <a:off x="6972300" y="3771900"/>
            <a:ext cx="1676400" cy="685800"/>
          </a:xfrm>
          <a:prstGeom prst="bentConnector4">
            <a:avLst>
              <a:gd name="adj1" fmla="val 4652"/>
              <a:gd name="adj2" fmla="val 124031"/>
            </a:avLst>
          </a:prstGeom>
          <a:noFill/>
          <a:ln w="9525">
            <a:solidFill>
              <a:schemeClr val="tx1"/>
            </a:solidFill>
            <a:miter lim="800000"/>
            <a:headEnd/>
            <a:tailEnd type="triangle" w="med" len="med"/>
          </a:ln>
        </p:spPr>
      </p:cxnSp>
      <p:sp>
        <p:nvSpPr>
          <p:cNvPr id="513053" name="AutoShape 29"/>
          <p:cNvSpPr>
            <a:spLocks noChangeArrowheads="1"/>
          </p:cNvSpPr>
          <p:nvPr/>
        </p:nvSpPr>
        <p:spPr bwMode="auto">
          <a:xfrm>
            <a:off x="2286000" y="228600"/>
            <a:ext cx="5105400" cy="1219200"/>
          </a:xfrm>
          <a:prstGeom prst="flowChartExtract">
            <a:avLst/>
          </a:prstGeom>
          <a:solidFill>
            <a:srgbClr val="FFFF00"/>
          </a:solidFill>
          <a:ln w="9525">
            <a:solidFill>
              <a:schemeClr val="tx1"/>
            </a:solidFill>
            <a:miter lim="800000"/>
            <a:headEnd/>
            <a:tailEnd/>
          </a:ln>
        </p:spPr>
        <p:txBody>
          <a:bodyPr wrap="none" anchor="ctr"/>
          <a:lstStyle/>
          <a:p>
            <a:pPr algn="ctr"/>
            <a:r>
              <a:rPr lang="en-US" altLang="zh-CN">
                <a:ea typeface="SimSun" pitchFamily="2" charset="-122"/>
              </a:rPr>
              <a:t>Overview</a:t>
            </a:r>
          </a:p>
        </p:txBody>
      </p:sp>
      <p:sp>
        <p:nvSpPr>
          <p:cNvPr id="36" name="Slide Number Placeholder 5"/>
          <p:cNvSpPr txBox="1">
            <a:spLocks/>
          </p:cNvSpPr>
          <p:nvPr/>
        </p:nvSpPr>
        <p:spPr>
          <a:xfrm>
            <a:off x="8391525" y="6738938"/>
            <a:ext cx="919163" cy="293687"/>
          </a:xfrm>
          <a:prstGeom prst="rect">
            <a:avLst/>
          </a:prstGeom>
        </p:spPr>
        <p:txBody>
          <a:bodyPr vert="horz" wrap="square" lIns="91440" tIns="45720" rIns="91440" bIns="45720" numCol="1" anchor="ctr" anchorCtr="0" compatLnSpc="1">
            <a:prstTxWarp prst="textNoShape">
              <a:avLst/>
            </a:prstTxWarp>
          </a:bodyPr>
          <a:lstStyle/>
          <a:p>
            <a:pPr marL="0" marR="0" lvl="0" indent="0" algn="r" defTabSz="914400" rtl="0" eaLnBrk="0" fontAlgn="base" latinLnBrk="0" hangingPunct="0">
              <a:lnSpc>
                <a:spcPct val="100000"/>
              </a:lnSpc>
              <a:spcBef>
                <a:spcPct val="0"/>
              </a:spcBef>
              <a:spcAft>
                <a:spcPct val="0"/>
              </a:spcAft>
              <a:buClrTx/>
              <a:buSzTx/>
              <a:buFontTx/>
              <a:buNone/>
              <a:tabLst/>
              <a:defRPr/>
            </a:pPr>
            <a:fld id="{05BD2485-3851-462F-A176-4C1F14737CDF}" type="slidenum">
              <a:rPr kumimoji="0" lang="en-US" altLang="en-US" sz="1200" b="1" i="0" u="none" strike="noStrike" kern="1200" cap="none" spc="0" normalizeH="0" baseline="0" noProof="0" smtClean="0">
                <a:ln>
                  <a:noFill/>
                </a:ln>
                <a:solidFill>
                  <a:srgbClr val="002060"/>
                </a:solidFill>
                <a:effectLst/>
                <a:uLnTx/>
                <a:uFillTx/>
                <a:latin typeface="Calibri" pitchFamily="34"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2</a:t>
            </a:fld>
            <a:endParaRPr kumimoji="0" lang="en-US" altLang="en-US" sz="1200" b="1" i="0" u="none" strike="noStrike" kern="1200" cap="none" spc="0" normalizeH="0" baseline="0" noProof="0" dirty="0">
              <a:ln>
                <a:noFill/>
              </a:ln>
              <a:solidFill>
                <a:srgbClr val="002060"/>
              </a:solidFill>
              <a:effectLst/>
              <a:uLnTx/>
              <a:uFillTx/>
              <a:latin typeface="Calibri" pitchFamily="34" charset="0"/>
              <a:ea typeface="+mn-ea"/>
              <a:cs typeface="+mn-cs"/>
            </a:endParaRPr>
          </a:p>
        </p:txBody>
      </p:sp>
      <p:sp>
        <p:nvSpPr>
          <p:cNvPr id="39" name="Rectangle 16"/>
          <p:cNvSpPr>
            <a:spLocks noChangeArrowheads="1"/>
          </p:cNvSpPr>
          <p:nvPr/>
        </p:nvSpPr>
        <p:spPr bwMode="auto">
          <a:xfrm>
            <a:off x="152400" y="1676400"/>
            <a:ext cx="1600200" cy="1524000"/>
          </a:xfrm>
          <a:prstGeom prst="rect">
            <a:avLst/>
          </a:prstGeom>
          <a:solidFill>
            <a:schemeClr val="accent6">
              <a:lumMod val="20000"/>
              <a:lumOff val="80000"/>
            </a:schemeClr>
          </a:solidFill>
          <a:ln w="9525">
            <a:solidFill>
              <a:schemeClr val="tx1"/>
            </a:solidFill>
            <a:miter lim="800000"/>
            <a:headEnd/>
            <a:tailEnd/>
          </a:ln>
        </p:spPr>
        <p:txBody>
          <a:bodyPr wrap="none" anchor="ctr"/>
          <a:lstStyle/>
          <a:p>
            <a:pPr algn="ctr"/>
            <a:r>
              <a:rPr lang="en-US" altLang="zh-CN" sz="2000" dirty="0">
                <a:ea typeface="SimSun" pitchFamily="2" charset="-122"/>
              </a:rPr>
              <a:t>Foundations </a:t>
            </a:r>
          </a:p>
          <a:p>
            <a:pPr algn="ctr"/>
            <a:r>
              <a:rPr lang="en-US" altLang="zh-CN" sz="2000" dirty="0">
                <a:ea typeface="SimSun" pitchFamily="2" charset="-122"/>
              </a:rPr>
              <a:t>of</a:t>
            </a:r>
          </a:p>
          <a:p>
            <a:pPr algn="ctr"/>
            <a:r>
              <a:rPr lang="en-US" altLang="zh-CN" sz="2000" dirty="0">
                <a:ea typeface="SimSun" pitchFamily="2" charset="-122"/>
              </a:rPr>
              <a:t> Interest Rates</a:t>
            </a:r>
          </a:p>
        </p:txBody>
      </p:sp>
      <p:sp>
        <p:nvSpPr>
          <p:cNvPr id="40" name="Rectangle 3"/>
          <p:cNvSpPr>
            <a:spLocks noChangeArrowheads="1"/>
          </p:cNvSpPr>
          <p:nvPr/>
        </p:nvSpPr>
        <p:spPr bwMode="auto">
          <a:xfrm>
            <a:off x="152400" y="4495800"/>
            <a:ext cx="1524000" cy="914400"/>
          </a:xfrm>
          <a:prstGeom prst="rect">
            <a:avLst/>
          </a:prstGeom>
          <a:solidFill>
            <a:schemeClr val="accent6">
              <a:lumMod val="40000"/>
              <a:lumOff val="60000"/>
            </a:schemeClr>
          </a:solidFill>
          <a:ln w="9525">
            <a:solidFill>
              <a:schemeClr val="tx1"/>
            </a:solidFill>
            <a:miter lim="800000"/>
            <a:headEnd/>
            <a:tailEnd/>
          </a:ln>
        </p:spPr>
        <p:txBody>
          <a:bodyPr wrap="none" anchor="ctr"/>
          <a:lstStyle/>
          <a:p>
            <a:pPr algn="ctr"/>
            <a:r>
              <a:rPr lang="en-US" altLang="zh-CN" sz="2000" dirty="0">
                <a:ea typeface="SimSun" pitchFamily="2" charset="-122"/>
              </a:rPr>
              <a:t>Basics of</a:t>
            </a:r>
          </a:p>
          <a:p>
            <a:pPr algn="ctr"/>
            <a:r>
              <a:rPr lang="en-US" altLang="zh-CN" sz="2000" dirty="0">
                <a:ea typeface="SimSun" pitchFamily="2" charset="-122"/>
              </a:rPr>
              <a:t>Interest </a:t>
            </a:r>
          </a:p>
          <a:p>
            <a:pPr algn="ctr"/>
            <a:r>
              <a:rPr lang="en-US" altLang="zh-CN" sz="2000" dirty="0">
                <a:ea typeface="SimSun" pitchFamily="2" charset="-122"/>
              </a:rPr>
              <a:t>Rates</a:t>
            </a:r>
          </a:p>
        </p:txBody>
      </p:sp>
      <p:sp>
        <p:nvSpPr>
          <p:cNvPr id="41" name="Rectangle 3"/>
          <p:cNvSpPr>
            <a:spLocks noChangeArrowheads="1"/>
          </p:cNvSpPr>
          <p:nvPr/>
        </p:nvSpPr>
        <p:spPr bwMode="auto">
          <a:xfrm>
            <a:off x="5638800" y="1676400"/>
            <a:ext cx="1524000" cy="1524000"/>
          </a:xfrm>
          <a:prstGeom prst="rect">
            <a:avLst/>
          </a:prstGeom>
          <a:solidFill>
            <a:schemeClr val="accent3">
              <a:lumMod val="20000"/>
              <a:lumOff val="80000"/>
            </a:schemeClr>
          </a:solidFill>
          <a:ln w="9525">
            <a:solidFill>
              <a:schemeClr val="tx1"/>
            </a:solidFill>
            <a:miter lim="800000"/>
            <a:headEnd/>
            <a:tailEnd/>
          </a:ln>
        </p:spPr>
        <p:txBody>
          <a:bodyPr wrap="square" anchor="ctr"/>
          <a:lstStyle/>
          <a:p>
            <a:pPr algn="ctr"/>
            <a:r>
              <a:rPr lang="en-US" altLang="zh-CN" dirty="0">
                <a:ea typeface="SimSun" pitchFamily="2" charset="-122"/>
              </a:rPr>
              <a:t>Pricing of Financial Assets</a:t>
            </a:r>
          </a:p>
        </p:txBody>
      </p:sp>
      <p:sp>
        <p:nvSpPr>
          <p:cNvPr id="28" name="Rectangle 3"/>
          <p:cNvSpPr>
            <a:spLocks noChangeArrowheads="1"/>
          </p:cNvSpPr>
          <p:nvPr/>
        </p:nvSpPr>
        <p:spPr bwMode="auto">
          <a:xfrm>
            <a:off x="152400" y="3429000"/>
            <a:ext cx="1524000" cy="914400"/>
          </a:xfrm>
          <a:prstGeom prst="rect">
            <a:avLst/>
          </a:prstGeom>
          <a:solidFill>
            <a:schemeClr val="accent6">
              <a:lumMod val="40000"/>
              <a:lumOff val="60000"/>
            </a:schemeClr>
          </a:solidFill>
          <a:ln w="9525">
            <a:solidFill>
              <a:schemeClr val="tx1"/>
            </a:solidFill>
            <a:miter lim="800000"/>
            <a:headEnd/>
            <a:tailEnd/>
          </a:ln>
        </p:spPr>
        <p:txBody>
          <a:bodyPr wrap="none" anchor="ctr"/>
          <a:lstStyle/>
          <a:p>
            <a:pPr algn="ctr"/>
            <a:r>
              <a:rPr lang="en-US" altLang="zh-CN" dirty="0">
                <a:ea typeface="SimSun" pitchFamily="2" charset="-122"/>
              </a:rPr>
              <a:t>DCF</a:t>
            </a:r>
          </a:p>
        </p:txBody>
      </p:sp>
      <p:sp>
        <p:nvSpPr>
          <p:cNvPr id="52" name="Rectangle 3"/>
          <p:cNvSpPr>
            <a:spLocks noChangeArrowheads="1"/>
          </p:cNvSpPr>
          <p:nvPr/>
        </p:nvSpPr>
        <p:spPr bwMode="auto">
          <a:xfrm>
            <a:off x="5715000" y="3429000"/>
            <a:ext cx="1447800" cy="914400"/>
          </a:xfrm>
          <a:prstGeom prst="rect">
            <a:avLst/>
          </a:prstGeom>
          <a:solidFill>
            <a:schemeClr val="accent3">
              <a:lumMod val="40000"/>
              <a:lumOff val="60000"/>
            </a:schemeClr>
          </a:solidFill>
          <a:ln w="9525">
            <a:solidFill>
              <a:schemeClr val="tx1"/>
            </a:solidFill>
            <a:miter lim="800000"/>
            <a:headEnd/>
            <a:tailEnd/>
          </a:ln>
        </p:spPr>
        <p:txBody>
          <a:bodyPr wrap="none" anchor="ctr"/>
          <a:lstStyle/>
          <a:p>
            <a:pPr algn="ctr"/>
            <a:r>
              <a:rPr lang="en-US" altLang="zh-CN" dirty="0">
                <a:ea typeface="SimSun" pitchFamily="2" charset="-122"/>
              </a:rPr>
              <a:t>Stock </a:t>
            </a:r>
          </a:p>
          <a:p>
            <a:pPr algn="ctr"/>
            <a:r>
              <a:rPr lang="en-US" altLang="zh-CN" dirty="0">
                <a:ea typeface="SimSun" pitchFamily="2" charset="-122"/>
              </a:rPr>
              <a:t>Valuation</a:t>
            </a:r>
          </a:p>
        </p:txBody>
      </p:sp>
      <p:sp>
        <p:nvSpPr>
          <p:cNvPr id="59" name="Rectangle 3"/>
          <p:cNvSpPr>
            <a:spLocks noChangeArrowheads="1"/>
          </p:cNvSpPr>
          <p:nvPr/>
        </p:nvSpPr>
        <p:spPr bwMode="auto">
          <a:xfrm>
            <a:off x="5715000" y="4495800"/>
            <a:ext cx="1447800" cy="914400"/>
          </a:xfrm>
          <a:prstGeom prst="rect">
            <a:avLst/>
          </a:prstGeom>
          <a:solidFill>
            <a:schemeClr val="accent3">
              <a:lumMod val="60000"/>
              <a:lumOff val="40000"/>
            </a:schemeClr>
          </a:solidFill>
          <a:ln w="9525">
            <a:solidFill>
              <a:schemeClr val="tx1"/>
            </a:solidFill>
            <a:miter lim="800000"/>
            <a:headEnd/>
            <a:tailEnd/>
          </a:ln>
        </p:spPr>
        <p:txBody>
          <a:bodyPr wrap="none" anchor="ctr"/>
          <a:lstStyle/>
          <a:p>
            <a:pPr algn="ctr"/>
            <a:r>
              <a:rPr lang="en-US" altLang="zh-CN" sz="2000" dirty="0">
                <a:ea typeface="SimSun" pitchFamily="2" charset="-122"/>
              </a:rPr>
              <a:t>Asset </a:t>
            </a:r>
          </a:p>
          <a:p>
            <a:pPr algn="ctr"/>
            <a:r>
              <a:rPr lang="en-US" altLang="zh-CN" sz="2000" dirty="0">
                <a:ea typeface="SimSun" pitchFamily="2" charset="-122"/>
              </a:rPr>
              <a:t>Pricing </a:t>
            </a:r>
          </a:p>
          <a:p>
            <a:pPr algn="ctr"/>
            <a:r>
              <a:rPr lang="en-US" altLang="zh-CN" sz="2000" dirty="0">
                <a:ea typeface="SimSun" pitchFamily="2" charset="-122"/>
              </a:rPr>
              <a:t>Models</a:t>
            </a:r>
          </a:p>
        </p:txBody>
      </p:sp>
    </p:spTree>
    <p:extLst>
      <p:ext uri="{BB962C8B-B14F-4D97-AF65-F5344CB8AC3E}">
        <p14:creationId xmlns:p14="http://schemas.microsoft.com/office/powerpoint/2010/main" val="17845899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5" name="Rectangle 6"/>
          <p:cNvSpPr>
            <a:spLocks noGrp="1" noChangeArrowheads="1"/>
          </p:cNvSpPr>
          <p:nvPr>
            <p:ph type="title"/>
          </p:nvPr>
        </p:nvSpPr>
        <p:spPr/>
        <p:txBody>
          <a:bodyPr/>
          <a:lstStyle/>
          <a:p>
            <a:r>
              <a:rPr lang="en-US" altLang="zh-TW" dirty="0"/>
              <a:t>Life Insurance</a:t>
            </a:r>
          </a:p>
        </p:txBody>
      </p:sp>
      <p:sp>
        <p:nvSpPr>
          <p:cNvPr id="52231" name="Rectangle 7"/>
          <p:cNvSpPr>
            <a:spLocks noGrp="1" noChangeArrowheads="1"/>
          </p:cNvSpPr>
          <p:nvPr>
            <p:ph idx="1"/>
          </p:nvPr>
        </p:nvSpPr>
        <p:spPr>
          <a:xfrm>
            <a:off x="381000" y="798731"/>
            <a:ext cx="8229600" cy="5029200"/>
          </a:xfrm>
        </p:spPr>
        <p:txBody>
          <a:bodyPr>
            <a:normAutofit/>
          </a:bodyPr>
          <a:lstStyle/>
          <a:p>
            <a:pPr marL="0" indent="0">
              <a:lnSpc>
                <a:spcPct val="130000"/>
              </a:lnSpc>
              <a:buNone/>
            </a:pPr>
            <a:r>
              <a:rPr lang="en-US" altLang="zh-TW" sz="1800" b="1" dirty="0"/>
              <a:t>Basic products of life insurance</a:t>
            </a:r>
          </a:p>
          <a:p>
            <a:pPr>
              <a:lnSpc>
                <a:spcPct val="130000"/>
              </a:lnSpc>
            </a:pPr>
            <a:r>
              <a:rPr lang="en-US" altLang="zh-TW" sz="1800" b="1" dirty="0">
                <a:solidFill>
                  <a:srgbClr val="FF0000"/>
                </a:solidFill>
              </a:rPr>
              <a:t>Life Insurance</a:t>
            </a:r>
            <a:r>
              <a:rPr lang="en-US" altLang="zh-TW" sz="1800" dirty="0"/>
              <a:t>: pays off if the insured dies</a:t>
            </a:r>
          </a:p>
          <a:p>
            <a:pPr lvl="1">
              <a:lnSpc>
                <a:spcPct val="130000"/>
              </a:lnSpc>
            </a:pPr>
            <a:r>
              <a:rPr lang="en-US" altLang="zh-TW" sz="1600" b="1" dirty="0"/>
              <a:t>Term Life</a:t>
            </a:r>
            <a:r>
              <a:rPr lang="en-US" altLang="zh-TW" sz="1600" dirty="0"/>
              <a:t>: the insured is covered while the policy is in effect, usually 10–20 years – no savings element</a:t>
            </a:r>
          </a:p>
          <a:p>
            <a:pPr lvl="1">
              <a:lnSpc>
                <a:spcPct val="130000"/>
              </a:lnSpc>
            </a:pPr>
            <a:r>
              <a:rPr lang="en-US" altLang="zh-TW" sz="1600" b="1" dirty="0"/>
              <a:t>Whole Life</a:t>
            </a:r>
            <a:r>
              <a:rPr lang="en-US" altLang="zh-TW" sz="1600" dirty="0"/>
              <a:t>: similar to term life, but allows the policyholder to borrow against the policies cash value.  When the term of policy expires, the insured can get the cash value of the policy </a:t>
            </a:r>
          </a:p>
          <a:p>
            <a:pPr lvl="1">
              <a:lnSpc>
                <a:spcPct val="130000"/>
              </a:lnSpc>
            </a:pPr>
            <a:r>
              <a:rPr lang="en-US" altLang="zh-TW" sz="1600" b="1" dirty="0"/>
              <a:t>Universal Life/Endowment Life/Variable Life</a:t>
            </a:r>
            <a:r>
              <a:rPr lang="en-US" altLang="zh-TW" sz="1600" dirty="0"/>
              <a:t>: includes both a term life portion and a savings portion (savings component)</a:t>
            </a:r>
          </a:p>
          <a:p>
            <a:pPr>
              <a:lnSpc>
                <a:spcPct val="130000"/>
              </a:lnSpc>
            </a:pPr>
            <a:r>
              <a:rPr lang="en-US" altLang="zh-TW" sz="1800" b="1" dirty="0">
                <a:solidFill>
                  <a:srgbClr val="FF0000"/>
                </a:solidFill>
              </a:rPr>
              <a:t>Disability</a:t>
            </a:r>
            <a:r>
              <a:rPr lang="en-US" altLang="zh-TW" sz="1800" dirty="0"/>
              <a:t>: pays off if the insured becomes unable to continue working due to illness or accident</a:t>
            </a:r>
          </a:p>
          <a:p>
            <a:pPr>
              <a:lnSpc>
                <a:spcPct val="130000"/>
              </a:lnSpc>
            </a:pPr>
            <a:r>
              <a:rPr lang="en-US" altLang="zh-TW" sz="1800" b="1" dirty="0">
                <a:solidFill>
                  <a:srgbClr val="FF0000"/>
                </a:solidFill>
              </a:rPr>
              <a:t>Annuities</a:t>
            </a:r>
            <a:r>
              <a:rPr lang="en-US" altLang="zh-TW" sz="1800" dirty="0"/>
              <a:t>: pays a benefit to the insured until death, to cover retirement years</a:t>
            </a:r>
            <a:endParaRPr lang="zh-TW" altLang="en-US" sz="1800" dirty="0"/>
          </a:p>
        </p:txBody>
      </p:sp>
      <p:sp>
        <p:nvSpPr>
          <p:cNvPr id="30724" name="Slide Number Placeholder 5"/>
          <p:cNvSpPr>
            <a:spLocks noGrp="1"/>
          </p:cNvSpPr>
          <p:nvPr>
            <p:ph type="sldNum" sz="quarter" idx="10"/>
          </p:nvPr>
        </p:nvSpPr>
        <p:spPr>
          <a:noFill/>
        </p:spPr>
        <p:txBody>
          <a:bodyPr vert="horz" wrap="square" lIns="91440" tIns="45720" rIns="91440" bIns="45720" numCol="1" anchor="ctr" anchorCtr="0" compatLnSpc="1">
            <a:prstTxWarp prst="textNoShape">
              <a:avLst/>
            </a:prstTxWarp>
          </a:bodyPr>
          <a:lstStyle/>
          <a:p>
            <a:fld id="{59CCF9C9-1971-4095-9A4F-07AEA0CDC829}" type="slidenum">
              <a:rPr lang="en-US" altLang="en-US" sz="1400"/>
              <a:pPr/>
              <a:t>20</a:t>
            </a:fld>
            <a:endParaRPr lang="en-US" altLang="en-US" sz="1400"/>
          </a:p>
        </p:txBody>
      </p:sp>
      <p:sp>
        <p:nvSpPr>
          <p:cNvPr id="52232" name="Text Box 8"/>
          <p:cNvSpPr txBox="1">
            <a:spLocks noChangeArrowheads="1"/>
          </p:cNvSpPr>
          <p:nvPr/>
        </p:nvSpPr>
        <p:spPr bwMode="auto">
          <a:xfrm>
            <a:off x="0" y="5864423"/>
            <a:ext cx="2819400" cy="307777"/>
          </a:xfrm>
          <a:prstGeom prst="rect">
            <a:avLst/>
          </a:prstGeom>
          <a:noFill/>
          <a:ln w="9525">
            <a:noFill/>
            <a:miter lim="800000"/>
            <a:headEnd/>
            <a:tailEnd/>
          </a:ln>
        </p:spPr>
        <p:txBody>
          <a:bodyPr>
            <a:spAutoFit/>
          </a:bodyPr>
          <a:lstStyle>
            <a:defPPr>
              <a:defRPr lang="en-US"/>
            </a:defPPr>
            <a:lvl1pPr eaLnBrk="0" hangingPunct="0">
              <a:spcBef>
                <a:spcPct val="50000"/>
              </a:spcBef>
              <a:defRPr sz="1400" i="1">
                <a:latin typeface="+mn-lt"/>
              </a:defRPr>
            </a:lvl1pPr>
            <a:lvl2pPr>
              <a:defRPr>
                <a:latin typeface="Tahoma" pitchFamily="34" charset="0"/>
              </a:defRPr>
            </a:lvl2pPr>
            <a:lvl3pPr>
              <a:defRPr>
                <a:latin typeface="Tahoma" pitchFamily="34" charset="0"/>
              </a:defRPr>
            </a:lvl3pPr>
            <a:lvl4pPr>
              <a:defRPr>
                <a:latin typeface="Tahoma" pitchFamily="34" charset="0"/>
              </a:defRPr>
            </a:lvl4pPr>
            <a:lvl5pPr>
              <a:defRPr>
                <a:latin typeface="Tahoma" pitchFamily="34" charset="0"/>
              </a:defRPr>
            </a:lvl5pPr>
            <a:lvl6pPr>
              <a:defRPr>
                <a:latin typeface="Tahoma" pitchFamily="34" charset="0"/>
              </a:defRPr>
            </a:lvl6pPr>
            <a:lvl7pPr>
              <a:defRPr>
                <a:latin typeface="Tahoma" pitchFamily="34" charset="0"/>
              </a:defRPr>
            </a:lvl7pPr>
            <a:lvl8pPr>
              <a:defRPr>
                <a:latin typeface="Tahoma" pitchFamily="34" charset="0"/>
              </a:defRPr>
            </a:lvl8pPr>
            <a:lvl9pPr>
              <a:defRPr>
                <a:latin typeface="Tahoma" pitchFamily="34" charset="0"/>
              </a:defRPr>
            </a:lvl9pPr>
          </a:lstStyle>
          <a:p>
            <a:r>
              <a:rPr lang="en-US" altLang="zh-TW" dirty="0"/>
              <a:t>Source: </a:t>
            </a:r>
            <a:r>
              <a:rPr lang="en-US" altLang="zh-TW" dirty="0" err="1"/>
              <a:t>Mishkin</a:t>
            </a:r>
            <a:r>
              <a:rPr lang="en-US" altLang="zh-TW" dirty="0"/>
              <a:t>/Eakins</a:t>
            </a:r>
          </a:p>
        </p:txBody>
      </p:sp>
      <p:sp>
        <p:nvSpPr>
          <p:cNvPr id="52233" name="Text Box 9"/>
          <p:cNvSpPr txBox="1">
            <a:spLocks noChangeArrowheads="1"/>
          </p:cNvSpPr>
          <p:nvPr/>
        </p:nvSpPr>
        <p:spPr bwMode="auto">
          <a:xfrm>
            <a:off x="381000" y="5181600"/>
            <a:ext cx="8458200" cy="707886"/>
          </a:xfrm>
          <a:prstGeom prst="rect">
            <a:avLst/>
          </a:prstGeom>
          <a:ln>
            <a:headEnd/>
            <a:tailEnd/>
          </a:ln>
        </p:spPr>
        <p:style>
          <a:lnRef idx="1">
            <a:schemeClr val="accent3"/>
          </a:lnRef>
          <a:fillRef idx="3">
            <a:schemeClr val="accent3"/>
          </a:fillRef>
          <a:effectRef idx="2">
            <a:schemeClr val="accent3"/>
          </a:effectRef>
          <a:fontRef idx="minor">
            <a:schemeClr val="lt1"/>
          </a:fontRef>
        </p:style>
        <p:txBody>
          <a:bodyPr wrap="square">
            <a:spAutoFit/>
          </a:bodyPr>
          <a:lstStyle/>
          <a:p>
            <a:pPr algn="ctr" eaLnBrk="0" hangingPunct="0">
              <a:spcBef>
                <a:spcPct val="50000"/>
              </a:spcBef>
            </a:pPr>
            <a:r>
              <a:rPr lang="en-US" altLang="zh-TW" sz="2000" b="1" dirty="0">
                <a:ea typeface="PMingLiU" pitchFamily="18" charset="-120"/>
              </a:rPr>
              <a:t>Life insurance companies can provide </a:t>
            </a:r>
            <a:r>
              <a:rPr lang="en-US" altLang="zh-TW" sz="2000" b="1" i="1" dirty="0">
                <a:solidFill>
                  <a:schemeClr val="bg1"/>
                </a:solidFill>
                <a:ea typeface="PMingLiU" pitchFamily="18" charset="-120"/>
              </a:rPr>
              <a:t>retirement benefits </a:t>
            </a:r>
            <a:r>
              <a:rPr lang="en-US" altLang="zh-TW" sz="2000" b="1" dirty="0">
                <a:ea typeface="PMingLiU" pitchFamily="18" charset="-120"/>
              </a:rPr>
              <a:t>as well as life insurance: source of convergence of financial institutions</a:t>
            </a:r>
          </a:p>
        </p:txBody>
      </p:sp>
      <p:sp>
        <p:nvSpPr>
          <p:cNvPr id="8" name="Footer Placeholder 4"/>
          <p:cNvSpPr>
            <a:spLocks noGrp="1"/>
          </p:cNvSpPr>
          <p:nvPr>
            <p:ph type="ftr" sz="quarter" idx="11"/>
          </p:nvPr>
        </p:nvSpPr>
        <p:spPr bwMode="auto">
          <a:xfrm>
            <a:off x="1989138" y="6143625"/>
            <a:ext cx="7154862" cy="427038"/>
          </a:xfrm>
          <a:noFill/>
          <a:ln>
            <a:miter lim="800000"/>
            <a:headEnd/>
            <a:tailEnd/>
          </a:ln>
        </p:spPr>
        <p:txBody>
          <a:bodyPr/>
          <a:lstStyle/>
          <a:p>
            <a:r>
              <a:rPr lang="en-US" altLang="zh-TW" dirty="0"/>
              <a:t>Insurance Companies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223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2231">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2231">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2231">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2231">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2231">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2231">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52233"/>
                                        </p:tgtEl>
                                        <p:attrNameLst>
                                          <p:attrName>style.visibility</p:attrName>
                                        </p:attrNameLst>
                                      </p:cBhvr>
                                      <p:to>
                                        <p:strVal val="visible"/>
                                      </p:to>
                                    </p:set>
                                    <p:animEffect transition="in" filter="fade">
                                      <p:cBhvr>
                                        <p:cTn id="29" dur="500"/>
                                        <p:tgtEl>
                                          <p:spTgt spid="522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231" grpId="0" build="p"/>
      <p:bldP spid="52233"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9" name="Rectangle 2"/>
          <p:cNvSpPr>
            <a:spLocks noGrp="1" noChangeArrowheads="1"/>
          </p:cNvSpPr>
          <p:nvPr>
            <p:ph type="title"/>
          </p:nvPr>
        </p:nvSpPr>
        <p:spPr/>
        <p:txBody>
          <a:bodyPr/>
          <a:lstStyle/>
          <a:p>
            <a:r>
              <a:rPr lang="en-US" altLang="zh-TW" dirty="0"/>
              <a:t>Life Insurance</a:t>
            </a:r>
          </a:p>
        </p:txBody>
      </p:sp>
      <p:sp>
        <p:nvSpPr>
          <p:cNvPr id="6" name="Text Placeholder 5"/>
          <p:cNvSpPr>
            <a:spLocks noGrp="1"/>
          </p:cNvSpPr>
          <p:nvPr>
            <p:ph type="body" idx="1"/>
          </p:nvPr>
        </p:nvSpPr>
        <p:spPr>
          <a:xfrm>
            <a:off x="457200" y="990600"/>
            <a:ext cx="4040188" cy="639762"/>
          </a:xfrm>
        </p:spPr>
        <p:txBody>
          <a:bodyPr/>
          <a:lstStyle/>
          <a:p>
            <a:r>
              <a:rPr lang="en-US" altLang="zh-TW" dirty="0"/>
              <a:t>Three basic classes</a:t>
            </a:r>
          </a:p>
        </p:txBody>
      </p:sp>
      <p:sp>
        <p:nvSpPr>
          <p:cNvPr id="181251" name="Rectangle 3"/>
          <p:cNvSpPr>
            <a:spLocks noGrp="1" noChangeArrowheads="1"/>
          </p:cNvSpPr>
          <p:nvPr>
            <p:ph sz="half" idx="2"/>
          </p:nvPr>
        </p:nvSpPr>
        <p:spPr>
          <a:xfrm>
            <a:off x="381000" y="1676400"/>
            <a:ext cx="4040188" cy="4191000"/>
          </a:xfrm>
        </p:spPr>
        <p:txBody>
          <a:bodyPr/>
          <a:lstStyle/>
          <a:p>
            <a:r>
              <a:rPr lang="en-US" altLang="zh-TW" b="1" dirty="0">
                <a:solidFill>
                  <a:srgbClr val="FF0000"/>
                </a:solidFill>
              </a:rPr>
              <a:t>Ordinary</a:t>
            </a:r>
            <a:r>
              <a:rPr lang="en-US" altLang="zh-TW" dirty="0"/>
              <a:t> Life </a:t>
            </a:r>
          </a:p>
          <a:p>
            <a:pPr lvl="1">
              <a:lnSpc>
                <a:spcPct val="100000"/>
              </a:lnSpc>
            </a:pPr>
            <a:r>
              <a:rPr lang="en-US" altLang="zh-TW" dirty="0"/>
              <a:t>Term Life</a:t>
            </a:r>
          </a:p>
          <a:p>
            <a:pPr lvl="1">
              <a:lnSpc>
                <a:spcPct val="100000"/>
              </a:lnSpc>
            </a:pPr>
            <a:r>
              <a:rPr lang="en-US" altLang="zh-TW" dirty="0"/>
              <a:t>Whole Life</a:t>
            </a:r>
          </a:p>
          <a:p>
            <a:pPr lvl="1">
              <a:lnSpc>
                <a:spcPct val="100000"/>
              </a:lnSpc>
            </a:pPr>
            <a:r>
              <a:rPr lang="en-US" altLang="zh-TW" dirty="0"/>
              <a:t>Endowment Life</a:t>
            </a:r>
          </a:p>
          <a:p>
            <a:pPr lvl="1">
              <a:lnSpc>
                <a:spcPct val="100000"/>
              </a:lnSpc>
            </a:pPr>
            <a:r>
              <a:rPr lang="en-US" altLang="zh-TW" dirty="0"/>
              <a:t>Variable Life</a:t>
            </a:r>
          </a:p>
          <a:p>
            <a:pPr lvl="1">
              <a:lnSpc>
                <a:spcPct val="100000"/>
              </a:lnSpc>
            </a:pPr>
            <a:r>
              <a:rPr lang="en-US" altLang="zh-TW" dirty="0"/>
              <a:t>Universal Life and Variable Universal Life</a:t>
            </a:r>
          </a:p>
          <a:p>
            <a:r>
              <a:rPr lang="en-US" altLang="zh-TW" b="1" dirty="0">
                <a:solidFill>
                  <a:srgbClr val="FF0000"/>
                </a:solidFill>
              </a:rPr>
              <a:t>Group</a:t>
            </a:r>
            <a:r>
              <a:rPr lang="en-US" altLang="zh-TW" dirty="0"/>
              <a:t> Life</a:t>
            </a:r>
          </a:p>
          <a:p>
            <a:r>
              <a:rPr lang="en-US" altLang="zh-TW" b="1" dirty="0">
                <a:solidFill>
                  <a:srgbClr val="FF0000"/>
                </a:solidFill>
              </a:rPr>
              <a:t>Credit</a:t>
            </a:r>
            <a:r>
              <a:rPr lang="en-US" altLang="zh-TW" dirty="0"/>
              <a:t> Life</a:t>
            </a:r>
          </a:p>
        </p:txBody>
      </p:sp>
      <p:sp>
        <p:nvSpPr>
          <p:cNvPr id="7" name="Text Placeholder 6"/>
          <p:cNvSpPr>
            <a:spLocks noGrp="1"/>
          </p:cNvSpPr>
          <p:nvPr>
            <p:ph type="body" sz="quarter" idx="3"/>
          </p:nvPr>
        </p:nvSpPr>
        <p:spPr/>
        <p:txBody>
          <a:bodyPr/>
          <a:lstStyle/>
          <a:p>
            <a:r>
              <a:rPr lang="en-US" altLang="zh-TW" dirty="0"/>
              <a:t>Three major other activities of life insurance companies:</a:t>
            </a:r>
          </a:p>
        </p:txBody>
      </p:sp>
      <p:sp>
        <p:nvSpPr>
          <p:cNvPr id="181253" name="Rectangle 5"/>
          <p:cNvSpPr>
            <a:spLocks noGrp="1" noChangeArrowheads="1"/>
          </p:cNvSpPr>
          <p:nvPr>
            <p:ph sz="quarter" idx="4"/>
          </p:nvPr>
        </p:nvSpPr>
        <p:spPr/>
        <p:txBody>
          <a:bodyPr/>
          <a:lstStyle/>
          <a:p>
            <a:r>
              <a:rPr lang="en-US" altLang="zh-TW" dirty="0"/>
              <a:t>Sales of </a:t>
            </a:r>
            <a:r>
              <a:rPr lang="en-US" altLang="zh-TW" b="1" dirty="0"/>
              <a:t>annuities</a:t>
            </a:r>
          </a:p>
          <a:p>
            <a:r>
              <a:rPr lang="en-US" altLang="zh-TW" dirty="0"/>
              <a:t>Private </a:t>
            </a:r>
            <a:r>
              <a:rPr lang="en-US" altLang="zh-TW" b="1" dirty="0"/>
              <a:t>pension</a:t>
            </a:r>
            <a:r>
              <a:rPr lang="en-US" altLang="zh-TW" dirty="0"/>
              <a:t> plans</a:t>
            </a:r>
          </a:p>
          <a:p>
            <a:r>
              <a:rPr lang="en-US" altLang="zh-TW" dirty="0"/>
              <a:t>Accident and </a:t>
            </a:r>
            <a:r>
              <a:rPr lang="en-US" altLang="zh-TW" b="1" dirty="0"/>
              <a:t>health</a:t>
            </a:r>
            <a:r>
              <a:rPr lang="en-US" altLang="zh-TW" dirty="0"/>
              <a:t> insurance</a:t>
            </a:r>
          </a:p>
          <a:p>
            <a:endParaRPr lang="zh-TW" altLang="en-US" dirty="0"/>
          </a:p>
        </p:txBody>
      </p:sp>
      <p:sp>
        <p:nvSpPr>
          <p:cNvPr id="31748" name="Slide Number Placeholder 6"/>
          <p:cNvSpPr>
            <a:spLocks noGrp="1"/>
          </p:cNvSpPr>
          <p:nvPr>
            <p:ph type="sldNum" sz="quarter" idx="10"/>
          </p:nvPr>
        </p:nvSpPr>
        <p:spPr/>
        <p:txBody>
          <a:bodyPr/>
          <a:lstStyle/>
          <a:p>
            <a:fld id="{0867B210-8F24-4435-8180-593A730666F2}" type="slidenum">
              <a:rPr lang="en-US" altLang="en-US" smtClean="0"/>
              <a:pPr/>
              <a:t>21</a:t>
            </a:fld>
            <a:endParaRPr lang="en-US" altLang="en-US"/>
          </a:p>
        </p:txBody>
      </p:sp>
      <p:sp>
        <p:nvSpPr>
          <p:cNvPr id="11" name="Footer Placeholder 4"/>
          <p:cNvSpPr>
            <a:spLocks noGrp="1"/>
          </p:cNvSpPr>
          <p:nvPr>
            <p:ph type="ftr" sz="quarter" idx="11"/>
          </p:nvPr>
        </p:nvSpPr>
        <p:spPr/>
        <p:txBody>
          <a:bodyPr/>
          <a:lstStyle/>
          <a:p>
            <a:r>
              <a:rPr lang="en-US" altLang="zh-TW" dirty="0"/>
              <a:t>Insurance Companies</a:t>
            </a:r>
          </a:p>
        </p:txBody>
      </p:sp>
      <p:sp>
        <p:nvSpPr>
          <p:cNvPr id="181252" name="Text Box 4"/>
          <p:cNvSpPr txBox="1">
            <a:spLocks noChangeArrowheads="1"/>
          </p:cNvSpPr>
          <p:nvPr/>
        </p:nvSpPr>
        <p:spPr bwMode="auto">
          <a:xfrm>
            <a:off x="0" y="5867400"/>
            <a:ext cx="2743200" cy="307777"/>
          </a:xfrm>
          <a:prstGeom prst="rect">
            <a:avLst/>
          </a:prstGeom>
          <a:noFill/>
          <a:ln w="9525">
            <a:noFill/>
            <a:miter lim="800000"/>
            <a:headEnd/>
            <a:tailEnd/>
          </a:ln>
        </p:spPr>
        <p:txBody>
          <a:bodyPr>
            <a:spAutoFit/>
          </a:bodyPr>
          <a:lstStyle>
            <a:defPPr>
              <a:defRPr lang="en-US"/>
            </a:defPPr>
            <a:lvl1pPr eaLnBrk="0" hangingPunct="0">
              <a:spcBef>
                <a:spcPct val="50000"/>
              </a:spcBef>
              <a:defRPr sz="1400" i="1">
                <a:latin typeface="+mn-lt"/>
              </a:defRPr>
            </a:lvl1pPr>
            <a:lvl2pPr>
              <a:defRPr>
                <a:latin typeface="Tahoma" pitchFamily="34" charset="0"/>
              </a:defRPr>
            </a:lvl2pPr>
            <a:lvl3pPr>
              <a:defRPr>
                <a:latin typeface="Tahoma" pitchFamily="34" charset="0"/>
              </a:defRPr>
            </a:lvl3pPr>
            <a:lvl4pPr>
              <a:defRPr>
                <a:latin typeface="Tahoma" pitchFamily="34" charset="0"/>
              </a:defRPr>
            </a:lvl4pPr>
            <a:lvl5pPr>
              <a:defRPr>
                <a:latin typeface="Tahoma" pitchFamily="34" charset="0"/>
              </a:defRPr>
            </a:lvl5pPr>
            <a:lvl6pPr>
              <a:defRPr>
                <a:latin typeface="Tahoma" pitchFamily="34" charset="0"/>
              </a:defRPr>
            </a:lvl6pPr>
            <a:lvl7pPr>
              <a:defRPr>
                <a:latin typeface="Tahoma" pitchFamily="34" charset="0"/>
              </a:defRPr>
            </a:lvl7pPr>
            <a:lvl8pPr>
              <a:defRPr>
                <a:latin typeface="Tahoma" pitchFamily="34" charset="0"/>
              </a:defRPr>
            </a:lvl8pPr>
            <a:lvl9pPr>
              <a:defRPr>
                <a:latin typeface="Tahoma" pitchFamily="34" charset="0"/>
              </a:defRPr>
            </a:lvl9pPr>
          </a:lstStyle>
          <a:p>
            <a:r>
              <a:rPr lang="en-US" altLang="zh-TW" dirty="0"/>
              <a:t>Source: Saunders/Cornett</a:t>
            </a:r>
          </a:p>
        </p:txBody>
      </p:sp>
      <p:sp>
        <p:nvSpPr>
          <p:cNvPr id="181254" name="Rectangle 6"/>
          <p:cNvSpPr>
            <a:spLocks noChangeArrowheads="1"/>
          </p:cNvSpPr>
          <p:nvPr/>
        </p:nvSpPr>
        <p:spPr bwMode="auto">
          <a:xfrm>
            <a:off x="4648200" y="3810000"/>
            <a:ext cx="4114800" cy="1981200"/>
          </a:xfrm>
          <a:prstGeom prst="rect">
            <a:avLst/>
          </a:prstGeom>
          <a:ln>
            <a:headEnd/>
            <a:tailEnd/>
          </a:ln>
        </p:spPr>
        <p:style>
          <a:lnRef idx="1">
            <a:schemeClr val="accent3"/>
          </a:lnRef>
          <a:fillRef idx="3">
            <a:schemeClr val="accent3"/>
          </a:fillRef>
          <a:effectRef idx="2">
            <a:schemeClr val="accent3"/>
          </a:effectRef>
          <a:fontRef idx="minor">
            <a:schemeClr val="lt1"/>
          </a:fontRef>
        </p:style>
        <p:txBody>
          <a:bodyPr anchor="ctr"/>
          <a:lstStyle/>
          <a:p>
            <a:pPr algn="ctr" eaLnBrk="0" hangingPunct="0"/>
            <a:r>
              <a:rPr lang="en-US" altLang="zh-TW" sz="2000" b="1" dirty="0">
                <a:ea typeface="PMingLiU" pitchFamily="18" charset="-120"/>
              </a:rPr>
              <a:t>Annuities represent the reverse of life insurance. They involve different methods of liquidating a fund over a long period of time, such as paying out a funds’ proceeds to the beneficiary.</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1251">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1251">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1251">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1251">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1251">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81251">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81251">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81251">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81253">
                                            <p:txEl>
                                              <p:pRg st="0" end="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81253">
                                            <p:txEl>
                                              <p:pRg st="1" end="1"/>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81253">
                                            <p:txEl>
                                              <p:pRg st="2" end="2"/>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181254"/>
                                        </p:tgtEl>
                                        <p:attrNameLst>
                                          <p:attrName>style.visibility</p:attrName>
                                        </p:attrNameLst>
                                      </p:cBhvr>
                                      <p:to>
                                        <p:strVal val="visible"/>
                                      </p:to>
                                    </p:set>
                                    <p:animEffect transition="in" filter="fade">
                                      <p:cBhvr>
                                        <p:cTn id="41" dur="500"/>
                                        <p:tgtEl>
                                          <p:spTgt spid="1812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1251" grpId="0" build="p"/>
      <p:bldP spid="181253" grpId="0" build="p"/>
      <p:bldP spid="181254"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5" name="Rectangle 10"/>
          <p:cNvSpPr>
            <a:spLocks noGrp="1" noChangeArrowheads="1"/>
          </p:cNvSpPr>
          <p:nvPr>
            <p:ph type="title"/>
          </p:nvPr>
        </p:nvSpPr>
        <p:spPr/>
        <p:txBody>
          <a:bodyPr/>
          <a:lstStyle/>
          <a:p>
            <a:r>
              <a:rPr lang="en-US" altLang="zh-TW"/>
              <a:t>Health Insurance</a:t>
            </a:r>
          </a:p>
        </p:txBody>
      </p:sp>
      <p:sp>
        <p:nvSpPr>
          <p:cNvPr id="60427" name="Rectangle 11"/>
          <p:cNvSpPr>
            <a:spLocks noGrp="1" noChangeArrowheads="1"/>
          </p:cNvSpPr>
          <p:nvPr>
            <p:ph idx="1"/>
          </p:nvPr>
        </p:nvSpPr>
        <p:spPr>
          <a:xfrm>
            <a:off x="2362200" y="990599"/>
            <a:ext cx="6477000" cy="4876801"/>
          </a:xfrm>
        </p:spPr>
        <p:txBody>
          <a:bodyPr>
            <a:normAutofit/>
          </a:bodyPr>
          <a:lstStyle/>
          <a:p>
            <a:pPr>
              <a:lnSpc>
                <a:spcPct val="130000"/>
              </a:lnSpc>
            </a:pPr>
            <a:r>
              <a:rPr lang="en-US" altLang="zh-TW" sz="1800" dirty="0"/>
              <a:t>Health insurance policies are highly vulnerable to the </a:t>
            </a:r>
            <a:r>
              <a:rPr lang="en-US" altLang="zh-TW" sz="1800" b="1" dirty="0">
                <a:solidFill>
                  <a:schemeClr val="accent2"/>
                </a:solidFill>
              </a:rPr>
              <a:t>adverse selection </a:t>
            </a:r>
            <a:r>
              <a:rPr lang="en-US" altLang="zh-TW" sz="1800" dirty="0"/>
              <a:t>problem</a:t>
            </a:r>
          </a:p>
          <a:p>
            <a:pPr lvl="1">
              <a:lnSpc>
                <a:spcPct val="130000"/>
              </a:lnSpc>
            </a:pPr>
            <a:r>
              <a:rPr lang="en-US" altLang="zh-TW" sz="1600" dirty="0"/>
              <a:t>Those with known or expected health problems are more likely to seek coverage</a:t>
            </a:r>
          </a:p>
          <a:p>
            <a:pPr lvl="1">
              <a:lnSpc>
                <a:spcPct val="130000"/>
              </a:lnSpc>
            </a:pPr>
            <a:r>
              <a:rPr lang="en-US" altLang="zh-TW" sz="1600" dirty="0"/>
              <a:t>This is why most health insurance is offered through </a:t>
            </a:r>
            <a:r>
              <a:rPr lang="en-US" altLang="zh-TW" sz="1600" b="1" dirty="0">
                <a:solidFill>
                  <a:schemeClr val="accent2"/>
                </a:solidFill>
              </a:rPr>
              <a:t>group policies</a:t>
            </a:r>
            <a:r>
              <a:rPr lang="en-US" altLang="zh-TW" sz="1600" dirty="0"/>
              <a:t>.  Individual policies must be priced assuming adverse selection</a:t>
            </a:r>
          </a:p>
          <a:p>
            <a:pPr>
              <a:lnSpc>
                <a:spcPct val="130000"/>
              </a:lnSpc>
            </a:pPr>
            <a:r>
              <a:rPr lang="en-US" altLang="zh-TW" sz="1800" dirty="0"/>
              <a:t>Hot topic in the political environment, focusing on increased costs and availability of coverage</a:t>
            </a:r>
          </a:p>
          <a:p>
            <a:pPr lvl="1">
              <a:lnSpc>
                <a:spcPct val="130000"/>
              </a:lnSpc>
            </a:pPr>
            <a:r>
              <a:rPr lang="en-US" altLang="zh-TW" sz="1600" dirty="0"/>
              <a:t>Insurance programs are attempting to shift costs to the employers</a:t>
            </a:r>
          </a:p>
          <a:p>
            <a:pPr lvl="1">
              <a:lnSpc>
                <a:spcPct val="130000"/>
              </a:lnSpc>
            </a:pPr>
            <a:r>
              <a:rPr lang="en-US" altLang="zh-TW" sz="1600" dirty="0"/>
              <a:t>Health Maintenance Organizations (HMOs) are another attempt to keep costs down</a:t>
            </a:r>
          </a:p>
        </p:txBody>
      </p:sp>
      <p:sp>
        <p:nvSpPr>
          <p:cNvPr id="35844" name="Slide Number Placeholder 5"/>
          <p:cNvSpPr>
            <a:spLocks noGrp="1"/>
          </p:cNvSpPr>
          <p:nvPr>
            <p:ph type="sldNum" sz="quarter" idx="10"/>
          </p:nvPr>
        </p:nvSpPr>
        <p:spPr>
          <a:noFill/>
        </p:spPr>
        <p:txBody>
          <a:bodyPr vert="horz" wrap="square" lIns="91440" tIns="45720" rIns="91440" bIns="45720" numCol="1" anchor="ctr" anchorCtr="0" compatLnSpc="1">
            <a:prstTxWarp prst="textNoShape">
              <a:avLst/>
            </a:prstTxWarp>
          </a:bodyPr>
          <a:lstStyle/>
          <a:p>
            <a:fld id="{0A8DB863-7B12-4C07-9B97-8C6E05DC9E74}" type="slidenum">
              <a:rPr lang="en-US" altLang="en-US" sz="1400"/>
              <a:pPr/>
              <a:t>22</a:t>
            </a:fld>
            <a:endParaRPr lang="en-US" altLang="en-US" sz="1400"/>
          </a:p>
        </p:txBody>
      </p:sp>
      <p:sp>
        <p:nvSpPr>
          <p:cNvPr id="60428" name="Text Box 12"/>
          <p:cNvSpPr txBox="1">
            <a:spLocks noChangeArrowheads="1"/>
          </p:cNvSpPr>
          <p:nvPr/>
        </p:nvSpPr>
        <p:spPr bwMode="auto">
          <a:xfrm>
            <a:off x="0" y="5867400"/>
            <a:ext cx="2743200" cy="307777"/>
          </a:xfrm>
          <a:prstGeom prst="rect">
            <a:avLst/>
          </a:prstGeom>
          <a:noFill/>
          <a:ln w="9525">
            <a:noFill/>
            <a:miter lim="800000"/>
            <a:headEnd/>
            <a:tailEnd/>
          </a:ln>
        </p:spPr>
        <p:txBody>
          <a:bodyPr>
            <a:spAutoFit/>
          </a:bodyPr>
          <a:lstStyle>
            <a:defPPr>
              <a:defRPr lang="en-US"/>
            </a:defPPr>
            <a:lvl1pPr eaLnBrk="0" hangingPunct="0">
              <a:spcBef>
                <a:spcPct val="50000"/>
              </a:spcBef>
              <a:defRPr sz="1400" i="1">
                <a:latin typeface="+mn-lt"/>
              </a:defRPr>
            </a:lvl1pPr>
            <a:lvl2pPr>
              <a:defRPr>
                <a:latin typeface="Tahoma" pitchFamily="34" charset="0"/>
              </a:defRPr>
            </a:lvl2pPr>
            <a:lvl3pPr>
              <a:defRPr>
                <a:latin typeface="Tahoma" pitchFamily="34" charset="0"/>
              </a:defRPr>
            </a:lvl3pPr>
            <a:lvl4pPr>
              <a:defRPr>
                <a:latin typeface="Tahoma" pitchFamily="34" charset="0"/>
              </a:defRPr>
            </a:lvl4pPr>
            <a:lvl5pPr>
              <a:defRPr>
                <a:latin typeface="Tahoma" pitchFamily="34" charset="0"/>
              </a:defRPr>
            </a:lvl5pPr>
            <a:lvl6pPr>
              <a:defRPr>
                <a:latin typeface="Tahoma" pitchFamily="34" charset="0"/>
              </a:defRPr>
            </a:lvl6pPr>
            <a:lvl7pPr>
              <a:defRPr>
                <a:latin typeface="Tahoma" pitchFamily="34" charset="0"/>
              </a:defRPr>
            </a:lvl7pPr>
            <a:lvl8pPr>
              <a:defRPr>
                <a:latin typeface="Tahoma" pitchFamily="34" charset="0"/>
              </a:defRPr>
            </a:lvl8pPr>
            <a:lvl9pPr>
              <a:defRPr>
                <a:latin typeface="Tahoma" pitchFamily="34" charset="0"/>
              </a:defRPr>
            </a:lvl9pPr>
          </a:lstStyle>
          <a:p>
            <a:r>
              <a:rPr lang="en-US" altLang="zh-TW" dirty="0"/>
              <a:t>Source: </a:t>
            </a:r>
            <a:r>
              <a:rPr lang="en-US" altLang="zh-TW" dirty="0" err="1"/>
              <a:t>Mishkin</a:t>
            </a:r>
            <a:r>
              <a:rPr lang="en-US" altLang="zh-TW" dirty="0"/>
              <a:t>/Eakins</a:t>
            </a:r>
          </a:p>
        </p:txBody>
      </p:sp>
      <p:sp>
        <p:nvSpPr>
          <p:cNvPr id="60429" name="Text Box 13"/>
          <p:cNvSpPr txBox="1">
            <a:spLocks noChangeArrowheads="1"/>
          </p:cNvSpPr>
          <p:nvPr/>
        </p:nvSpPr>
        <p:spPr bwMode="auto">
          <a:xfrm>
            <a:off x="419100" y="1143000"/>
            <a:ext cx="1905000" cy="3693319"/>
          </a:xfrm>
          <a:prstGeom prst="rect">
            <a:avLst/>
          </a:prstGeom>
          <a:solidFill>
            <a:schemeClr val="accent1">
              <a:lumMod val="40000"/>
              <a:lumOff val="60000"/>
            </a:schemeClr>
          </a:solidFill>
          <a:ln>
            <a:noFill/>
            <a:headEnd/>
            <a:tailEnd/>
          </a:ln>
        </p:spPr>
        <p:style>
          <a:lnRef idx="1">
            <a:schemeClr val="accent1"/>
          </a:lnRef>
          <a:fillRef idx="2">
            <a:schemeClr val="accent1"/>
          </a:fillRef>
          <a:effectRef idx="1">
            <a:schemeClr val="accent1"/>
          </a:effectRef>
          <a:fontRef idx="minor">
            <a:schemeClr val="dk1"/>
          </a:fontRef>
        </p:style>
        <p:txBody>
          <a:bodyPr wrap="square">
            <a:spAutoFit/>
          </a:bodyPr>
          <a:lstStyle/>
          <a:p>
            <a:pPr algn="ctr">
              <a:spcBef>
                <a:spcPct val="30000"/>
              </a:spcBef>
            </a:pPr>
            <a:r>
              <a:rPr lang="en-US" altLang="zh-TW" sz="1800" dirty="0">
                <a:ea typeface="PMingLiU" pitchFamily="18" charset="-120"/>
              </a:rPr>
              <a:t>The US government is also involved in health insurance through Medicare and Medicaid. Medicare provides coverage for the elderly, and Medicaid provides coverage for people on welfare.</a:t>
            </a:r>
          </a:p>
        </p:txBody>
      </p:sp>
      <p:sp>
        <p:nvSpPr>
          <p:cNvPr id="60430" name="AutoShape 14"/>
          <p:cNvSpPr>
            <a:spLocks noChangeArrowheads="1"/>
          </p:cNvSpPr>
          <p:nvPr/>
        </p:nvSpPr>
        <p:spPr bwMode="auto">
          <a:xfrm>
            <a:off x="1828800" y="5272667"/>
            <a:ext cx="5372100" cy="518533"/>
          </a:xfrm>
          <a:prstGeom prst="rect">
            <a:avLst/>
          </a:prstGeom>
          <a:ln>
            <a:headEnd/>
            <a:tailEnd/>
          </a:ln>
        </p:spPr>
        <p:style>
          <a:lnRef idx="1">
            <a:schemeClr val="accent2"/>
          </a:lnRef>
          <a:fillRef idx="3">
            <a:schemeClr val="accent2"/>
          </a:fillRef>
          <a:effectRef idx="2">
            <a:schemeClr val="accent2"/>
          </a:effectRef>
          <a:fontRef idx="minor">
            <a:schemeClr val="lt1"/>
          </a:fontRef>
        </p:style>
        <p:txBody>
          <a:bodyPr anchor="ctr"/>
          <a:lstStyle/>
          <a:p>
            <a:pPr algn="ctr" eaLnBrk="0" hangingPunct="0"/>
            <a:r>
              <a:rPr lang="en-US" altLang="zh-TW" b="1" dirty="0">
                <a:ea typeface="PMingLiU" pitchFamily="18" charset="-120"/>
              </a:rPr>
              <a:t>Key issue: spiraling costs of health care</a:t>
            </a:r>
          </a:p>
        </p:txBody>
      </p:sp>
      <p:sp>
        <p:nvSpPr>
          <p:cNvPr id="9" name="Footer Placeholder 4"/>
          <p:cNvSpPr>
            <a:spLocks noGrp="1"/>
          </p:cNvSpPr>
          <p:nvPr>
            <p:ph type="ftr" sz="quarter" idx="11"/>
          </p:nvPr>
        </p:nvSpPr>
        <p:spPr bwMode="auto">
          <a:xfrm>
            <a:off x="1989138" y="6143625"/>
            <a:ext cx="7154862" cy="427038"/>
          </a:xfrm>
          <a:noFill/>
          <a:ln>
            <a:miter lim="800000"/>
            <a:headEnd/>
            <a:tailEnd/>
          </a:ln>
        </p:spPr>
        <p:txBody>
          <a:bodyPr/>
          <a:lstStyle/>
          <a:p>
            <a:r>
              <a:rPr lang="en-US" altLang="zh-TW" dirty="0"/>
              <a:t>Insurance Companies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042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042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042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042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042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042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60429"/>
                                        </p:tgtEl>
                                        <p:attrNameLst>
                                          <p:attrName>style.visibility</p:attrName>
                                        </p:attrNameLst>
                                      </p:cBhvr>
                                      <p:to>
                                        <p:strVal val="visible"/>
                                      </p:to>
                                    </p:set>
                                    <p:animEffect transition="in" filter="fade">
                                      <p:cBhvr>
                                        <p:cTn id="31" dur="500"/>
                                        <p:tgtEl>
                                          <p:spTgt spid="60429"/>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60430"/>
                                        </p:tgtEl>
                                        <p:attrNameLst>
                                          <p:attrName>style.visibility</p:attrName>
                                        </p:attrNameLst>
                                      </p:cBhvr>
                                      <p:to>
                                        <p:strVal val="visible"/>
                                      </p:to>
                                    </p:set>
                                    <p:animEffect transition="in" filter="fade">
                                      <p:cBhvr>
                                        <p:cTn id="36" dur="500"/>
                                        <p:tgtEl>
                                          <p:spTgt spid="604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427" grpId="0" build="p"/>
      <p:bldP spid="60429" grpId="0" animBg="1"/>
      <p:bldP spid="60430"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itle 1"/>
          <p:cNvSpPr>
            <a:spLocks noGrp="1"/>
          </p:cNvSpPr>
          <p:nvPr>
            <p:ph type="title"/>
          </p:nvPr>
        </p:nvSpPr>
        <p:spPr/>
        <p:txBody>
          <a:bodyPr/>
          <a:lstStyle/>
          <a:p>
            <a:pPr eaLnBrk="1" hangingPunct="1"/>
            <a:r>
              <a:rPr lang="en-US" altLang="zh-TW" dirty="0">
                <a:ea typeface="PMingLiU" pitchFamily="18" charset="-120"/>
              </a:rPr>
              <a:t>Current issues in life and health insurance</a:t>
            </a:r>
            <a:endParaRPr lang="zh-TW" altLang="en-US" dirty="0">
              <a:ea typeface="PMingLiU" pitchFamily="18" charset="-120"/>
            </a:endParaRPr>
          </a:p>
        </p:txBody>
      </p:sp>
      <p:sp>
        <p:nvSpPr>
          <p:cNvPr id="41987" name="Content Placeholder 2"/>
          <p:cNvSpPr>
            <a:spLocks noGrp="1"/>
          </p:cNvSpPr>
          <p:nvPr>
            <p:ph idx="1"/>
          </p:nvPr>
        </p:nvSpPr>
        <p:spPr/>
        <p:txBody>
          <a:bodyPr>
            <a:normAutofit/>
          </a:bodyPr>
          <a:lstStyle/>
          <a:p>
            <a:pPr eaLnBrk="1" hangingPunct="1"/>
            <a:r>
              <a:rPr lang="en-US" altLang="zh-TW" b="1" dirty="0">
                <a:solidFill>
                  <a:schemeClr val="accent2">
                    <a:lumMod val="75000"/>
                  </a:schemeClr>
                </a:solidFill>
                <a:ea typeface="PMingLiU" pitchFamily="18" charset="-120"/>
              </a:rPr>
              <a:t>2010</a:t>
            </a:r>
            <a:r>
              <a:rPr lang="en-US" altLang="zh-TW" dirty="0">
                <a:solidFill>
                  <a:schemeClr val="accent2">
                    <a:lumMod val="75000"/>
                  </a:schemeClr>
                </a:solidFill>
                <a:ea typeface="PMingLiU" pitchFamily="18" charset="-120"/>
              </a:rPr>
              <a:t> </a:t>
            </a:r>
            <a:r>
              <a:rPr lang="en-US" altLang="zh-TW" dirty="0">
                <a:ea typeface="PMingLiU" pitchFamily="18" charset="-120"/>
              </a:rPr>
              <a:t>President Obama signed the </a:t>
            </a:r>
            <a:r>
              <a:rPr lang="en-US" altLang="zh-TW" b="1" dirty="0">
                <a:solidFill>
                  <a:schemeClr val="accent2">
                    <a:lumMod val="75000"/>
                  </a:schemeClr>
                </a:solidFill>
                <a:ea typeface="PMingLiU" pitchFamily="18" charset="-120"/>
              </a:rPr>
              <a:t>Patient Protection and Affordable Care Act “</a:t>
            </a:r>
            <a:r>
              <a:rPr lang="en-US" altLang="zh-TW" b="1" dirty="0" err="1">
                <a:solidFill>
                  <a:schemeClr val="accent2">
                    <a:lumMod val="75000"/>
                  </a:schemeClr>
                </a:solidFill>
                <a:ea typeface="PMingLiU" pitchFamily="18" charset="-120"/>
              </a:rPr>
              <a:t>Obamacare</a:t>
            </a:r>
            <a:r>
              <a:rPr lang="en-US" altLang="zh-TW" b="1" dirty="0">
                <a:solidFill>
                  <a:schemeClr val="accent2">
                    <a:lumMod val="75000"/>
                  </a:schemeClr>
                </a:solidFill>
                <a:ea typeface="PMingLiU" pitchFamily="18" charset="-120"/>
              </a:rPr>
              <a:t>”</a:t>
            </a:r>
            <a:r>
              <a:rPr lang="en-US" altLang="zh-TW" dirty="0">
                <a:ea typeface="PMingLiU" pitchFamily="18" charset="-120"/>
              </a:rPr>
              <a:t>, requiring most U.S. citizens to have health insurance.</a:t>
            </a:r>
          </a:p>
          <a:p>
            <a:r>
              <a:rPr lang="en-US" altLang="zh-TW" dirty="0"/>
              <a:t>PPACA reforms certain aspects of the private health insurance industry and public health insurance programs, increases insurance coverage of pre-existing conditions, expands access to insurance to over 30 million Americans, and increases projected national medical spending while lowering projected Medicare spending.</a:t>
            </a:r>
          </a:p>
          <a:p>
            <a:pPr>
              <a:buNone/>
            </a:pPr>
            <a:endParaRPr lang="zh-TW" altLang="en-US" dirty="0">
              <a:ea typeface="PMingLiU" pitchFamily="18" charset="-120"/>
            </a:endParaRPr>
          </a:p>
        </p:txBody>
      </p:sp>
      <p:sp>
        <p:nvSpPr>
          <p:cNvPr id="41990" name="Slide Number Placeholder 5"/>
          <p:cNvSpPr>
            <a:spLocks noGrp="1"/>
          </p:cNvSpPr>
          <p:nvPr>
            <p:ph type="sldNum" sz="quarter" idx="10"/>
          </p:nvPr>
        </p:nvSpPr>
        <p:spPr>
          <a:noFill/>
        </p:spPr>
        <p:txBody>
          <a:bodyPr vert="horz" wrap="square" lIns="91440" tIns="45720" rIns="91440" bIns="45720" numCol="1" anchor="ctr" anchorCtr="0" compatLnSpc="1">
            <a:prstTxWarp prst="textNoShape">
              <a:avLst/>
            </a:prstTxWarp>
          </a:bodyPr>
          <a:lstStyle/>
          <a:p>
            <a:fld id="{CD1DC4FE-63A3-47D2-991E-6E2A1034850E}" type="slidenum">
              <a:rPr lang="en-US" altLang="en-US" sz="1400"/>
              <a:pPr/>
              <a:t>23</a:t>
            </a:fld>
            <a:endParaRPr lang="en-US" altLang="en-US" sz="1400"/>
          </a:p>
        </p:txBody>
      </p:sp>
      <p:sp>
        <p:nvSpPr>
          <p:cNvPr id="6" name="Footer Placeholder 4"/>
          <p:cNvSpPr>
            <a:spLocks noGrp="1"/>
          </p:cNvSpPr>
          <p:nvPr>
            <p:ph type="ftr" sz="quarter" idx="11"/>
          </p:nvPr>
        </p:nvSpPr>
        <p:spPr bwMode="auto">
          <a:noFill/>
          <a:ln>
            <a:miter lim="800000"/>
            <a:headEnd/>
            <a:tailEnd/>
          </a:ln>
        </p:spPr>
        <p:txBody>
          <a:bodyPr/>
          <a:lstStyle/>
          <a:p>
            <a:r>
              <a:rPr lang="en-US" altLang="zh-TW" dirty="0"/>
              <a:t>Insurance Companies</a:t>
            </a:r>
          </a:p>
        </p:txBody>
      </p:sp>
      <p:sp>
        <p:nvSpPr>
          <p:cNvPr id="7" name="TextBox 6"/>
          <p:cNvSpPr txBox="1"/>
          <p:nvPr/>
        </p:nvSpPr>
        <p:spPr>
          <a:xfrm>
            <a:off x="0" y="5867400"/>
            <a:ext cx="2895600" cy="304800"/>
          </a:xfrm>
          <a:prstGeom prst="rect">
            <a:avLst/>
          </a:prstGeom>
          <a:noFill/>
        </p:spPr>
        <p:txBody>
          <a:bodyPr vert="horz" wrap="square" lIns="91440" tIns="45720" rIns="91440" bIns="45720" rtlCol="0" anchor="ctr">
            <a:normAutofit fontScale="32500" lnSpcReduction="20000"/>
          </a:bodyPr>
          <a:lstStyle/>
          <a:p>
            <a:pPr marL="0" marR="0" indent="0" algn="l" defTabSz="914400" rtl="0" eaLnBrk="1" fontAlgn="auto" latinLnBrk="0" hangingPunct="1">
              <a:lnSpc>
                <a:spcPct val="100000"/>
              </a:lnSpc>
              <a:spcBef>
                <a:spcPct val="0"/>
              </a:spcBef>
              <a:spcAft>
                <a:spcPts val="0"/>
              </a:spcAft>
              <a:buClrTx/>
              <a:buSzTx/>
              <a:buFontTx/>
              <a:buNone/>
              <a:tabLst/>
            </a:pPr>
            <a:r>
              <a:rPr kumimoji="0" lang="en-US" altLang="zh-TW" sz="4400" b="0" i="1" u="none" strike="noStrike" kern="1200" cap="none" spc="0" normalizeH="0" baseline="0" noProof="0" dirty="0">
                <a:ln>
                  <a:noFill/>
                </a:ln>
                <a:solidFill>
                  <a:schemeClr val="tx1"/>
                </a:solidFill>
                <a:effectLst/>
                <a:uLnTx/>
                <a:uFillTx/>
                <a:latin typeface="+mj-lt"/>
                <a:ea typeface="+mj-ea"/>
                <a:cs typeface="+mj-cs"/>
              </a:rPr>
              <a:t>Source: Wikipedia</a:t>
            </a:r>
            <a:endParaRPr kumimoji="0" lang="zh-TW" altLang="en-US" sz="4400" b="0" i="1" u="none" strike="noStrike" kern="1200" cap="none" spc="0" normalizeH="0" baseline="0" noProof="0" dirty="0">
              <a:ln>
                <a:noFill/>
              </a:ln>
              <a:solidFill>
                <a:schemeClr val="tx1"/>
              </a:solidFill>
              <a:effectLst/>
              <a:uLnTx/>
              <a:uFillTx/>
              <a:latin typeface="+mj-lt"/>
              <a:ea typeface="+mj-ea"/>
              <a:cs typeface="+mj-cs"/>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Impact of Trump on Obamacare</a:t>
            </a:r>
            <a:endParaRPr lang="en-US" dirty="0"/>
          </a:p>
        </p:txBody>
      </p:sp>
      <p:pic>
        <p:nvPicPr>
          <p:cNvPr id="1026" name="Picture 2" descr="Progress on Health Coverage Is Erodin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740290" y="1828800"/>
            <a:ext cx="7625205" cy="4038600"/>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4"/>
          <p:cNvSpPr>
            <a:spLocks noGrp="1"/>
          </p:cNvSpPr>
          <p:nvPr>
            <p:ph type="ftr" sz="quarter" idx="11"/>
          </p:nvPr>
        </p:nvSpPr>
        <p:spPr bwMode="auto">
          <a:xfrm>
            <a:off x="1989138" y="6143625"/>
            <a:ext cx="7154862" cy="427038"/>
          </a:xfrm>
          <a:noFill/>
          <a:ln>
            <a:miter lim="800000"/>
            <a:headEnd/>
            <a:tailEnd/>
          </a:ln>
        </p:spPr>
        <p:txBody>
          <a:bodyPr/>
          <a:lstStyle/>
          <a:p>
            <a:r>
              <a:rPr lang="en-US" altLang="zh-TW" dirty="0"/>
              <a:t>Insurance Companies</a:t>
            </a:r>
          </a:p>
        </p:txBody>
      </p:sp>
      <p:sp>
        <p:nvSpPr>
          <p:cNvPr id="5" name="Slide Number Placeholder 5"/>
          <p:cNvSpPr>
            <a:spLocks noGrp="1"/>
          </p:cNvSpPr>
          <p:nvPr>
            <p:ph type="sldNum" sz="quarter" idx="10"/>
          </p:nvPr>
        </p:nvSpPr>
        <p:spPr>
          <a:xfrm>
            <a:off x="8239125" y="6586538"/>
            <a:ext cx="919163" cy="293687"/>
          </a:xfrm>
          <a:noFill/>
        </p:spPr>
        <p:txBody>
          <a:bodyPr vert="horz" wrap="square" lIns="91440" tIns="45720" rIns="91440" bIns="45720" numCol="1" anchor="ctr" anchorCtr="0" compatLnSpc="1">
            <a:prstTxWarp prst="textNoShape">
              <a:avLst/>
            </a:prstTxWarp>
          </a:bodyPr>
          <a:lstStyle/>
          <a:p>
            <a:fld id="{CD1DC4FE-63A3-47D2-991E-6E2A1034850E}" type="slidenum">
              <a:rPr lang="en-US" altLang="en-US" sz="1400"/>
              <a:pPr/>
              <a:t>24</a:t>
            </a:fld>
            <a:endParaRPr lang="en-US" altLang="en-US" sz="1400"/>
          </a:p>
        </p:txBody>
      </p:sp>
    </p:spTree>
    <p:extLst>
      <p:ext uri="{BB962C8B-B14F-4D97-AF65-F5344CB8AC3E}">
        <p14:creationId xmlns:p14="http://schemas.microsoft.com/office/powerpoint/2010/main" val="36753692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7" name="Rectangle 9"/>
          <p:cNvSpPr>
            <a:spLocks noGrp="1" noChangeArrowheads="1"/>
          </p:cNvSpPr>
          <p:nvPr>
            <p:ph type="title"/>
          </p:nvPr>
        </p:nvSpPr>
        <p:spPr/>
        <p:txBody>
          <a:bodyPr/>
          <a:lstStyle/>
          <a:p>
            <a:r>
              <a:rPr lang="en-US" altLang="zh-TW"/>
              <a:t>Property and Casualty Insurance</a:t>
            </a:r>
          </a:p>
        </p:txBody>
      </p:sp>
      <p:sp>
        <p:nvSpPr>
          <p:cNvPr id="62474" name="Rectangle 10"/>
          <p:cNvSpPr>
            <a:spLocks noGrp="1" noChangeArrowheads="1"/>
          </p:cNvSpPr>
          <p:nvPr>
            <p:ph idx="1"/>
          </p:nvPr>
        </p:nvSpPr>
        <p:spPr>
          <a:xfrm>
            <a:off x="457200" y="1524000"/>
            <a:ext cx="8229600" cy="4525963"/>
          </a:xfrm>
        </p:spPr>
        <p:txBody>
          <a:bodyPr>
            <a:normAutofit fontScale="85000" lnSpcReduction="20000"/>
          </a:bodyPr>
          <a:lstStyle/>
          <a:p>
            <a:r>
              <a:rPr lang="en-US" altLang="zh-TW" b="1" dirty="0">
                <a:solidFill>
                  <a:schemeClr val="accent2"/>
                </a:solidFill>
              </a:rPr>
              <a:t>Property</a:t>
            </a:r>
            <a:r>
              <a:rPr lang="en-US" altLang="zh-TW" dirty="0">
                <a:solidFill>
                  <a:schemeClr val="accent2"/>
                </a:solidFill>
              </a:rPr>
              <a:t> </a:t>
            </a:r>
            <a:r>
              <a:rPr lang="en-US" altLang="zh-TW" b="1" dirty="0">
                <a:solidFill>
                  <a:schemeClr val="accent2"/>
                </a:solidFill>
              </a:rPr>
              <a:t>Insurance</a:t>
            </a:r>
            <a:r>
              <a:rPr lang="en-US" altLang="zh-TW" dirty="0"/>
              <a:t>: earliest form of insurance; protects businesses and owners from the risk associated with owning property. Includes replacement and loss of earnings from income-producing property as well as financial losses to the owners of residential property</a:t>
            </a:r>
          </a:p>
          <a:p>
            <a:pPr lvl="1"/>
            <a:r>
              <a:rPr lang="en-US" altLang="zh-TW" b="1" dirty="0">
                <a:solidFill>
                  <a:schemeClr val="accent2"/>
                </a:solidFill>
              </a:rPr>
              <a:t>Named-peril policies</a:t>
            </a:r>
            <a:r>
              <a:rPr lang="en-US" altLang="zh-TW" dirty="0"/>
              <a:t>: insures against any losses only from perils specifically named in the policy (e.g. flood insurance)</a:t>
            </a:r>
          </a:p>
          <a:p>
            <a:pPr lvl="1"/>
            <a:r>
              <a:rPr lang="en-US" altLang="zh-TW" b="1" dirty="0">
                <a:solidFill>
                  <a:schemeClr val="accent2"/>
                </a:solidFill>
              </a:rPr>
              <a:t>Open-peril policies</a:t>
            </a:r>
            <a:r>
              <a:rPr lang="en-US" altLang="zh-TW" dirty="0"/>
              <a:t>: insures against any losses except from perils specifically named in the policy (e.g. homeowners insurance)</a:t>
            </a:r>
          </a:p>
          <a:p>
            <a:r>
              <a:rPr lang="en-US" altLang="zh-TW" b="1" dirty="0">
                <a:solidFill>
                  <a:schemeClr val="accent2"/>
                </a:solidFill>
              </a:rPr>
              <a:t>Casualty/Liability Insurance</a:t>
            </a:r>
            <a:r>
              <a:rPr lang="en-US" altLang="zh-TW" b="1" dirty="0"/>
              <a:t>: </a:t>
            </a:r>
            <a:r>
              <a:rPr lang="en-US" altLang="zh-TW" dirty="0"/>
              <a:t>protects against financial losses because of a claim of negligence (e.g. physician insurance; </a:t>
            </a:r>
            <a:r>
              <a:rPr lang="en-US" altLang="zh-TW" b="1" dirty="0"/>
              <a:t>D&amp;O liability insurance</a:t>
            </a:r>
            <a:r>
              <a:rPr lang="en-US" altLang="zh-TW" dirty="0"/>
              <a:t>; product liability insurance against defects). </a:t>
            </a:r>
          </a:p>
          <a:p>
            <a:pPr lvl="1"/>
            <a:r>
              <a:rPr lang="en-US" altLang="zh-TW" dirty="0"/>
              <a:t>In the US liability premiums have risen considerably due to litigation (juries awarding high liability awards).</a:t>
            </a:r>
          </a:p>
        </p:txBody>
      </p:sp>
      <p:sp>
        <p:nvSpPr>
          <p:cNvPr id="44036" name="Slide Number Placeholder 5"/>
          <p:cNvSpPr>
            <a:spLocks noGrp="1"/>
          </p:cNvSpPr>
          <p:nvPr>
            <p:ph type="sldNum" sz="quarter" idx="10"/>
          </p:nvPr>
        </p:nvSpPr>
        <p:spPr>
          <a:noFill/>
        </p:spPr>
        <p:txBody>
          <a:bodyPr vert="horz" wrap="square" lIns="91440" tIns="45720" rIns="91440" bIns="45720" numCol="1" anchor="ctr" anchorCtr="0" compatLnSpc="1">
            <a:prstTxWarp prst="textNoShape">
              <a:avLst/>
            </a:prstTxWarp>
          </a:bodyPr>
          <a:lstStyle/>
          <a:p>
            <a:fld id="{A7F8A782-1F0A-41B1-B394-81C624BFA82A}" type="slidenum">
              <a:rPr lang="en-US" altLang="en-US" sz="1400"/>
              <a:pPr/>
              <a:t>25</a:t>
            </a:fld>
            <a:endParaRPr lang="en-US" altLang="en-US" sz="1400"/>
          </a:p>
        </p:txBody>
      </p:sp>
      <p:sp>
        <p:nvSpPr>
          <p:cNvPr id="62472" name="Text Box 8"/>
          <p:cNvSpPr txBox="1">
            <a:spLocks noChangeArrowheads="1"/>
          </p:cNvSpPr>
          <p:nvPr/>
        </p:nvSpPr>
        <p:spPr bwMode="auto">
          <a:xfrm>
            <a:off x="0" y="5867400"/>
            <a:ext cx="2895600" cy="307777"/>
          </a:xfrm>
          <a:prstGeom prst="rect">
            <a:avLst/>
          </a:prstGeom>
          <a:noFill/>
          <a:ln w="9525">
            <a:noFill/>
            <a:miter lim="800000"/>
            <a:headEnd/>
            <a:tailEnd/>
          </a:ln>
        </p:spPr>
        <p:txBody>
          <a:bodyPr>
            <a:spAutoFit/>
          </a:bodyPr>
          <a:lstStyle>
            <a:defPPr>
              <a:defRPr lang="en-US"/>
            </a:defPPr>
            <a:lvl1pPr eaLnBrk="0" hangingPunct="0">
              <a:spcBef>
                <a:spcPct val="50000"/>
              </a:spcBef>
              <a:defRPr sz="1400" i="1">
                <a:latin typeface="+mn-lt"/>
              </a:defRPr>
            </a:lvl1pPr>
            <a:lvl2pPr>
              <a:defRPr>
                <a:latin typeface="Tahoma" pitchFamily="34" charset="0"/>
              </a:defRPr>
            </a:lvl2pPr>
            <a:lvl3pPr>
              <a:defRPr>
                <a:latin typeface="Tahoma" pitchFamily="34" charset="0"/>
              </a:defRPr>
            </a:lvl3pPr>
            <a:lvl4pPr>
              <a:defRPr>
                <a:latin typeface="Tahoma" pitchFamily="34" charset="0"/>
              </a:defRPr>
            </a:lvl4pPr>
            <a:lvl5pPr>
              <a:defRPr>
                <a:latin typeface="Tahoma" pitchFamily="34" charset="0"/>
              </a:defRPr>
            </a:lvl5pPr>
            <a:lvl6pPr>
              <a:defRPr>
                <a:latin typeface="Tahoma" pitchFamily="34" charset="0"/>
              </a:defRPr>
            </a:lvl6pPr>
            <a:lvl7pPr>
              <a:defRPr>
                <a:latin typeface="Tahoma" pitchFamily="34" charset="0"/>
              </a:defRPr>
            </a:lvl7pPr>
            <a:lvl8pPr>
              <a:defRPr>
                <a:latin typeface="Tahoma" pitchFamily="34" charset="0"/>
              </a:defRPr>
            </a:lvl8pPr>
            <a:lvl9pPr>
              <a:defRPr>
                <a:latin typeface="Tahoma" pitchFamily="34" charset="0"/>
              </a:defRPr>
            </a:lvl9pPr>
          </a:lstStyle>
          <a:p>
            <a:r>
              <a:rPr lang="en-US" altLang="zh-TW" dirty="0"/>
              <a:t>Source: </a:t>
            </a:r>
            <a:r>
              <a:rPr lang="en-US" altLang="zh-TW" dirty="0" err="1"/>
              <a:t>Mishkin</a:t>
            </a:r>
            <a:r>
              <a:rPr lang="en-US" altLang="zh-TW" dirty="0"/>
              <a:t>/Eakins</a:t>
            </a:r>
          </a:p>
        </p:txBody>
      </p:sp>
      <p:sp>
        <p:nvSpPr>
          <p:cNvPr id="7" name="Footer Placeholder 4"/>
          <p:cNvSpPr>
            <a:spLocks noGrp="1"/>
          </p:cNvSpPr>
          <p:nvPr>
            <p:ph type="ftr" sz="quarter" idx="11"/>
          </p:nvPr>
        </p:nvSpPr>
        <p:spPr bwMode="auto">
          <a:xfrm>
            <a:off x="1989138" y="6143625"/>
            <a:ext cx="7154862" cy="427038"/>
          </a:xfrm>
          <a:noFill/>
          <a:ln>
            <a:miter lim="800000"/>
            <a:headEnd/>
            <a:tailEnd/>
          </a:ln>
        </p:spPr>
        <p:txBody>
          <a:bodyPr/>
          <a:lstStyle/>
          <a:p>
            <a:r>
              <a:rPr lang="en-US" altLang="zh-TW" dirty="0"/>
              <a:t>Insurance Companies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247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2474">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247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2474">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247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474"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C8A80B-7410-4208-940A-887D8C4AC2DB}"/>
              </a:ext>
            </a:extLst>
          </p:cNvPr>
          <p:cNvSpPr>
            <a:spLocks noGrp="1"/>
          </p:cNvSpPr>
          <p:nvPr>
            <p:ph type="title"/>
          </p:nvPr>
        </p:nvSpPr>
        <p:spPr/>
        <p:txBody>
          <a:bodyPr/>
          <a:lstStyle/>
          <a:p>
            <a:r>
              <a:rPr lang="en-US" dirty="0"/>
              <a:t>Summary </a:t>
            </a:r>
          </a:p>
        </p:txBody>
      </p:sp>
      <p:sp>
        <p:nvSpPr>
          <p:cNvPr id="3" name="Content Placeholder 2">
            <a:extLst>
              <a:ext uri="{FF2B5EF4-FFF2-40B4-BE49-F238E27FC236}">
                <a16:creationId xmlns:a16="http://schemas.microsoft.com/office/drawing/2014/main" id="{A9DD6D7E-C000-4C9C-9392-3D5FDEE7A8DA}"/>
              </a:ext>
            </a:extLst>
          </p:cNvPr>
          <p:cNvSpPr>
            <a:spLocks noGrp="1"/>
          </p:cNvSpPr>
          <p:nvPr>
            <p:ph idx="1"/>
          </p:nvPr>
        </p:nvSpPr>
        <p:spPr/>
        <p:txBody>
          <a:bodyPr/>
          <a:lstStyle/>
          <a:p>
            <a:r>
              <a:rPr lang="en-US" dirty="0"/>
              <a:t>L</a:t>
            </a:r>
            <a:r>
              <a:rPr lang="en-US" dirty="0" smtClean="0"/>
              <a:t>ife </a:t>
            </a:r>
            <a:r>
              <a:rPr lang="en-US" dirty="0"/>
              <a:t>I</a:t>
            </a:r>
            <a:r>
              <a:rPr lang="en-US" dirty="0" smtClean="0"/>
              <a:t>nsurance</a:t>
            </a:r>
          </a:p>
          <a:p>
            <a:pPr lvl="1"/>
            <a:r>
              <a:rPr lang="en-US" dirty="0" smtClean="0"/>
              <a:t>Definitions</a:t>
            </a:r>
          </a:p>
          <a:p>
            <a:pPr lvl="1"/>
            <a:r>
              <a:rPr lang="en-US" dirty="0" smtClean="0"/>
              <a:t>Classes and product categories, in particular</a:t>
            </a:r>
          </a:p>
          <a:p>
            <a:pPr lvl="2"/>
            <a:r>
              <a:rPr lang="en-US" dirty="0" smtClean="0"/>
              <a:t>term life (as purest form of life insurance)</a:t>
            </a:r>
          </a:p>
          <a:p>
            <a:pPr lvl="2"/>
            <a:r>
              <a:rPr lang="en-US" dirty="0" smtClean="0"/>
              <a:t>annuities</a:t>
            </a:r>
            <a:endParaRPr lang="en-US" dirty="0"/>
          </a:p>
          <a:p>
            <a:r>
              <a:rPr lang="en-US" dirty="0"/>
              <a:t>H</a:t>
            </a:r>
            <a:r>
              <a:rPr lang="en-US" dirty="0" smtClean="0"/>
              <a:t>ealth </a:t>
            </a:r>
            <a:r>
              <a:rPr lang="en-US" dirty="0"/>
              <a:t>I</a:t>
            </a:r>
            <a:r>
              <a:rPr lang="en-US" dirty="0" smtClean="0"/>
              <a:t>nsurance</a:t>
            </a:r>
            <a:endParaRPr lang="en-US" dirty="0"/>
          </a:p>
          <a:p>
            <a:r>
              <a:rPr lang="en-US" dirty="0" smtClean="0"/>
              <a:t>Obamacare - purpose</a:t>
            </a:r>
            <a:endParaRPr lang="en-US" dirty="0"/>
          </a:p>
          <a:p>
            <a:r>
              <a:rPr lang="en-US" dirty="0"/>
              <a:t>Property and Casualty </a:t>
            </a:r>
            <a:r>
              <a:rPr lang="en-US" dirty="0" smtClean="0"/>
              <a:t>Insurance</a:t>
            </a:r>
          </a:p>
          <a:p>
            <a:pPr lvl="1"/>
            <a:r>
              <a:rPr lang="en-US" dirty="0" smtClean="0"/>
              <a:t>D&amp;O insurance</a:t>
            </a:r>
            <a:endParaRPr lang="en-US" dirty="0"/>
          </a:p>
          <a:p>
            <a:endParaRPr lang="en-US" dirty="0"/>
          </a:p>
        </p:txBody>
      </p:sp>
      <p:sp>
        <p:nvSpPr>
          <p:cNvPr id="4" name="Slide Number Placeholder 3">
            <a:extLst>
              <a:ext uri="{FF2B5EF4-FFF2-40B4-BE49-F238E27FC236}">
                <a16:creationId xmlns:a16="http://schemas.microsoft.com/office/drawing/2014/main" id="{0B5AFBDA-854C-4120-93E4-7509BE8B1B8D}"/>
              </a:ext>
            </a:extLst>
          </p:cNvPr>
          <p:cNvSpPr>
            <a:spLocks noGrp="1"/>
          </p:cNvSpPr>
          <p:nvPr>
            <p:ph type="sldNum" sz="quarter" idx="10"/>
          </p:nvPr>
        </p:nvSpPr>
        <p:spPr/>
        <p:txBody>
          <a:bodyPr/>
          <a:lstStyle/>
          <a:p>
            <a:pPr>
              <a:defRPr/>
            </a:pPr>
            <a:fld id="{809A4F01-EBEC-4878-81D8-A6152D087E2C}" type="slidenum">
              <a:rPr lang="en-US" altLang="en-US" smtClean="0"/>
              <a:pPr>
                <a:defRPr/>
              </a:pPr>
              <a:t>26</a:t>
            </a:fld>
            <a:endParaRPr lang="en-US" altLang="en-US"/>
          </a:p>
        </p:txBody>
      </p:sp>
      <p:sp>
        <p:nvSpPr>
          <p:cNvPr id="5" name="Footer Placeholder 4">
            <a:extLst>
              <a:ext uri="{FF2B5EF4-FFF2-40B4-BE49-F238E27FC236}">
                <a16:creationId xmlns:a16="http://schemas.microsoft.com/office/drawing/2014/main" id="{9DF62803-8364-4575-99A3-3249E7ADD4F8}"/>
              </a:ext>
            </a:extLst>
          </p:cNvPr>
          <p:cNvSpPr>
            <a:spLocks noGrp="1"/>
          </p:cNvSpPr>
          <p:nvPr>
            <p:ph type="ftr" sz="quarter" idx="11"/>
          </p:nvPr>
        </p:nvSpPr>
        <p:spPr/>
        <p:txBody>
          <a:bodyPr/>
          <a:lstStyle/>
          <a:p>
            <a:pPr>
              <a:defRPr/>
            </a:pPr>
            <a:r>
              <a:rPr lang="en-US" altLang="en-US" dirty="0" smtClean="0"/>
              <a:t>Summary</a:t>
            </a:r>
            <a:endParaRPr lang="en-US" altLang="en-US" dirty="0"/>
          </a:p>
        </p:txBody>
      </p:sp>
    </p:spTree>
    <p:extLst>
      <p:ext uri="{BB962C8B-B14F-4D97-AF65-F5344CB8AC3E}">
        <p14:creationId xmlns:p14="http://schemas.microsoft.com/office/powerpoint/2010/main" val="6826132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Test Your Understanding</a:t>
            </a:r>
          </a:p>
        </p:txBody>
      </p:sp>
      <p:sp>
        <p:nvSpPr>
          <p:cNvPr id="7" name="Content Placeholder 6"/>
          <p:cNvSpPr>
            <a:spLocks noGrp="1"/>
          </p:cNvSpPr>
          <p:nvPr>
            <p:ph sz="half" idx="1"/>
          </p:nvPr>
        </p:nvSpPr>
        <p:spPr>
          <a:xfrm>
            <a:off x="228600" y="1600200"/>
            <a:ext cx="4648200" cy="4525963"/>
          </a:xfrm>
        </p:spPr>
        <p:txBody>
          <a:bodyPr/>
          <a:lstStyle/>
          <a:p>
            <a:pPr>
              <a:lnSpc>
                <a:spcPct val="100000"/>
              </a:lnSpc>
            </a:pPr>
            <a:r>
              <a:rPr lang="en-US" dirty="0"/>
              <a:t>What was the goal of </a:t>
            </a:r>
            <a:r>
              <a:rPr lang="en-US" dirty="0" err="1"/>
              <a:t>Obamacare</a:t>
            </a:r>
            <a:r>
              <a:rPr lang="en-US" dirty="0"/>
              <a:t>?</a:t>
            </a:r>
          </a:p>
          <a:p>
            <a:pPr lvl="1">
              <a:lnSpc>
                <a:spcPct val="100000"/>
              </a:lnSpc>
            </a:pPr>
            <a:r>
              <a:rPr lang="en-US" dirty="0"/>
              <a:t>Ensuring that all Americans had health insurance</a:t>
            </a:r>
          </a:p>
          <a:p>
            <a:pPr lvl="1">
              <a:lnSpc>
                <a:spcPct val="100000"/>
              </a:lnSpc>
            </a:pPr>
            <a:r>
              <a:rPr lang="en-US" dirty="0"/>
              <a:t>Ensuring that all Americans had life insurance</a:t>
            </a:r>
          </a:p>
          <a:p>
            <a:pPr lvl="1">
              <a:lnSpc>
                <a:spcPct val="100000"/>
              </a:lnSpc>
            </a:pPr>
            <a:r>
              <a:rPr lang="en-US" dirty="0"/>
              <a:t>Ensuring that insurance companies were properly regulated in the US</a:t>
            </a:r>
          </a:p>
          <a:p>
            <a:pPr>
              <a:lnSpc>
                <a:spcPct val="100000"/>
              </a:lnSpc>
            </a:pPr>
            <a:r>
              <a:rPr lang="en-US" dirty="0"/>
              <a:t>Which type of insurance premiums has gone up significantly in the US due to corporate fraud?</a:t>
            </a:r>
          </a:p>
          <a:p>
            <a:pPr lvl="1">
              <a:lnSpc>
                <a:spcPct val="100000"/>
              </a:lnSpc>
            </a:pPr>
            <a:r>
              <a:rPr lang="en-US" dirty="0"/>
              <a:t>Health insurance</a:t>
            </a:r>
          </a:p>
          <a:p>
            <a:pPr lvl="1">
              <a:lnSpc>
                <a:spcPct val="100000"/>
              </a:lnSpc>
            </a:pPr>
            <a:r>
              <a:rPr lang="en-US" dirty="0"/>
              <a:t>Life insurance</a:t>
            </a:r>
          </a:p>
          <a:p>
            <a:pPr lvl="1">
              <a:lnSpc>
                <a:spcPct val="100000"/>
              </a:lnSpc>
            </a:pPr>
            <a:r>
              <a:rPr lang="en-US" dirty="0"/>
              <a:t>D&amp;O insurance</a:t>
            </a:r>
          </a:p>
        </p:txBody>
      </p:sp>
      <p:sp>
        <p:nvSpPr>
          <p:cNvPr id="4" name="Slide Number Placeholder 3"/>
          <p:cNvSpPr>
            <a:spLocks noGrp="1"/>
          </p:cNvSpPr>
          <p:nvPr>
            <p:ph type="sldNum" sz="quarter" idx="10"/>
          </p:nvPr>
        </p:nvSpPr>
        <p:spPr/>
        <p:txBody>
          <a:bodyPr/>
          <a:lstStyle/>
          <a:p>
            <a:pPr>
              <a:defRPr/>
            </a:pPr>
            <a:fld id="{809A4F01-EBEC-4878-81D8-A6152D087E2C}" type="slidenum">
              <a:rPr lang="en-US" altLang="en-US" smtClean="0"/>
              <a:pPr>
                <a:defRPr/>
              </a:pPr>
              <a:t>27</a:t>
            </a:fld>
            <a:endParaRPr lang="en-US" altLang="en-US"/>
          </a:p>
        </p:txBody>
      </p:sp>
      <p:pic>
        <p:nvPicPr>
          <p:cNvPr id="9" name="Picture 3" descr="C:\Users\Wolfgang\Documents\ED.PRES\06_Purchased Copyrighted Contend\istockphoto\iStock_000008335931Small.jpg"/>
          <p:cNvPicPr>
            <a:picLocks noGrp="1" noChangeAspect="1" noChangeArrowheads="1"/>
          </p:cNvPicPr>
          <p:nvPr>
            <p:ph sz="half" idx="2"/>
          </p:nvPr>
        </p:nvPicPr>
        <p:blipFill>
          <a:blip r:embed="rId2" cstate="print">
            <a:extLst>
              <a:ext uri="{28A0092B-C50C-407E-A947-70E740481C1C}">
                <a14:useLocalDpi xmlns:a14="http://schemas.microsoft.com/office/drawing/2010/main" val="0"/>
              </a:ext>
            </a:extLst>
          </a:blip>
          <a:srcRect/>
          <a:stretch>
            <a:fillRect/>
          </a:stretch>
        </p:blipFill>
        <p:spPr bwMode="auto">
          <a:xfrm>
            <a:off x="4920353" y="1676400"/>
            <a:ext cx="4100883" cy="3810000"/>
          </a:xfrm>
          <a:prstGeom prst="rect">
            <a:avLst/>
          </a:prstGeom>
          <a:noFill/>
          <a:extLst>
            <a:ext uri="{909E8E84-426E-40DD-AFC4-6F175D3DCCD1}">
              <a14:hiddenFill xmlns:a14="http://schemas.microsoft.com/office/drawing/2010/main">
                <a:solidFill>
                  <a:srgbClr val="FFFFFF"/>
                </a:solidFill>
              </a14:hiddenFill>
            </a:ext>
          </a:extLst>
        </p:spPr>
      </p:pic>
      <p:sp>
        <p:nvSpPr>
          <p:cNvPr id="8" name="Footer Placeholder 4"/>
          <p:cNvSpPr>
            <a:spLocks noGrp="1"/>
          </p:cNvSpPr>
          <p:nvPr>
            <p:ph type="ftr" sz="quarter" idx="11"/>
          </p:nvPr>
        </p:nvSpPr>
        <p:spPr bwMode="auto">
          <a:xfrm>
            <a:off x="1989138" y="6143625"/>
            <a:ext cx="7154862" cy="427038"/>
          </a:xfrm>
          <a:noFill/>
          <a:ln>
            <a:miter lim="800000"/>
            <a:headEnd/>
            <a:tailEnd/>
          </a:ln>
        </p:spPr>
        <p:txBody>
          <a:bodyPr/>
          <a:lstStyle/>
          <a:p>
            <a:r>
              <a:rPr lang="en-US" altLang="zh-TW" dirty="0"/>
              <a:t>Insurance Companies</a:t>
            </a:r>
          </a:p>
        </p:txBody>
      </p:sp>
    </p:spTree>
    <p:extLst>
      <p:ext uri="{BB962C8B-B14F-4D97-AF65-F5344CB8AC3E}">
        <p14:creationId xmlns:p14="http://schemas.microsoft.com/office/powerpoint/2010/main" val="31044337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5" name="Rectangle 4"/>
          <p:cNvSpPr>
            <a:spLocks noGrp="1" noChangeArrowheads="1"/>
          </p:cNvSpPr>
          <p:nvPr>
            <p:ph type="title"/>
          </p:nvPr>
        </p:nvSpPr>
        <p:spPr/>
        <p:txBody>
          <a:bodyPr/>
          <a:lstStyle/>
          <a:p>
            <a:r>
              <a:rPr lang="en-US" altLang="zh-TW"/>
              <a:t>Reinsurance </a:t>
            </a:r>
          </a:p>
        </p:txBody>
      </p:sp>
      <p:sp>
        <p:nvSpPr>
          <p:cNvPr id="63493" name="Rectangle 5"/>
          <p:cNvSpPr>
            <a:spLocks noGrp="1" noChangeArrowheads="1"/>
          </p:cNvSpPr>
          <p:nvPr>
            <p:ph idx="1"/>
          </p:nvPr>
        </p:nvSpPr>
        <p:spPr>
          <a:xfrm>
            <a:off x="457200" y="1417637"/>
            <a:ext cx="4648200" cy="4525963"/>
          </a:xfrm>
        </p:spPr>
        <p:txBody>
          <a:bodyPr>
            <a:normAutofit fontScale="85000" lnSpcReduction="10000"/>
          </a:bodyPr>
          <a:lstStyle/>
          <a:p>
            <a:r>
              <a:rPr lang="en-US" altLang="zh-TW" b="1" dirty="0">
                <a:solidFill>
                  <a:schemeClr val="accent2"/>
                </a:solidFill>
              </a:rPr>
              <a:t>Reinsurance = insurance for insurance companies</a:t>
            </a:r>
          </a:p>
          <a:p>
            <a:pPr lvl="1"/>
            <a:r>
              <a:rPr lang="en-US" altLang="zh-TW" dirty="0"/>
              <a:t>Allocates a portion of the risk to another company in exchange for a portion of the premium</a:t>
            </a:r>
          </a:p>
          <a:p>
            <a:pPr lvl="1"/>
            <a:r>
              <a:rPr lang="en-US" altLang="zh-TW" dirty="0"/>
              <a:t>Started in 17th century with Lloyds of London</a:t>
            </a:r>
          </a:p>
          <a:p>
            <a:pPr>
              <a:lnSpc>
                <a:spcPct val="130000"/>
              </a:lnSpc>
            </a:pPr>
            <a:r>
              <a:rPr lang="en-US" altLang="zh-TW" dirty="0"/>
              <a:t>Key issues in reinsurance: impact of catastrophic losses such as Katrina</a:t>
            </a:r>
          </a:p>
          <a:p>
            <a:r>
              <a:rPr lang="en-US" altLang="zh-TW" dirty="0"/>
              <a:t>One of the recent trends has been the crossover from reinsurance into capital markets (catastrophe bonds, mortality bonds) with growing role of hedge funds as investors</a:t>
            </a:r>
          </a:p>
        </p:txBody>
      </p:sp>
      <p:sp>
        <p:nvSpPr>
          <p:cNvPr id="46084" name="Slide Number Placeholder 5"/>
          <p:cNvSpPr>
            <a:spLocks noGrp="1"/>
          </p:cNvSpPr>
          <p:nvPr>
            <p:ph type="sldNum" sz="quarter" idx="10"/>
          </p:nvPr>
        </p:nvSpPr>
        <p:spPr>
          <a:noFill/>
        </p:spPr>
        <p:txBody>
          <a:bodyPr vert="horz" wrap="square" lIns="91440" tIns="45720" rIns="91440" bIns="45720" numCol="1" anchor="ctr" anchorCtr="0" compatLnSpc="1">
            <a:prstTxWarp prst="textNoShape">
              <a:avLst/>
            </a:prstTxWarp>
          </a:bodyPr>
          <a:lstStyle/>
          <a:p>
            <a:fld id="{A7E1BBA4-DA45-4AC9-B939-9E082BD3C269}" type="slidenum">
              <a:rPr lang="en-US" altLang="en-US" sz="1400"/>
              <a:pPr/>
              <a:t>28</a:t>
            </a:fld>
            <a:endParaRPr lang="en-US" altLang="en-US" sz="1400" dirty="0"/>
          </a:p>
        </p:txBody>
      </p:sp>
      <p:pic>
        <p:nvPicPr>
          <p:cNvPr id="63496" name="Picture 8" descr="Lloyd's of London, The City of London"/>
          <p:cNvPicPr>
            <a:picLocks noChangeAspect="1" noChangeArrowheads="1"/>
          </p:cNvPicPr>
          <p:nvPr/>
        </p:nvPicPr>
        <p:blipFill>
          <a:blip r:embed="rId3" cstate="print"/>
          <a:srcRect/>
          <a:stretch>
            <a:fillRect/>
          </a:stretch>
        </p:blipFill>
        <p:spPr bwMode="auto">
          <a:xfrm rot="337778">
            <a:off x="5409799" y="848317"/>
            <a:ext cx="3236423" cy="4854635"/>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63497" name="Text Box 9"/>
          <p:cNvSpPr txBox="1">
            <a:spLocks noChangeArrowheads="1"/>
          </p:cNvSpPr>
          <p:nvPr/>
        </p:nvSpPr>
        <p:spPr bwMode="auto">
          <a:xfrm>
            <a:off x="0" y="5867400"/>
            <a:ext cx="3276600" cy="307777"/>
          </a:xfrm>
          <a:prstGeom prst="rect">
            <a:avLst/>
          </a:prstGeom>
          <a:noFill/>
          <a:ln w="9525">
            <a:noFill/>
            <a:miter lim="800000"/>
            <a:headEnd/>
            <a:tailEnd/>
          </a:ln>
        </p:spPr>
        <p:txBody>
          <a:bodyPr>
            <a:spAutoFit/>
          </a:bodyPr>
          <a:lstStyle>
            <a:defPPr>
              <a:defRPr lang="en-US"/>
            </a:defPPr>
            <a:lvl1pPr eaLnBrk="0" hangingPunct="0">
              <a:spcBef>
                <a:spcPct val="50000"/>
              </a:spcBef>
              <a:defRPr sz="1400" i="1">
                <a:latin typeface="+mn-lt"/>
              </a:defRPr>
            </a:lvl1pPr>
            <a:lvl2pPr>
              <a:defRPr>
                <a:latin typeface="Tahoma" pitchFamily="34" charset="0"/>
              </a:defRPr>
            </a:lvl2pPr>
            <a:lvl3pPr>
              <a:defRPr>
                <a:latin typeface="Tahoma" pitchFamily="34" charset="0"/>
              </a:defRPr>
            </a:lvl3pPr>
            <a:lvl4pPr>
              <a:defRPr>
                <a:latin typeface="Tahoma" pitchFamily="34" charset="0"/>
              </a:defRPr>
            </a:lvl4pPr>
            <a:lvl5pPr>
              <a:defRPr>
                <a:latin typeface="Tahoma" pitchFamily="34" charset="0"/>
              </a:defRPr>
            </a:lvl5pPr>
            <a:lvl6pPr>
              <a:defRPr>
                <a:latin typeface="Tahoma" pitchFamily="34" charset="0"/>
              </a:defRPr>
            </a:lvl6pPr>
            <a:lvl7pPr>
              <a:defRPr>
                <a:latin typeface="Tahoma" pitchFamily="34" charset="0"/>
              </a:defRPr>
            </a:lvl7pPr>
            <a:lvl8pPr>
              <a:defRPr>
                <a:latin typeface="Tahoma" pitchFamily="34" charset="0"/>
              </a:defRPr>
            </a:lvl8pPr>
            <a:lvl9pPr>
              <a:defRPr>
                <a:latin typeface="Tahoma" pitchFamily="34" charset="0"/>
              </a:defRPr>
            </a:lvl9pPr>
          </a:lstStyle>
          <a:p>
            <a:r>
              <a:rPr lang="en-US" altLang="zh-TW" dirty="0"/>
              <a:t>Source: http://www.freefoto.com</a:t>
            </a:r>
          </a:p>
        </p:txBody>
      </p:sp>
      <p:sp>
        <p:nvSpPr>
          <p:cNvPr id="8" name="Footer Placeholder 4"/>
          <p:cNvSpPr>
            <a:spLocks noGrp="1"/>
          </p:cNvSpPr>
          <p:nvPr>
            <p:ph type="ftr" sz="quarter" idx="11"/>
          </p:nvPr>
        </p:nvSpPr>
        <p:spPr bwMode="auto">
          <a:xfrm>
            <a:off x="1989138" y="6143625"/>
            <a:ext cx="7154862" cy="427038"/>
          </a:xfrm>
          <a:noFill/>
          <a:ln>
            <a:miter lim="800000"/>
            <a:headEnd/>
            <a:tailEnd/>
          </a:ln>
        </p:spPr>
        <p:txBody>
          <a:bodyPr/>
          <a:lstStyle/>
          <a:p>
            <a:r>
              <a:rPr lang="en-US" altLang="zh-TW" dirty="0"/>
              <a:t>Insurance Companies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3496"/>
                                        </p:tgtEl>
                                        <p:attrNameLst>
                                          <p:attrName>style.visibility</p:attrName>
                                        </p:attrNameLst>
                                      </p:cBhvr>
                                      <p:to>
                                        <p:strVal val="visible"/>
                                      </p:to>
                                    </p:set>
                                    <p:animEffect transition="in" filter="fade">
                                      <p:cBhvr>
                                        <p:cTn id="7" dur="500"/>
                                        <p:tgtEl>
                                          <p:spTgt spid="6349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63493">
                                            <p:txEl>
                                              <p:pRg st="0" end="0"/>
                                            </p:txEl>
                                          </p:spTgt>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63493">
                                            <p:txEl>
                                              <p:pRg st="1" end="1"/>
                                            </p:txEl>
                                          </p:spTgt>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63493">
                                            <p:txEl>
                                              <p:pRg st="2" end="2"/>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63493">
                                            <p:txEl>
                                              <p:pRg st="3" end="3"/>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6349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493"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dirty="0"/>
              <a:t>Catastrophic risk and insurance</a:t>
            </a:r>
            <a:endParaRPr lang="en-US" dirty="0"/>
          </a:p>
        </p:txBody>
      </p:sp>
      <p:sp>
        <p:nvSpPr>
          <p:cNvPr id="4" name="Slide Number Placeholder 3"/>
          <p:cNvSpPr>
            <a:spLocks noGrp="1"/>
          </p:cNvSpPr>
          <p:nvPr>
            <p:ph type="sldNum" sz="quarter" idx="10"/>
          </p:nvPr>
        </p:nvSpPr>
        <p:spPr/>
        <p:txBody>
          <a:bodyPr/>
          <a:lstStyle/>
          <a:p>
            <a:pPr>
              <a:defRPr/>
            </a:pPr>
            <a:fld id="{809A4F01-EBEC-4878-81D8-A6152D087E2C}" type="slidenum">
              <a:rPr lang="en-US" altLang="en-US" smtClean="0"/>
              <a:pPr>
                <a:defRPr/>
              </a:pPr>
              <a:t>29</a:t>
            </a:fld>
            <a:endParaRPr lang="en-US" altLang="en-US"/>
          </a:p>
        </p:txBody>
      </p:sp>
      <p:sp>
        <p:nvSpPr>
          <p:cNvPr id="5" name="Footer Placeholder 4"/>
          <p:cNvSpPr>
            <a:spLocks noGrp="1"/>
          </p:cNvSpPr>
          <p:nvPr>
            <p:ph type="ftr" sz="quarter" idx="11"/>
          </p:nvPr>
        </p:nvSpPr>
        <p:spPr/>
        <p:txBody>
          <a:bodyPr/>
          <a:lstStyle/>
          <a:p>
            <a:pPr>
              <a:defRPr/>
            </a:pPr>
            <a:r>
              <a:rPr lang="en-US" altLang="en-US" dirty="0" smtClean="0"/>
              <a:t>Insurance Companies</a:t>
            </a:r>
            <a:endParaRPr lang="en-US" altLang="en-US" dirty="0"/>
          </a:p>
        </p:txBody>
      </p:sp>
      <p:pic>
        <p:nvPicPr>
          <p:cNvPr id="9" name="Content Placeholder 8"/>
          <p:cNvPicPr>
            <a:picLocks noGrp="1" noChangeAspect="1"/>
          </p:cNvPicPr>
          <p:nvPr>
            <p:ph idx="1"/>
          </p:nvPr>
        </p:nvPicPr>
        <p:blipFill>
          <a:blip r:embed="rId3"/>
          <a:stretch>
            <a:fillRect/>
          </a:stretch>
        </p:blipFill>
        <p:spPr>
          <a:xfrm>
            <a:off x="457200" y="1460521"/>
            <a:ext cx="8229600" cy="4451000"/>
          </a:xfrm>
          <a:prstGeom prst="rect">
            <a:avLst/>
          </a:prstGeom>
        </p:spPr>
      </p:pic>
      <p:sp>
        <p:nvSpPr>
          <p:cNvPr id="10" name="TextBox 9"/>
          <p:cNvSpPr txBox="1"/>
          <p:nvPr/>
        </p:nvSpPr>
        <p:spPr>
          <a:xfrm>
            <a:off x="5486400" y="1417638"/>
            <a:ext cx="1524000" cy="533400"/>
          </a:xfrm>
          <a:prstGeom prst="rect">
            <a:avLst/>
          </a:prstGeom>
          <a:solidFill>
            <a:schemeClr val="accent6">
              <a:lumMod val="20000"/>
              <a:lumOff val="80000"/>
            </a:schemeClr>
          </a:solidFill>
        </p:spPr>
        <p:txBody>
          <a:bodyPr vert="horz" wrap="square" lIns="91440" tIns="45720" rIns="91440" bIns="45720" rtlCol="0" anchor="ctr">
            <a:normAutofit fontScale="77500" lnSpcReduction="20000"/>
          </a:bodyPr>
          <a:lstStyle/>
          <a:p>
            <a:pPr marL="0" marR="0" indent="0" algn="l" defTabSz="914400" rtl="0" eaLnBrk="1" fontAlgn="auto" latinLnBrk="0" hangingPunct="1">
              <a:lnSpc>
                <a:spcPct val="100000"/>
              </a:lnSpc>
              <a:spcBef>
                <a:spcPct val="0"/>
              </a:spcBef>
              <a:spcAft>
                <a:spcPts val="0"/>
              </a:spcAft>
              <a:buClrTx/>
              <a:buSzTx/>
              <a:buFontTx/>
              <a:buNone/>
              <a:tabLst/>
            </a:pPr>
            <a:r>
              <a:rPr kumimoji="0" lang="en-US" altLang="zh-TW" sz="4400" b="0" i="0" u="none" strike="noStrike" kern="1200" cap="none" spc="0" normalizeH="0" baseline="0" noProof="0" dirty="0">
                <a:ln>
                  <a:noFill/>
                </a:ln>
                <a:solidFill>
                  <a:schemeClr val="tx1"/>
                </a:solidFill>
                <a:effectLst/>
                <a:uLnTx/>
                <a:uFillTx/>
                <a:latin typeface="+mj-lt"/>
                <a:ea typeface="+mj-ea"/>
                <a:cs typeface="+mj-cs"/>
              </a:rPr>
              <a:t>Katrina</a:t>
            </a:r>
            <a:endParaRPr kumimoji="0" lang="zh-TW" altLang="en-US" sz="4400" b="0" i="0" u="none" strike="noStrike" kern="1200" cap="none" spc="0" normalizeH="0" baseline="0" noProof="0" dirty="0">
              <a:ln>
                <a:noFill/>
              </a:ln>
              <a:solidFill>
                <a:schemeClr val="tx1"/>
              </a:solidFill>
              <a:effectLst/>
              <a:uLnTx/>
              <a:uFillTx/>
              <a:latin typeface="+mj-lt"/>
              <a:ea typeface="+mj-ea"/>
              <a:cs typeface="+mj-cs"/>
            </a:endParaRPr>
          </a:p>
        </p:txBody>
      </p:sp>
      <p:cxnSp>
        <p:nvCxnSpPr>
          <p:cNvPr id="11" name="Straight Arrow Connector 10"/>
          <p:cNvCxnSpPr>
            <a:endCxn id="10" idx="2"/>
          </p:cNvCxnSpPr>
          <p:nvPr/>
        </p:nvCxnSpPr>
        <p:spPr>
          <a:xfrm flipV="1">
            <a:off x="6248400" y="1951038"/>
            <a:ext cx="0" cy="563562"/>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sp>
        <p:nvSpPr>
          <p:cNvPr id="14" name="TextBox 13"/>
          <p:cNvSpPr txBox="1"/>
          <p:nvPr/>
        </p:nvSpPr>
        <p:spPr>
          <a:xfrm>
            <a:off x="6019800" y="5760873"/>
            <a:ext cx="2133600" cy="533400"/>
          </a:xfrm>
          <a:prstGeom prst="rect">
            <a:avLst/>
          </a:prstGeom>
          <a:solidFill>
            <a:schemeClr val="accent6">
              <a:lumMod val="20000"/>
              <a:lumOff val="80000"/>
            </a:schemeClr>
          </a:solidFill>
        </p:spPr>
        <p:txBody>
          <a:bodyPr vert="horz" wrap="square" lIns="91440" tIns="45720" rIns="91440" bIns="45720" rtlCol="0" anchor="ctr">
            <a:normAutofit fontScale="77500" lnSpcReduction="20000"/>
          </a:bodyPr>
          <a:lstStyle/>
          <a:p>
            <a:pPr marL="0" marR="0" indent="0" algn="l" defTabSz="914400" rtl="0" eaLnBrk="1" fontAlgn="auto" latinLnBrk="0" hangingPunct="1">
              <a:lnSpc>
                <a:spcPct val="100000"/>
              </a:lnSpc>
              <a:spcBef>
                <a:spcPct val="0"/>
              </a:spcBef>
              <a:spcAft>
                <a:spcPts val="0"/>
              </a:spcAft>
              <a:buClrTx/>
              <a:buSzTx/>
              <a:buFontTx/>
              <a:buNone/>
              <a:tabLst/>
            </a:pPr>
            <a:r>
              <a:rPr kumimoji="0" lang="en-US" altLang="zh-TW" sz="4400" b="0" i="0" u="none" strike="noStrike" kern="1200" cap="none" spc="0" normalizeH="0" baseline="0" noProof="0" dirty="0">
                <a:ln>
                  <a:noFill/>
                </a:ln>
                <a:solidFill>
                  <a:schemeClr val="tx1"/>
                </a:solidFill>
                <a:effectLst/>
                <a:uLnTx/>
                <a:uFillTx/>
                <a:latin typeface="+mj-lt"/>
                <a:ea typeface="+mj-ea"/>
                <a:cs typeface="+mj-cs"/>
              </a:rPr>
              <a:t>Fukushima</a:t>
            </a:r>
            <a:endParaRPr kumimoji="0" lang="zh-TW" altLang="en-US" sz="4400" b="0" i="0" u="none" strike="noStrike" kern="1200" cap="none" spc="0" normalizeH="0" baseline="0" noProof="0" dirty="0">
              <a:ln>
                <a:noFill/>
              </a:ln>
              <a:solidFill>
                <a:schemeClr val="tx1"/>
              </a:solidFill>
              <a:effectLst/>
              <a:uLnTx/>
              <a:uFillTx/>
              <a:latin typeface="+mj-lt"/>
              <a:ea typeface="+mj-ea"/>
              <a:cs typeface="+mj-cs"/>
            </a:endParaRPr>
          </a:p>
        </p:txBody>
      </p:sp>
      <p:cxnSp>
        <p:nvCxnSpPr>
          <p:cNvPr id="15" name="Straight Arrow Connector 14"/>
          <p:cNvCxnSpPr>
            <a:endCxn id="14" idx="0"/>
          </p:cNvCxnSpPr>
          <p:nvPr/>
        </p:nvCxnSpPr>
        <p:spPr>
          <a:xfrm>
            <a:off x="7086600" y="5257800"/>
            <a:ext cx="0" cy="503073"/>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sp>
        <p:nvSpPr>
          <p:cNvPr id="18" name="TextBox 17"/>
          <p:cNvSpPr txBox="1"/>
          <p:nvPr/>
        </p:nvSpPr>
        <p:spPr>
          <a:xfrm>
            <a:off x="7162800" y="152400"/>
            <a:ext cx="1524000" cy="1798638"/>
          </a:xfrm>
          <a:prstGeom prst="rect">
            <a:avLst/>
          </a:prstGeom>
          <a:solidFill>
            <a:schemeClr val="accent6">
              <a:lumMod val="20000"/>
              <a:lumOff val="80000"/>
            </a:schemeClr>
          </a:solidFill>
        </p:spPr>
        <p:txBody>
          <a:bodyPr vert="horz" wrap="square" lIns="91440" tIns="45720" rIns="91440" bIns="45720" rtlCol="0" anchor="ctr">
            <a:noAutofit/>
          </a:bodyPr>
          <a:lstStyle/>
          <a:p>
            <a:pPr fontAlgn="auto">
              <a:spcAft>
                <a:spcPts val="0"/>
              </a:spcAft>
            </a:pPr>
            <a:r>
              <a:rPr kumimoji="0" lang="en-US" altLang="zh-TW" b="0" i="0" u="none" strike="noStrike" kern="1200" cap="none" spc="0" normalizeH="0" baseline="0" noProof="0" dirty="0" smtClean="0">
                <a:ln>
                  <a:noFill/>
                </a:ln>
                <a:solidFill>
                  <a:schemeClr val="tx1"/>
                </a:solidFill>
                <a:effectLst/>
                <a:uLnTx/>
                <a:uFillTx/>
                <a:latin typeface="+mj-lt"/>
                <a:ea typeface="+mj-ea"/>
                <a:cs typeface="+mj-cs"/>
              </a:rPr>
              <a:t>Hurricanes </a:t>
            </a:r>
            <a:r>
              <a:rPr lang="en-US" dirty="0">
                <a:latin typeface="+mj-lt"/>
              </a:rPr>
              <a:t>Harvey, Irma and Maria</a:t>
            </a:r>
            <a:r>
              <a:rPr kumimoji="0" lang="en-US" altLang="zh-TW" b="0" i="0" u="none" strike="noStrike" kern="1200" cap="none" spc="0" normalizeH="0" baseline="0" noProof="0" dirty="0" smtClean="0">
                <a:ln>
                  <a:noFill/>
                </a:ln>
                <a:solidFill>
                  <a:schemeClr val="tx1"/>
                </a:solidFill>
                <a:effectLst/>
                <a:uLnTx/>
                <a:uFillTx/>
                <a:latin typeface="+mj-lt"/>
                <a:ea typeface="+mj-ea"/>
                <a:cs typeface="+mj-cs"/>
              </a:rPr>
              <a:t>, wildfires</a:t>
            </a:r>
            <a:endParaRPr kumimoji="0" lang="zh-TW" altLang="en-US" b="0" i="0" u="none" strike="noStrike" kern="1200" cap="none" spc="0" normalizeH="0" baseline="0" noProof="0" dirty="0">
              <a:ln>
                <a:noFill/>
              </a:ln>
              <a:solidFill>
                <a:schemeClr val="tx1"/>
              </a:solidFill>
              <a:effectLst/>
              <a:uLnTx/>
              <a:uFillTx/>
              <a:latin typeface="+mj-lt"/>
              <a:ea typeface="+mj-ea"/>
              <a:cs typeface="+mj-cs"/>
            </a:endParaRPr>
          </a:p>
        </p:txBody>
      </p:sp>
      <p:cxnSp>
        <p:nvCxnSpPr>
          <p:cNvPr id="19" name="Straight Arrow Connector 18"/>
          <p:cNvCxnSpPr>
            <a:endCxn id="18" idx="2"/>
          </p:cNvCxnSpPr>
          <p:nvPr/>
        </p:nvCxnSpPr>
        <p:spPr>
          <a:xfrm flipV="1">
            <a:off x="7924800" y="1951038"/>
            <a:ext cx="0" cy="563562"/>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10614466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3" name="Rectangle 2"/>
          <p:cNvSpPr>
            <a:spLocks noGrp="1" noChangeArrowheads="1"/>
          </p:cNvSpPr>
          <p:nvPr>
            <p:ph type="title"/>
          </p:nvPr>
        </p:nvSpPr>
        <p:spPr/>
        <p:txBody>
          <a:bodyPr/>
          <a:lstStyle/>
          <a:p>
            <a:pPr eaLnBrk="1" hangingPunct="1"/>
            <a:r>
              <a:rPr lang="en-US" altLang="zh-TW">
                <a:ea typeface="PMingLiU" pitchFamily="18" charset="-120"/>
              </a:rPr>
              <a:t>The Buy-Side</a:t>
            </a:r>
          </a:p>
        </p:txBody>
      </p:sp>
      <p:sp>
        <p:nvSpPr>
          <p:cNvPr id="10243" name="Rectangle 3"/>
          <p:cNvSpPr>
            <a:spLocks noGrp="1" noChangeArrowheads="1"/>
          </p:cNvSpPr>
          <p:nvPr>
            <p:ph idx="1"/>
          </p:nvPr>
        </p:nvSpPr>
        <p:spPr/>
        <p:txBody>
          <a:bodyPr/>
          <a:lstStyle/>
          <a:p>
            <a:pPr eaLnBrk="1" hangingPunct="1"/>
            <a:r>
              <a:rPr lang="en-US" altLang="zh-TW" dirty="0">
                <a:ea typeface="PMingLiU" pitchFamily="18" charset="-120"/>
              </a:rPr>
              <a:t>Traditional Institutional Investors:</a:t>
            </a:r>
          </a:p>
          <a:p>
            <a:pPr lvl="1" eaLnBrk="1" hangingPunct="1"/>
            <a:r>
              <a:rPr lang="en-US" altLang="zh-TW" dirty="0">
                <a:ea typeface="PMingLiU" pitchFamily="18" charset="-120"/>
              </a:rPr>
              <a:t>Insurance Companies</a:t>
            </a:r>
          </a:p>
          <a:p>
            <a:pPr lvl="1" eaLnBrk="1" hangingPunct="1"/>
            <a:r>
              <a:rPr lang="en-US" altLang="zh-TW" dirty="0">
                <a:ea typeface="PMingLiU" pitchFamily="18" charset="-120"/>
              </a:rPr>
              <a:t>Pension Funds and Retirement Schemes</a:t>
            </a:r>
          </a:p>
          <a:p>
            <a:pPr lvl="1" eaLnBrk="1" hangingPunct="1"/>
            <a:r>
              <a:rPr lang="en-US" altLang="zh-TW" dirty="0">
                <a:ea typeface="PMingLiU" pitchFamily="18" charset="-120"/>
              </a:rPr>
              <a:t>Mutual Funds &amp; Funds Management</a:t>
            </a:r>
          </a:p>
          <a:p>
            <a:pPr eaLnBrk="1" hangingPunct="1"/>
            <a:r>
              <a:rPr lang="en-US" altLang="zh-TW" dirty="0">
                <a:ea typeface="PMingLiU" pitchFamily="18" charset="-120"/>
              </a:rPr>
              <a:t>Alternative Investors: </a:t>
            </a:r>
          </a:p>
          <a:p>
            <a:pPr lvl="1" eaLnBrk="1" hangingPunct="1"/>
            <a:r>
              <a:rPr lang="en-US" altLang="zh-TW" dirty="0">
                <a:ea typeface="PMingLiU" pitchFamily="18" charset="-120"/>
              </a:rPr>
              <a:t>SWF</a:t>
            </a:r>
          </a:p>
          <a:p>
            <a:pPr lvl="1" eaLnBrk="1" hangingPunct="1"/>
            <a:r>
              <a:rPr lang="en-US" altLang="zh-TW" dirty="0">
                <a:ea typeface="PMingLiU" pitchFamily="18" charset="-120"/>
              </a:rPr>
              <a:t>Hedge Funds</a:t>
            </a:r>
          </a:p>
          <a:p>
            <a:pPr lvl="1" eaLnBrk="1" hangingPunct="1"/>
            <a:r>
              <a:rPr lang="en-US" altLang="zh-TW" dirty="0">
                <a:ea typeface="PMingLiU" pitchFamily="18" charset="-120"/>
              </a:rPr>
              <a:t>VC Firms &amp; Private Equity</a:t>
            </a:r>
          </a:p>
        </p:txBody>
      </p:sp>
      <p:sp>
        <p:nvSpPr>
          <p:cNvPr id="7172" name="Slide Number Placeholder 5"/>
          <p:cNvSpPr>
            <a:spLocks noGrp="1"/>
          </p:cNvSpPr>
          <p:nvPr>
            <p:ph type="sldNum" sz="quarter" idx="10"/>
          </p:nvPr>
        </p:nvSpPr>
        <p:spPr>
          <a:noFill/>
        </p:spPr>
        <p:txBody>
          <a:bodyPr/>
          <a:lstStyle/>
          <a:p>
            <a:fld id="{9ABD3B1B-B179-4CA7-BF18-16CC1CCF107E}" type="slidenum">
              <a:rPr lang="en-US" altLang="en-US" sz="1400" smtClean="0"/>
              <a:pPr/>
              <a:t>3</a:t>
            </a:fld>
            <a:endParaRPr lang="en-US" altLang="en-US" sz="1400"/>
          </a:p>
        </p:txBody>
      </p:sp>
      <p:sp>
        <p:nvSpPr>
          <p:cNvPr id="7" name="Footer Placeholder 4"/>
          <p:cNvSpPr>
            <a:spLocks noGrp="1"/>
          </p:cNvSpPr>
          <p:nvPr>
            <p:ph type="ftr" sz="quarter" idx="11"/>
          </p:nvPr>
        </p:nvSpPr>
        <p:spPr bwMode="auto">
          <a:xfrm>
            <a:off x="1989138" y="6143625"/>
            <a:ext cx="7154862" cy="427038"/>
          </a:xfrm>
          <a:noFill/>
          <a:ln>
            <a:miter lim="800000"/>
            <a:headEnd/>
            <a:tailEnd/>
          </a:ln>
        </p:spPr>
        <p:txBody>
          <a:bodyPr/>
          <a:lstStyle/>
          <a:p>
            <a:r>
              <a:rPr lang="en-US" altLang="zh-TW" dirty="0"/>
              <a:t>The Buy Side</a:t>
            </a: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24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24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24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24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24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24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24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24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3"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338" name="Rectangle 2"/>
          <p:cNvSpPr>
            <a:spLocks noGrp="1" noChangeArrowheads="1"/>
          </p:cNvSpPr>
          <p:nvPr>
            <p:ph type="title"/>
          </p:nvPr>
        </p:nvSpPr>
        <p:spPr/>
        <p:txBody>
          <a:bodyPr/>
          <a:lstStyle/>
          <a:p>
            <a:r>
              <a:rPr lang="en-US" altLang="zh-TW" dirty="0">
                <a:ea typeface="新細明體" charset="-120"/>
              </a:rPr>
              <a:t>From insurance to capital markets: convergence product: ILS</a:t>
            </a:r>
          </a:p>
        </p:txBody>
      </p:sp>
      <p:sp>
        <p:nvSpPr>
          <p:cNvPr id="270339" name="Rectangle 3"/>
          <p:cNvSpPr>
            <a:spLocks noGrp="1" noChangeArrowheads="1"/>
          </p:cNvSpPr>
          <p:nvPr>
            <p:ph idx="1"/>
          </p:nvPr>
        </p:nvSpPr>
        <p:spPr/>
        <p:txBody>
          <a:bodyPr/>
          <a:lstStyle/>
          <a:p>
            <a:pPr>
              <a:lnSpc>
                <a:spcPct val="80000"/>
              </a:lnSpc>
            </a:pPr>
            <a:r>
              <a:rPr lang="en-US" altLang="zh-CN" sz="1900" b="1" dirty="0">
                <a:ea typeface="SimSun" pitchFamily="2" charset="-122"/>
              </a:rPr>
              <a:t>Insurance Linked Securities (ILS) </a:t>
            </a:r>
            <a:r>
              <a:rPr lang="en-US" altLang="zh-CN" sz="1900" dirty="0">
                <a:ea typeface="SimSun" pitchFamily="2" charset="-122"/>
              </a:rPr>
              <a:t>are fixed-income securities through which the insurance industry passes on pure insurance risk to the financial markets. </a:t>
            </a:r>
          </a:p>
          <a:p>
            <a:pPr>
              <a:lnSpc>
                <a:spcPct val="80000"/>
              </a:lnSpc>
            </a:pPr>
            <a:r>
              <a:rPr lang="en-US" altLang="zh-CN" sz="1900" dirty="0">
                <a:ea typeface="SimSun" pitchFamily="2" charset="-122"/>
              </a:rPr>
              <a:t>They are issued by insurance and reinsurance companies as protection in the event of </a:t>
            </a:r>
            <a:r>
              <a:rPr lang="en-US" altLang="zh-CN" sz="1900" dirty="0">
                <a:solidFill>
                  <a:srgbClr val="FF0000"/>
                </a:solidFill>
                <a:ea typeface="SimSun" pitchFamily="2" charset="-122"/>
              </a:rPr>
              <a:t>extreme insurance losses</a:t>
            </a:r>
            <a:r>
              <a:rPr lang="en-US" altLang="zh-CN" sz="1900" dirty="0">
                <a:ea typeface="SimSun" pitchFamily="2" charset="-122"/>
              </a:rPr>
              <a:t>, for instance following severe natural catastrophes or a potential pandemic disease outbreak. </a:t>
            </a:r>
          </a:p>
          <a:p>
            <a:pPr>
              <a:lnSpc>
                <a:spcPct val="80000"/>
              </a:lnSpc>
            </a:pPr>
            <a:r>
              <a:rPr lang="en-US" altLang="zh-CN" sz="1900" dirty="0">
                <a:ea typeface="SimSun" pitchFamily="2" charset="-122"/>
              </a:rPr>
              <a:t>The risk assumed by investors is related to a specific insurance loss (such as earthquake, mortality or airplane crash). </a:t>
            </a:r>
          </a:p>
          <a:p>
            <a:pPr>
              <a:lnSpc>
                <a:spcPct val="80000"/>
              </a:lnSpc>
            </a:pPr>
            <a:r>
              <a:rPr lang="en-US" altLang="zh-CN" sz="1900" dirty="0">
                <a:ea typeface="SimSun" pitchFamily="2" charset="-122"/>
              </a:rPr>
              <a:t>Prior to the maturity of a cat bond, two scenarios may develop: </a:t>
            </a:r>
          </a:p>
          <a:p>
            <a:pPr lvl="1">
              <a:lnSpc>
                <a:spcPct val="80000"/>
              </a:lnSpc>
            </a:pPr>
            <a:r>
              <a:rPr lang="en-US" altLang="zh-CN" sz="1700" dirty="0">
                <a:ea typeface="SimSun" pitchFamily="2" charset="-122"/>
              </a:rPr>
              <a:t>as long as no major natural catastrophes have occurred, cat bonds are redeemed at 100% on the maturity date. </a:t>
            </a:r>
          </a:p>
          <a:p>
            <a:pPr lvl="1">
              <a:lnSpc>
                <a:spcPct val="80000"/>
              </a:lnSpc>
            </a:pPr>
            <a:r>
              <a:rPr lang="en-US" altLang="zh-CN" sz="1700" dirty="0">
                <a:ea typeface="SimSun" pitchFamily="2" charset="-122"/>
              </a:rPr>
              <a:t>Alternatively, if a catastrophic event of a pre-defined peril and within a specified region does occur, the bonds may default, and part or all of the capital is immediately transferred to the insurance buyer under the bond. The insurance buyer then uses this capital to pay its claims to policyholders.</a:t>
            </a:r>
            <a:endParaRPr lang="en-US" altLang="zh-TW" sz="1700" dirty="0">
              <a:ea typeface="新細明體" charset="-120"/>
            </a:endParaRPr>
          </a:p>
        </p:txBody>
      </p:sp>
      <p:sp>
        <p:nvSpPr>
          <p:cNvPr id="4" name="Footer Placeholder 4"/>
          <p:cNvSpPr>
            <a:spLocks noGrp="1"/>
          </p:cNvSpPr>
          <p:nvPr>
            <p:ph type="ftr" sz="quarter" idx="11"/>
          </p:nvPr>
        </p:nvSpPr>
        <p:spPr bwMode="auto">
          <a:xfrm>
            <a:off x="1989138" y="6143625"/>
            <a:ext cx="7154862" cy="427038"/>
          </a:xfrm>
          <a:noFill/>
          <a:ln>
            <a:miter lim="800000"/>
            <a:headEnd/>
            <a:tailEnd/>
          </a:ln>
        </p:spPr>
        <p:txBody>
          <a:bodyPr/>
          <a:lstStyle/>
          <a:p>
            <a:r>
              <a:rPr lang="en-US" altLang="zh-TW" dirty="0"/>
              <a:t>Insurance Companies</a:t>
            </a:r>
          </a:p>
        </p:txBody>
      </p:sp>
      <p:sp>
        <p:nvSpPr>
          <p:cNvPr id="5" name="Slide Number Placeholder 5"/>
          <p:cNvSpPr>
            <a:spLocks noGrp="1"/>
          </p:cNvSpPr>
          <p:nvPr>
            <p:ph type="sldNum" sz="quarter" idx="10"/>
          </p:nvPr>
        </p:nvSpPr>
        <p:spPr>
          <a:xfrm>
            <a:off x="8239125" y="6586538"/>
            <a:ext cx="919163" cy="293687"/>
          </a:xfrm>
          <a:noFill/>
        </p:spPr>
        <p:txBody>
          <a:bodyPr vert="horz" wrap="square" lIns="91440" tIns="45720" rIns="91440" bIns="45720" numCol="1" anchor="ctr" anchorCtr="0" compatLnSpc="1">
            <a:prstTxWarp prst="textNoShape">
              <a:avLst/>
            </a:prstTxWarp>
          </a:bodyPr>
          <a:lstStyle/>
          <a:p>
            <a:fld id="{A7E1BBA4-DA45-4AC9-B939-9E082BD3C269}" type="slidenum">
              <a:rPr lang="en-US" altLang="en-US" sz="1400"/>
              <a:pPr/>
              <a:t>30</a:t>
            </a:fld>
            <a:endParaRPr lang="en-US" altLang="en-US" sz="1400"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Cat Bonds &amp; ILS</a:t>
            </a:r>
            <a:endParaRPr lang="en-US" dirty="0"/>
          </a:p>
        </p:txBody>
      </p:sp>
      <p:pic>
        <p:nvPicPr>
          <p:cNvPr id="6" name="Content Placeholder 5"/>
          <p:cNvPicPr>
            <a:picLocks noGrp="1" noChangeAspect="1"/>
          </p:cNvPicPr>
          <p:nvPr>
            <p:ph idx="1"/>
          </p:nvPr>
        </p:nvPicPr>
        <p:blipFill>
          <a:blip r:embed="rId3"/>
          <a:stretch>
            <a:fillRect/>
          </a:stretch>
        </p:blipFill>
        <p:spPr>
          <a:xfrm>
            <a:off x="2286000" y="1155778"/>
            <a:ext cx="6377651" cy="4987848"/>
          </a:xfrm>
        </p:spPr>
      </p:pic>
      <p:sp>
        <p:nvSpPr>
          <p:cNvPr id="7" name="Slide Number Placeholder 5"/>
          <p:cNvSpPr>
            <a:spLocks noGrp="1"/>
          </p:cNvSpPr>
          <p:nvPr>
            <p:ph type="sldNum" sz="quarter" idx="10"/>
          </p:nvPr>
        </p:nvSpPr>
        <p:spPr/>
        <p:txBody>
          <a:bodyPr/>
          <a:lstStyle/>
          <a:p>
            <a:fld id="{A7E1BBA4-DA45-4AC9-B939-9E082BD3C269}" type="slidenum">
              <a:rPr lang="en-US" altLang="en-US" smtClean="0"/>
              <a:pPr/>
              <a:t>31</a:t>
            </a:fld>
            <a:endParaRPr lang="en-US" altLang="en-US" dirty="0"/>
          </a:p>
        </p:txBody>
      </p:sp>
      <p:sp>
        <p:nvSpPr>
          <p:cNvPr id="5" name="Footer Placeholder 4"/>
          <p:cNvSpPr>
            <a:spLocks noGrp="1"/>
          </p:cNvSpPr>
          <p:nvPr>
            <p:ph type="ftr" sz="quarter" idx="11"/>
          </p:nvPr>
        </p:nvSpPr>
        <p:spPr/>
        <p:txBody>
          <a:bodyPr/>
          <a:lstStyle/>
          <a:p>
            <a:r>
              <a:rPr lang="en-US" altLang="zh-TW" smtClean="0"/>
              <a:t>Insurance Companies</a:t>
            </a:r>
            <a:endParaRPr lang="en-US" altLang="zh-TW" dirty="0"/>
          </a:p>
        </p:txBody>
      </p:sp>
      <p:sp>
        <p:nvSpPr>
          <p:cNvPr id="2" name="TextBox 1"/>
          <p:cNvSpPr txBox="1"/>
          <p:nvPr/>
        </p:nvSpPr>
        <p:spPr>
          <a:xfrm>
            <a:off x="228600" y="5508839"/>
            <a:ext cx="2543175" cy="415498"/>
          </a:xfrm>
          <a:prstGeom prst="rect">
            <a:avLst/>
          </a:prstGeom>
          <a:noFill/>
        </p:spPr>
        <p:txBody>
          <a:bodyPr wrap="square" rtlCol="0">
            <a:spAutoFit/>
          </a:bodyPr>
          <a:lstStyle/>
          <a:p>
            <a:r>
              <a:rPr lang="en-US" sz="1050" i="1" dirty="0"/>
              <a:t>Source: S&amp;P Global reinsurance Report 2020</a:t>
            </a:r>
          </a:p>
        </p:txBody>
      </p:sp>
    </p:spTree>
    <p:extLst>
      <p:ext uri="{BB962C8B-B14F-4D97-AF65-F5344CB8AC3E}">
        <p14:creationId xmlns:p14="http://schemas.microsoft.com/office/powerpoint/2010/main" val="342793848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Cat Bond Returns</a:t>
            </a:r>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00127" y="1457920"/>
            <a:ext cx="7839073" cy="4409479"/>
          </a:xfrm>
        </p:spPr>
      </p:pic>
      <p:sp>
        <p:nvSpPr>
          <p:cNvPr id="2" name="TextBox 1"/>
          <p:cNvSpPr txBox="1"/>
          <p:nvPr/>
        </p:nvSpPr>
        <p:spPr>
          <a:xfrm>
            <a:off x="3733800" y="5791200"/>
            <a:ext cx="2362200" cy="304800"/>
          </a:xfrm>
          <a:prstGeom prst="rect">
            <a:avLst/>
          </a:prstGeom>
          <a:solidFill>
            <a:schemeClr val="bg1"/>
          </a:solidFill>
        </p:spPr>
        <p:txBody>
          <a:bodyPr vert="horz" wrap="square" lIns="91440" tIns="45720" rIns="91440" bIns="45720" rtlCol="0" anchor="ctr">
            <a:normAutofit/>
          </a:bodyPr>
          <a:lstStyle/>
          <a:p>
            <a:pPr fontAlgn="auto">
              <a:spcAft>
                <a:spcPts val="0"/>
              </a:spcAft>
            </a:pPr>
            <a:r>
              <a:rPr lang="en-US" sz="1200" i="1" dirty="0">
                <a:latin typeface="+mn-lt"/>
              </a:rPr>
              <a:t>Source Bloomberg 27 Feb 19 </a:t>
            </a:r>
            <a:endParaRPr kumimoji="0" lang="en-US" sz="4400" b="0" i="1" u="none" strike="noStrike" kern="1200" cap="none" spc="0" normalizeH="0" baseline="0" noProof="0" dirty="0">
              <a:ln>
                <a:noFill/>
              </a:ln>
              <a:solidFill>
                <a:schemeClr val="tx1"/>
              </a:solidFill>
              <a:effectLst/>
              <a:uLnTx/>
              <a:uFillTx/>
              <a:latin typeface="+mn-lt"/>
              <a:ea typeface="+mj-ea"/>
              <a:cs typeface="+mj-cs"/>
            </a:endParaRPr>
          </a:p>
        </p:txBody>
      </p:sp>
      <p:sp>
        <p:nvSpPr>
          <p:cNvPr id="5" name="Footer Placeholder 4"/>
          <p:cNvSpPr>
            <a:spLocks noGrp="1"/>
          </p:cNvSpPr>
          <p:nvPr>
            <p:ph type="ftr" sz="quarter" idx="11"/>
          </p:nvPr>
        </p:nvSpPr>
        <p:spPr bwMode="auto">
          <a:xfrm>
            <a:off x="1989138" y="6143625"/>
            <a:ext cx="7154862" cy="427038"/>
          </a:xfrm>
          <a:noFill/>
          <a:ln>
            <a:miter lim="800000"/>
            <a:headEnd/>
            <a:tailEnd/>
          </a:ln>
        </p:spPr>
        <p:txBody>
          <a:bodyPr/>
          <a:lstStyle/>
          <a:p>
            <a:r>
              <a:rPr lang="en-US" altLang="zh-TW" dirty="0"/>
              <a:t>Insurance Companies</a:t>
            </a:r>
          </a:p>
        </p:txBody>
      </p:sp>
      <p:sp>
        <p:nvSpPr>
          <p:cNvPr id="7" name="Slide Number Placeholder 5"/>
          <p:cNvSpPr>
            <a:spLocks noGrp="1"/>
          </p:cNvSpPr>
          <p:nvPr>
            <p:ph type="sldNum" sz="quarter" idx="10"/>
          </p:nvPr>
        </p:nvSpPr>
        <p:spPr>
          <a:xfrm>
            <a:off x="8239125" y="6586538"/>
            <a:ext cx="919163" cy="293687"/>
          </a:xfrm>
          <a:noFill/>
        </p:spPr>
        <p:txBody>
          <a:bodyPr vert="horz" wrap="square" lIns="91440" tIns="45720" rIns="91440" bIns="45720" numCol="1" anchor="ctr" anchorCtr="0" compatLnSpc="1">
            <a:prstTxWarp prst="textNoShape">
              <a:avLst/>
            </a:prstTxWarp>
          </a:bodyPr>
          <a:lstStyle/>
          <a:p>
            <a:fld id="{A7E1BBA4-DA45-4AC9-B939-9E082BD3C269}" type="slidenum">
              <a:rPr lang="en-US" altLang="en-US" sz="1400"/>
              <a:pPr/>
              <a:t>32</a:t>
            </a:fld>
            <a:endParaRPr lang="en-US" altLang="en-US" sz="1400" dirty="0"/>
          </a:p>
        </p:txBody>
      </p:sp>
    </p:spTree>
    <p:extLst>
      <p:ext uri="{BB962C8B-B14F-4D97-AF65-F5344CB8AC3E}">
        <p14:creationId xmlns:p14="http://schemas.microsoft.com/office/powerpoint/2010/main" val="34739758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71AEBB-2C64-4062-986E-4E40C8C3B622}"/>
              </a:ext>
            </a:extLst>
          </p:cNvPr>
          <p:cNvSpPr>
            <a:spLocks noGrp="1"/>
          </p:cNvSpPr>
          <p:nvPr>
            <p:ph type="title"/>
          </p:nvPr>
        </p:nvSpPr>
        <p:spPr/>
        <p:txBody>
          <a:bodyPr/>
          <a:lstStyle/>
          <a:p>
            <a:r>
              <a:rPr lang="en-US" dirty="0"/>
              <a:t>Summary </a:t>
            </a:r>
          </a:p>
        </p:txBody>
      </p:sp>
      <p:sp>
        <p:nvSpPr>
          <p:cNvPr id="3" name="Content Placeholder 2">
            <a:extLst>
              <a:ext uri="{FF2B5EF4-FFF2-40B4-BE49-F238E27FC236}">
                <a16:creationId xmlns:a16="http://schemas.microsoft.com/office/drawing/2014/main" id="{FAB50594-7DCC-463B-BB9A-3227E1CC82D3}"/>
              </a:ext>
            </a:extLst>
          </p:cNvPr>
          <p:cNvSpPr>
            <a:spLocks noGrp="1"/>
          </p:cNvSpPr>
          <p:nvPr>
            <p:ph idx="1"/>
          </p:nvPr>
        </p:nvSpPr>
        <p:spPr/>
        <p:txBody>
          <a:bodyPr/>
          <a:lstStyle/>
          <a:p>
            <a:r>
              <a:rPr lang="en-US" dirty="0" smtClean="0"/>
              <a:t>Reinsurance definition</a:t>
            </a:r>
            <a:endParaRPr lang="en-US" dirty="0"/>
          </a:p>
          <a:p>
            <a:r>
              <a:rPr lang="en-US" dirty="0" smtClean="0"/>
              <a:t>ILS (insurance Linked Securities)</a:t>
            </a:r>
            <a:endParaRPr lang="en-US" dirty="0"/>
          </a:p>
          <a:p>
            <a:pPr lvl="1"/>
            <a:r>
              <a:rPr lang="en-US" dirty="0"/>
              <a:t>Cat Bond</a:t>
            </a:r>
          </a:p>
          <a:p>
            <a:endParaRPr lang="en-US" dirty="0"/>
          </a:p>
        </p:txBody>
      </p:sp>
      <p:sp>
        <p:nvSpPr>
          <p:cNvPr id="4" name="Slide Number Placeholder 3">
            <a:extLst>
              <a:ext uri="{FF2B5EF4-FFF2-40B4-BE49-F238E27FC236}">
                <a16:creationId xmlns:a16="http://schemas.microsoft.com/office/drawing/2014/main" id="{386AED3C-CF9A-4F0C-B558-BCCCEA6AE17D}"/>
              </a:ext>
            </a:extLst>
          </p:cNvPr>
          <p:cNvSpPr>
            <a:spLocks noGrp="1"/>
          </p:cNvSpPr>
          <p:nvPr>
            <p:ph type="sldNum" sz="quarter" idx="10"/>
          </p:nvPr>
        </p:nvSpPr>
        <p:spPr/>
        <p:txBody>
          <a:bodyPr/>
          <a:lstStyle/>
          <a:p>
            <a:pPr>
              <a:defRPr/>
            </a:pPr>
            <a:fld id="{809A4F01-EBEC-4878-81D8-A6152D087E2C}" type="slidenum">
              <a:rPr lang="en-US" altLang="en-US" smtClean="0"/>
              <a:pPr>
                <a:defRPr/>
              </a:pPr>
              <a:t>33</a:t>
            </a:fld>
            <a:endParaRPr lang="en-US" altLang="en-US"/>
          </a:p>
        </p:txBody>
      </p:sp>
      <p:sp>
        <p:nvSpPr>
          <p:cNvPr id="5" name="Footer Placeholder 4">
            <a:extLst>
              <a:ext uri="{FF2B5EF4-FFF2-40B4-BE49-F238E27FC236}">
                <a16:creationId xmlns:a16="http://schemas.microsoft.com/office/drawing/2014/main" id="{B90C6AEC-AA43-4290-A2B1-2F3109F502E2}"/>
              </a:ext>
            </a:extLst>
          </p:cNvPr>
          <p:cNvSpPr>
            <a:spLocks noGrp="1"/>
          </p:cNvSpPr>
          <p:nvPr>
            <p:ph type="ftr" sz="quarter" idx="11"/>
          </p:nvPr>
        </p:nvSpPr>
        <p:spPr/>
        <p:txBody>
          <a:bodyPr/>
          <a:lstStyle/>
          <a:p>
            <a:pPr>
              <a:defRPr/>
            </a:pPr>
            <a:r>
              <a:rPr lang="en-US" altLang="en-US" dirty="0" smtClean="0"/>
              <a:t>Summary</a:t>
            </a:r>
            <a:endParaRPr lang="en-US" altLang="en-US" dirty="0"/>
          </a:p>
        </p:txBody>
      </p:sp>
    </p:spTree>
    <p:extLst>
      <p:ext uri="{BB962C8B-B14F-4D97-AF65-F5344CB8AC3E}">
        <p14:creationId xmlns:p14="http://schemas.microsoft.com/office/powerpoint/2010/main" val="78195090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 Your Understanding</a:t>
            </a:r>
          </a:p>
        </p:txBody>
      </p:sp>
      <p:sp>
        <p:nvSpPr>
          <p:cNvPr id="6" name="Content Placeholder 5"/>
          <p:cNvSpPr>
            <a:spLocks noGrp="1"/>
          </p:cNvSpPr>
          <p:nvPr>
            <p:ph sz="half" idx="1"/>
          </p:nvPr>
        </p:nvSpPr>
        <p:spPr>
          <a:xfrm>
            <a:off x="228600" y="1600200"/>
            <a:ext cx="4572000" cy="4525963"/>
          </a:xfrm>
        </p:spPr>
        <p:txBody>
          <a:bodyPr/>
          <a:lstStyle/>
          <a:p>
            <a:r>
              <a:rPr lang="en-US" dirty="0"/>
              <a:t>Imagine that HKSAR Government issues a Cat Bond linked to a severe earthquake. What will happen to investors if the earthquake  takes place (meeting the criteria of the bonds)</a:t>
            </a:r>
          </a:p>
          <a:p>
            <a:pPr lvl="1"/>
            <a:r>
              <a:rPr lang="en-US" dirty="0"/>
              <a:t>Investors will get the coupons and principal</a:t>
            </a:r>
          </a:p>
          <a:p>
            <a:pPr lvl="1"/>
            <a:r>
              <a:rPr lang="en-US" dirty="0"/>
              <a:t>Investors will get the principal </a:t>
            </a:r>
          </a:p>
          <a:p>
            <a:pPr lvl="1"/>
            <a:r>
              <a:rPr lang="en-US" dirty="0"/>
              <a:t>Investors will lose the principal</a:t>
            </a:r>
          </a:p>
        </p:txBody>
      </p:sp>
      <p:sp>
        <p:nvSpPr>
          <p:cNvPr id="4" name="Slide Number Placeholder 3"/>
          <p:cNvSpPr>
            <a:spLocks noGrp="1"/>
          </p:cNvSpPr>
          <p:nvPr>
            <p:ph type="sldNum" sz="quarter" idx="10"/>
          </p:nvPr>
        </p:nvSpPr>
        <p:spPr/>
        <p:txBody>
          <a:bodyPr/>
          <a:lstStyle/>
          <a:p>
            <a:pPr>
              <a:defRPr/>
            </a:pPr>
            <a:fld id="{809A4F01-EBEC-4878-81D8-A6152D087E2C}" type="slidenum">
              <a:rPr lang="en-US" altLang="en-US" smtClean="0"/>
              <a:pPr>
                <a:defRPr/>
              </a:pPr>
              <a:t>34</a:t>
            </a:fld>
            <a:endParaRPr lang="en-US" altLang="en-US"/>
          </a:p>
        </p:txBody>
      </p:sp>
      <p:pic>
        <p:nvPicPr>
          <p:cNvPr id="8" name="Picture 3" descr="C:\Users\Wolfgang\Documents\ED.PRES\06_Purchased Copyrighted Contend\istockphoto\iStock_000008335931Small.jpg"/>
          <p:cNvPicPr>
            <a:picLocks noGrp="1" noChangeAspect="1" noChangeArrowheads="1"/>
          </p:cNvPicPr>
          <p:nvPr>
            <p:ph sz="half" idx="2"/>
          </p:nvPr>
        </p:nvPicPr>
        <p:blipFill>
          <a:blip r:embed="rId2" cstate="print">
            <a:extLst>
              <a:ext uri="{28A0092B-C50C-407E-A947-70E740481C1C}">
                <a14:useLocalDpi xmlns:a14="http://schemas.microsoft.com/office/drawing/2010/main" val="0"/>
              </a:ext>
            </a:extLst>
          </a:blip>
          <a:srcRect/>
          <a:stretch>
            <a:fillRect/>
          </a:stretch>
        </p:blipFill>
        <p:spPr bwMode="auto">
          <a:xfrm>
            <a:off x="5029200" y="1676400"/>
            <a:ext cx="3992036" cy="3708873"/>
          </a:xfrm>
          <a:prstGeom prst="rect">
            <a:avLst/>
          </a:prstGeom>
          <a:noFill/>
          <a:extLst>
            <a:ext uri="{909E8E84-426E-40DD-AFC4-6F175D3DCCD1}">
              <a14:hiddenFill xmlns:a14="http://schemas.microsoft.com/office/drawing/2010/main">
                <a:solidFill>
                  <a:srgbClr val="FFFFFF"/>
                </a:solidFill>
              </a14:hiddenFill>
            </a:ext>
          </a:extLst>
        </p:spPr>
      </p:pic>
      <p:sp>
        <p:nvSpPr>
          <p:cNvPr id="7" name="Footer Placeholder 4"/>
          <p:cNvSpPr>
            <a:spLocks noGrp="1"/>
          </p:cNvSpPr>
          <p:nvPr>
            <p:ph type="ftr" sz="quarter" idx="11"/>
          </p:nvPr>
        </p:nvSpPr>
        <p:spPr bwMode="auto">
          <a:xfrm>
            <a:off x="1989138" y="6143625"/>
            <a:ext cx="7154862" cy="427038"/>
          </a:xfrm>
          <a:noFill/>
          <a:ln>
            <a:miter lim="800000"/>
            <a:headEnd/>
            <a:tailEnd/>
          </a:ln>
        </p:spPr>
        <p:txBody>
          <a:bodyPr/>
          <a:lstStyle/>
          <a:p>
            <a:r>
              <a:rPr lang="en-US" altLang="zh-TW" dirty="0"/>
              <a:t>Insurance Companies</a:t>
            </a:r>
          </a:p>
        </p:txBody>
      </p:sp>
    </p:spTree>
    <p:extLst>
      <p:ext uri="{BB962C8B-B14F-4D97-AF65-F5344CB8AC3E}">
        <p14:creationId xmlns:p14="http://schemas.microsoft.com/office/powerpoint/2010/main" val="101523588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Insurance in HK</a:t>
            </a:r>
            <a:endParaRPr lang="en-US" dirty="0"/>
          </a:p>
        </p:txBody>
      </p:sp>
      <p:pic>
        <p:nvPicPr>
          <p:cNvPr id="7" name="Content Placeholder 6"/>
          <p:cNvPicPr>
            <a:picLocks noGrp="1" noChangeAspect="1"/>
          </p:cNvPicPr>
          <p:nvPr>
            <p:ph idx="1"/>
          </p:nvPr>
        </p:nvPicPr>
        <p:blipFill>
          <a:blip r:embed="rId3"/>
          <a:stretch>
            <a:fillRect/>
          </a:stretch>
        </p:blipFill>
        <p:spPr>
          <a:xfrm>
            <a:off x="1524000" y="1361281"/>
            <a:ext cx="6276975" cy="2419350"/>
          </a:xfrm>
          <a:prstGeom prst="rect">
            <a:avLst/>
          </a:prstGeom>
        </p:spPr>
      </p:pic>
      <p:sp>
        <p:nvSpPr>
          <p:cNvPr id="5" name="Slide Number Placeholder 4"/>
          <p:cNvSpPr>
            <a:spLocks noGrp="1"/>
          </p:cNvSpPr>
          <p:nvPr>
            <p:ph type="sldNum" sz="quarter" idx="10"/>
          </p:nvPr>
        </p:nvSpPr>
        <p:spPr/>
        <p:txBody>
          <a:bodyPr/>
          <a:lstStyle/>
          <a:p>
            <a:pPr>
              <a:defRPr/>
            </a:pPr>
            <a:fld id="{0E85575E-6D9D-4118-86C0-D3E7A16D5047}" type="slidenum">
              <a:rPr lang="en-US" altLang="en-US" smtClean="0"/>
              <a:pPr>
                <a:defRPr/>
              </a:pPr>
              <a:t>35</a:t>
            </a:fld>
            <a:endParaRPr lang="en-US" altLang="en-US"/>
          </a:p>
        </p:txBody>
      </p:sp>
      <p:sp>
        <p:nvSpPr>
          <p:cNvPr id="6" name="Footer Placeholder 5"/>
          <p:cNvSpPr>
            <a:spLocks noGrp="1"/>
          </p:cNvSpPr>
          <p:nvPr>
            <p:ph type="ftr" sz="quarter" idx="11"/>
          </p:nvPr>
        </p:nvSpPr>
        <p:spPr/>
        <p:txBody>
          <a:bodyPr/>
          <a:lstStyle/>
          <a:p>
            <a:pPr>
              <a:defRPr/>
            </a:pPr>
            <a:r>
              <a:rPr lang="en-US" altLang="en-US" dirty="0" smtClean="0"/>
              <a:t>Insurance in Hong Kong</a:t>
            </a:r>
            <a:endParaRPr lang="en-US" altLang="en-US" dirty="0"/>
          </a:p>
        </p:txBody>
      </p:sp>
      <p:pic>
        <p:nvPicPr>
          <p:cNvPr id="8" name="Picture 7"/>
          <p:cNvPicPr>
            <a:picLocks noChangeAspect="1"/>
          </p:cNvPicPr>
          <p:nvPr/>
        </p:nvPicPr>
        <p:blipFill>
          <a:blip r:embed="rId4"/>
          <a:stretch>
            <a:fillRect/>
          </a:stretch>
        </p:blipFill>
        <p:spPr>
          <a:xfrm>
            <a:off x="1462087" y="3864451"/>
            <a:ext cx="6400800" cy="2047875"/>
          </a:xfrm>
          <a:prstGeom prst="rect">
            <a:avLst/>
          </a:prstGeom>
        </p:spPr>
      </p:pic>
      <p:sp>
        <p:nvSpPr>
          <p:cNvPr id="9" name="TextBox 8"/>
          <p:cNvSpPr txBox="1"/>
          <p:nvPr/>
        </p:nvSpPr>
        <p:spPr>
          <a:xfrm>
            <a:off x="152400" y="5638801"/>
            <a:ext cx="1371600" cy="504824"/>
          </a:xfrm>
          <a:prstGeom prst="rect">
            <a:avLst/>
          </a:prstGeom>
          <a:noFill/>
        </p:spPr>
        <p:txBody>
          <a:bodyPr vert="horz" wrap="square" lIns="91440" tIns="45720" rIns="91440" bIns="45720" rtlCol="0" anchor="ctr">
            <a:noAutofit/>
          </a:bodyPr>
          <a:lstStyle/>
          <a:p>
            <a:pPr marL="0" marR="0" indent="0" algn="l" defTabSz="914400" rtl="0" eaLnBrk="1" fontAlgn="auto" latinLnBrk="0" hangingPunct="1">
              <a:lnSpc>
                <a:spcPct val="100000"/>
              </a:lnSpc>
              <a:spcBef>
                <a:spcPct val="0"/>
              </a:spcBef>
              <a:spcAft>
                <a:spcPts val="0"/>
              </a:spcAft>
              <a:buClrTx/>
              <a:buSzTx/>
              <a:buFontTx/>
              <a:buNone/>
              <a:tabLst/>
            </a:pPr>
            <a:r>
              <a:rPr kumimoji="0" lang="en-US" sz="1400" b="0" i="1" u="none" strike="noStrike" kern="1200" cap="none" spc="0" normalizeH="0" baseline="0" noProof="0" dirty="0" smtClean="0">
                <a:ln>
                  <a:noFill/>
                </a:ln>
                <a:solidFill>
                  <a:schemeClr val="tx1"/>
                </a:solidFill>
                <a:effectLst/>
                <a:uLnTx/>
                <a:uFillTx/>
                <a:latin typeface="+mj-lt"/>
                <a:ea typeface="+mj-ea"/>
                <a:cs typeface="+mj-cs"/>
              </a:rPr>
              <a:t>Source: IA report 2019</a:t>
            </a:r>
            <a:endParaRPr kumimoji="0" lang="en-US" sz="1400" b="0" i="1" u="none" strike="noStrike" kern="1200" cap="none" spc="0" normalizeH="0" baseline="0" noProof="0" dirty="0" smtClean="0">
              <a:ln>
                <a:noFill/>
              </a:ln>
              <a:solidFill>
                <a:schemeClr val="tx1"/>
              </a:solidFill>
              <a:effectLst/>
              <a:uLnTx/>
              <a:uFillTx/>
              <a:latin typeface="+mj-lt"/>
              <a:ea typeface="+mj-ea"/>
              <a:cs typeface="+mj-cs"/>
            </a:endParaRPr>
          </a:p>
        </p:txBody>
      </p:sp>
    </p:spTree>
    <p:extLst>
      <p:ext uri="{BB962C8B-B14F-4D97-AF65-F5344CB8AC3E}">
        <p14:creationId xmlns:p14="http://schemas.microsoft.com/office/powerpoint/2010/main" val="31839495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dirty="0" smtClean="0"/>
              <a:t>Insurance in HK: from self regulated to the IA</a:t>
            </a:r>
            <a:endParaRPr lang="zh-TW" altLang="en-US" dirty="0"/>
          </a:p>
        </p:txBody>
      </p:sp>
      <p:sp>
        <p:nvSpPr>
          <p:cNvPr id="3" name="Content Placeholder 2"/>
          <p:cNvSpPr>
            <a:spLocks noGrp="1"/>
          </p:cNvSpPr>
          <p:nvPr>
            <p:ph idx="1"/>
          </p:nvPr>
        </p:nvSpPr>
        <p:spPr>
          <a:xfrm>
            <a:off x="304800" y="1600200"/>
            <a:ext cx="8610600" cy="4525963"/>
          </a:xfrm>
        </p:spPr>
        <p:txBody>
          <a:bodyPr>
            <a:noAutofit/>
          </a:bodyPr>
          <a:lstStyle/>
          <a:p>
            <a:pPr>
              <a:lnSpc>
                <a:spcPct val="100000"/>
              </a:lnSpc>
            </a:pPr>
            <a:r>
              <a:rPr lang="en-US" altLang="zh-TW" sz="1800" dirty="0"/>
              <a:t>“In respect of the insurance regulatory structure, we are setting up </a:t>
            </a:r>
            <a:r>
              <a:rPr lang="en-US" altLang="zh-TW" sz="1800" i="1" dirty="0"/>
              <a:t>an Insurance Authority that is not part of the government, </a:t>
            </a:r>
            <a:r>
              <a:rPr lang="en-US" altLang="zh-TW" sz="1800" dirty="0"/>
              <a:t>as mandated in ICP 2. </a:t>
            </a:r>
          </a:p>
          <a:p>
            <a:pPr>
              <a:lnSpc>
                <a:spcPct val="100000"/>
              </a:lnSpc>
            </a:pPr>
            <a:r>
              <a:rPr lang="en-US" altLang="zh-TW" sz="1800" dirty="0"/>
              <a:t>We are also </a:t>
            </a:r>
            <a:r>
              <a:rPr lang="en-US" altLang="zh-TW" sz="1800" i="1" dirty="0"/>
              <a:t>abolishing our current self-regulatory system for intermediaries</a:t>
            </a:r>
            <a:r>
              <a:rPr lang="en-US" altLang="zh-TW" sz="1800" dirty="0"/>
              <a:t> to strengthen the conduct regulatory regime. </a:t>
            </a:r>
          </a:p>
          <a:p>
            <a:pPr>
              <a:lnSpc>
                <a:spcPct val="100000"/>
              </a:lnSpc>
            </a:pPr>
            <a:r>
              <a:rPr lang="en-US" altLang="zh-TW" sz="1800" dirty="0"/>
              <a:t>We are establishing a </a:t>
            </a:r>
            <a:r>
              <a:rPr lang="en-US" altLang="zh-TW" sz="1800" b="1" i="1" dirty="0"/>
              <a:t>Policyholders’ Protection Fund </a:t>
            </a:r>
            <a:r>
              <a:rPr lang="en-US" altLang="zh-TW" sz="1800" dirty="0"/>
              <a:t>to provide another safety net for policyholders. </a:t>
            </a:r>
          </a:p>
          <a:p>
            <a:pPr>
              <a:lnSpc>
                <a:spcPct val="100000"/>
              </a:lnSpc>
            </a:pPr>
            <a:r>
              <a:rPr lang="en-US" altLang="zh-TW" sz="1800" dirty="0"/>
              <a:t>We issued </a:t>
            </a:r>
            <a:r>
              <a:rPr lang="en-US" altLang="zh-TW" sz="1800" i="1" dirty="0"/>
              <a:t>new requirements on underwriting unit-linked policies</a:t>
            </a:r>
            <a:r>
              <a:rPr lang="en-US" altLang="zh-TW" sz="1800" dirty="0"/>
              <a:t>, following the cradle-to-grave approach adopted in ICP19 on Fair Treatment of Customers. </a:t>
            </a:r>
          </a:p>
          <a:p>
            <a:pPr>
              <a:lnSpc>
                <a:spcPct val="100000"/>
              </a:lnSpc>
            </a:pPr>
            <a:r>
              <a:rPr lang="en-US" altLang="zh-TW" sz="1800" dirty="0"/>
              <a:t>We also introduced </a:t>
            </a:r>
            <a:r>
              <a:rPr lang="en-US" altLang="zh-TW" sz="1800" i="1" dirty="0"/>
              <a:t>a new intermediaries’ remuneration disclosure system </a:t>
            </a:r>
            <a:r>
              <a:rPr lang="en-US" altLang="zh-TW" sz="1800" dirty="0"/>
              <a:t>to enhance transparency. </a:t>
            </a:r>
          </a:p>
          <a:p>
            <a:pPr>
              <a:lnSpc>
                <a:spcPct val="100000"/>
              </a:lnSpc>
            </a:pPr>
            <a:r>
              <a:rPr lang="en-US" altLang="zh-TW" sz="1800" dirty="0"/>
              <a:t>Together with the banking and securities regulators, we have enacted a new legislation </a:t>
            </a:r>
            <a:r>
              <a:rPr lang="en-US" altLang="zh-TW" sz="1800" i="1" dirty="0"/>
              <a:t>on anti-money laundering </a:t>
            </a:r>
            <a:r>
              <a:rPr lang="en-US" altLang="zh-TW" sz="1800" dirty="0"/>
              <a:t>and are working on </a:t>
            </a:r>
            <a:r>
              <a:rPr lang="en-US" altLang="zh-TW" sz="1800" i="1" dirty="0"/>
              <a:t>a resolution re</a:t>
            </a:r>
            <a:r>
              <a:rPr lang="en-US" altLang="zh-TW" sz="1800" dirty="0"/>
              <a:t>gime for financial institutions. </a:t>
            </a:r>
          </a:p>
          <a:p>
            <a:pPr>
              <a:lnSpc>
                <a:spcPct val="100000"/>
              </a:lnSpc>
            </a:pPr>
            <a:r>
              <a:rPr lang="en-US" altLang="zh-TW" sz="1800" dirty="0"/>
              <a:t>Just two days ago, we issued a consultation paper on a </a:t>
            </a:r>
            <a:r>
              <a:rPr lang="en-US" altLang="zh-TW" sz="1800" i="1" dirty="0"/>
              <a:t>risk-based capital framework </a:t>
            </a:r>
            <a:r>
              <a:rPr lang="en-US" altLang="zh-TW" sz="1800" dirty="0"/>
              <a:t>for Hong Kong.”  </a:t>
            </a:r>
            <a:r>
              <a:rPr lang="en-US" altLang="zh-TW" sz="1800" i="1" dirty="0"/>
              <a:t>Annie </a:t>
            </a:r>
            <a:r>
              <a:rPr lang="en-US" altLang="zh-TW" sz="1800" i="1" dirty="0" err="1"/>
              <a:t>Choi</a:t>
            </a:r>
            <a:r>
              <a:rPr lang="en-US" altLang="zh-TW" sz="1800" i="1" dirty="0"/>
              <a:t>, CI, 18 Sept 14 at the FT Insurance Summit in Hong Kong</a:t>
            </a:r>
            <a:endParaRPr lang="zh-TW" altLang="en-US" sz="1800" i="1" dirty="0"/>
          </a:p>
        </p:txBody>
      </p:sp>
      <p:sp>
        <p:nvSpPr>
          <p:cNvPr id="4" name="Slide Number Placeholder 3"/>
          <p:cNvSpPr>
            <a:spLocks noGrp="1"/>
          </p:cNvSpPr>
          <p:nvPr>
            <p:ph type="sldNum" sz="quarter" idx="10"/>
          </p:nvPr>
        </p:nvSpPr>
        <p:spPr/>
        <p:txBody>
          <a:bodyPr/>
          <a:lstStyle/>
          <a:p>
            <a:pPr>
              <a:defRPr/>
            </a:pPr>
            <a:fld id="{809A4F01-EBEC-4878-81D8-A6152D087E2C}" type="slidenum">
              <a:rPr lang="en-US" altLang="en-US" smtClean="0"/>
              <a:pPr>
                <a:defRPr/>
              </a:pPr>
              <a:t>36</a:t>
            </a:fld>
            <a:endParaRPr lang="en-US" altLang="en-US"/>
          </a:p>
        </p:txBody>
      </p:sp>
      <p:sp>
        <p:nvSpPr>
          <p:cNvPr id="6" name="Footer Placeholder 4"/>
          <p:cNvSpPr>
            <a:spLocks noGrp="1"/>
          </p:cNvSpPr>
          <p:nvPr>
            <p:ph type="ftr" sz="quarter" idx="11"/>
          </p:nvPr>
        </p:nvSpPr>
        <p:spPr bwMode="auto">
          <a:xfrm>
            <a:off x="1989138" y="6143625"/>
            <a:ext cx="7154862" cy="427038"/>
          </a:xfrm>
          <a:noFill/>
          <a:ln>
            <a:miter lim="800000"/>
            <a:headEnd/>
            <a:tailEnd/>
          </a:ln>
        </p:spPr>
        <p:txBody>
          <a:bodyPr/>
          <a:lstStyle/>
          <a:p>
            <a:r>
              <a:rPr lang="en-US" altLang="zh-TW" dirty="0"/>
              <a:t>Insurance Companies</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dirty="0" smtClean="0"/>
              <a:t>Regulation: Independent </a:t>
            </a:r>
            <a:r>
              <a:rPr lang="en-US" altLang="zh-TW" dirty="0"/>
              <a:t>Insurance Authority (IA) in Hong Kong</a:t>
            </a:r>
            <a:endParaRPr lang="zh-TW" altLang="en-US" dirty="0"/>
          </a:p>
        </p:txBody>
      </p:sp>
      <p:sp>
        <p:nvSpPr>
          <p:cNvPr id="3" name="Content Placeholder 2"/>
          <p:cNvSpPr>
            <a:spLocks noGrp="1"/>
          </p:cNvSpPr>
          <p:nvPr>
            <p:ph idx="1"/>
          </p:nvPr>
        </p:nvSpPr>
        <p:spPr/>
        <p:txBody>
          <a:bodyPr>
            <a:normAutofit/>
          </a:bodyPr>
          <a:lstStyle/>
          <a:p>
            <a:r>
              <a:rPr lang="en-US" altLang="zh-TW" dirty="0"/>
              <a:t>The IA, a statutory body established by the Insurance Companies (Amendment) Ordinance 2015 (Amendment Ordinance), is a </a:t>
            </a:r>
            <a:r>
              <a:rPr lang="en-US" altLang="zh-TW" b="1" dirty="0"/>
              <a:t>new</a:t>
            </a:r>
            <a:r>
              <a:rPr lang="en-US" altLang="zh-TW" dirty="0"/>
              <a:t> insurance regulator </a:t>
            </a:r>
            <a:r>
              <a:rPr lang="en-US" altLang="zh-TW" b="1" dirty="0"/>
              <a:t>independent</a:t>
            </a:r>
            <a:r>
              <a:rPr lang="en-US" altLang="zh-TW" dirty="0"/>
              <a:t> of the Government.</a:t>
            </a:r>
          </a:p>
          <a:p>
            <a:r>
              <a:rPr lang="en-US" altLang="zh-TW" dirty="0"/>
              <a:t>Since end of 2016 the IA has replaced the OCI and has taken over the regulation of insurance intermediaries from the three </a:t>
            </a:r>
            <a:r>
              <a:rPr lang="fr-FR" altLang="zh-TW" dirty="0"/>
              <a:t>Self-</a:t>
            </a:r>
            <a:r>
              <a:rPr lang="fr-FR" altLang="zh-TW" dirty="0" err="1"/>
              <a:t>Regulatory</a:t>
            </a:r>
            <a:r>
              <a:rPr lang="fr-FR" altLang="zh-TW" dirty="0"/>
              <a:t> Organisations (</a:t>
            </a:r>
            <a:r>
              <a:rPr lang="en-US" altLang="zh-TW" dirty="0"/>
              <a:t>SROs) through a statutory licensing regime. The IA has fully taken over the supervision of insurance intermediaries from the SROs.</a:t>
            </a:r>
            <a:br>
              <a:rPr lang="en-US" altLang="zh-TW" dirty="0"/>
            </a:br>
            <a:endParaRPr lang="zh-TW" altLang="en-US" dirty="0"/>
          </a:p>
        </p:txBody>
      </p:sp>
      <p:sp>
        <p:nvSpPr>
          <p:cNvPr id="4" name="Slide Number Placeholder 3"/>
          <p:cNvSpPr>
            <a:spLocks noGrp="1"/>
          </p:cNvSpPr>
          <p:nvPr>
            <p:ph type="sldNum" sz="quarter" idx="10"/>
          </p:nvPr>
        </p:nvSpPr>
        <p:spPr/>
        <p:txBody>
          <a:bodyPr/>
          <a:lstStyle/>
          <a:p>
            <a:pPr>
              <a:defRPr/>
            </a:pPr>
            <a:fld id="{809A4F01-EBEC-4878-81D8-A6152D087E2C}" type="slidenum">
              <a:rPr lang="en-US" altLang="en-US" smtClean="0"/>
              <a:pPr>
                <a:defRPr/>
              </a:pPr>
              <a:t>37</a:t>
            </a:fld>
            <a:endParaRPr lang="en-US" altLang="en-US"/>
          </a:p>
        </p:txBody>
      </p:sp>
      <p:sp>
        <p:nvSpPr>
          <p:cNvPr id="6" name="Footer Placeholder 4"/>
          <p:cNvSpPr>
            <a:spLocks noGrp="1"/>
          </p:cNvSpPr>
          <p:nvPr>
            <p:ph type="ftr" sz="quarter" idx="11"/>
          </p:nvPr>
        </p:nvSpPr>
        <p:spPr bwMode="auto">
          <a:xfrm>
            <a:off x="1989138" y="6143625"/>
            <a:ext cx="7154862" cy="427038"/>
          </a:xfrm>
          <a:noFill/>
          <a:ln>
            <a:miter lim="800000"/>
            <a:headEnd/>
            <a:tailEnd/>
          </a:ln>
        </p:spPr>
        <p:txBody>
          <a:bodyPr/>
          <a:lstStyle/>
          <a:p>
            <a:r>
              <a:rPr lang="en-US" altLang="zh-TW" dirty="0"/>
              <a:t>Insurance Companies</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Organisation</a:t>
            </a:r>
            <a:r>
              <a:rPr lang="en-US" dirty="0"/>
              <a:t> structure of the IA</a:t>
            </a:r>
          </a:p>
        </p:txBody>
      </p:sp>
      <p:pic>
        <p:nvPicPr>
          <p:cNvPr id="6" name="Content Placeholder 5"/>
          <p:cNvPicPr>
            <a:picLocks noGrp="1" noChangeAspect="1"/>
          </p:cNvPicPr>
          <p:nvPr>
            <p:ph idx="1"/>
          </p:nvPr>
        </p:nvPicPr>
        <p:blipFill>
          <a:blip r:embed="rId2"/>
          <a:stretch>
            <a:fillRect/>
          </a:stretch>
        </p:blipFill>
        <p:spPr>
          <a:xfrm>
            <a:off x="724891" y="1295400"/>
            <a:ext cx="7694217" cy="4525963"/>
          </a:xfrm>
          <a:prstGeom prst="rect">
            <a:avLst/>
          </a:prstGeom>
        </p:spPr>
      </p:pic>
      <p:sp>
        <p:nvSpPr>
          <p:cNvPr id="4" name="Slide Number Placeholder 3"/>
          <p:cNvSpPr>
            <a:spLocks noGrp="1"/>
          </p:cNvSpPr>
          <p:nvPr>
            <p:ph type="sldNum" sz="quarter" idx="10"/>
          </p:nvPr>
        </p:nvSpPr>
        <p:spPr/>
        <p:txBody>
          <a:bodyPr/>
          <a:lstStyle/>
          <a:p>
            <a:pPr>
              <a:defRPr/>
            </a:pPr>
            <a:fld id="{809A4F01-EBEC-4878-81D8-A6152D087E2C}" type="slidenum">
              <a:rPr lang="en-US" altLang="en-US" smtClean="0"/>
              <a:pPr>
                <a:defRPr/>
              </a:pPr>
              <a:t>38</a:t>
            </a:fld>
            <a:endParaRPr lang="en-US" altLang="en-US"/>
          </a:p>
        </p:txBody>
      </p:sp>
      <p:sp>
        <p:nvSpPr>
          <p:cNvPr id="5" name="Footer Placeholder 4"/>
          <p:cNvSpPr>
            <a:spLocks noGrp="1"/>
          </p:cNvSpPr>
          <p:nvPr>
            <p:ph type="ftr" sz="quarter" idx="11"/>
          </p:nvPr>
        </p:nvSpPr>
        <p:spPr/>
        <p:txBody>
          <a:bodyPr/>
          <a:lstStyle/>
          <a:p>
            <a:pPr>
              <a:defRPr/>
            </a:pPr>
            <a:r>
              <a:rPr lang="en-US" altLang="zh-TW" dirty="0"/>
              <a:t>Insurance Companies</a:t>
            </a:r>
          </a:p>
        </p:txBody>
      </p:sp>
    </p:spTree>
    <p:extLst>
      <p:ext uri="{BB962C8B-B14F-4D97-AF65-F5344CB8AC3E}">
        <p14:creationId xmlns:p14="http://schemas.microsoft.com/office/powerpoint/2010/main" val="208567070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Current issues in Insurance</a:t>
            </a:r>
          </a:p>
        </p:txBody>
      </p:sp>
      <p:sp>
        <p:nvSpPr>
          <p:cNvPr id="7" name="Content Placeholder 6"/>
          <p:cNvSpPr>
            <a:spLocks noGrp="1"/>
          </p:cNvSpPr>
          <p:nvPr>
            <p:ph idx="1"/>
          </p:nvPr>
        </p:nvSpPr>
        <p:spPr/>
        <p:txBody>
          <a:bodyPr/>
          <a:lstStyle/>
          <a:p>
            <a:r>
              <a:rPr lang="en-US" dirty="0"/>
              <a:t>Growth of insurance in Asia</a:t>
            </a:r>
          </a:p>
          <a:p>
            <a:r>
              <a:rPr lang="en-US" dirty="0"/>
              <a:t>The rise of </a:t>
            </a:r>
            <a:r>
              <a:rPr lang="en-US" dirty="0" err="1"/>
              <a:t>InsurTech</a:t>
            </a:r>
            <a:endParaRPr lang="en-US" dirty="0"/>
          </a:p>
          <a:p>
            <a:pPr lvl="1"/>
            <a:r>
              <a:rPr lang="en-US" dirty="0"/>
              <a:t>Automation</a:t>
            </a:r>
          </a:p>
          <a:p>
            <a:pPr lvl="1"/>
            <a:r>
              <a:rPr lang="en-US" dirty="0"/>
              <a:t>Digitization</a:t>
            </a:r>
          </a:p>
          <a:p>
            <a:pPr lvl="1"/>
            <a:r>
              <a:rPr lang="en-US" dirty="0"/>
              <a:t>Virtual Insurance</a:t>
            </a:r>
          </a:p>
          <a:p>
            <a:pPr lvl="1"/>
            <a:r>
              <a:rPr lang="en-US" dirty="0"/>
              <a:t>Increased competition from China (</a:t>
            </a:r>
            <a:r>
              <a:rPr lang="en-US" dirty="0" err="1"/>
              <a:t>Zhong</a:t>
            </a:r>
            <a:r>
              <a:rPr lang="en-US" dirty="0"/>
              <a:t> An, Ping An…)</a:t>
            </a:r>
          </a:p>
          <a:p>
            <a:r>
              <a:rPr lang="en-US" dirty="0"/>
              <a:t>IFRS 17 and other accounting changes</a:t>
            </a:r>
          </a:p>
          <a:p>
            <a:r>
              <a:rPr lang="en-US" dirty="0"/>
              <a:t>Solvency II and regulatory changes</a:t>
            </a:r>
          </a:p>
        </p:txBody>
      </p:sp>
      <p:sp>
        <p:nvSpPr>
          <p:cNvPr id="4" name="Slide Number Placeholder 3"/>
          <p:cNvSpPr>
            <a:spLocks noGrp="1"/>
          </p:cNvSpPr>
          <p:nvPr>
            <p:ph type="sldNum" sz="quarter" idx="10"/>
          </p:nvPr>
        </p:nvSpPr>
        <p:spPr/>
        <p:txBody>
          <a:bodyPr/>
          <a:lstStyle/>
          <a:p>
            <a:pPr>
              <a:defRPr/>
            </a:pPr>
            <a:fld id="{2CE9EA79-D759-4BF4-BF62-9B02F9F90E52}" type="slidenum">
              <a:rPr lang="en-US" altLang="en-US" smtClean="0"/>
              <a:pPr>
                <a:defRPr/>
              </a:pPr>
              <a:t>39</a:t>
            </a:fld>
            <a:endParaRPr lang="en-US" altLang="en-US"/>
          </a:p>
        </p:txBody>
      </p:sp>
      <p:sp>
        <p:nvSpPr>
          <p:cNvPr id="5" name="Footer Placeholder 4"/>
          <p:cNvSpPr>
            <a:spLocks noGrp="1"/>
          </p:cNvSpPr>
          <p:nvPr>
            <p:ph type="ftr" sz="quarter" idx="11"/>
          </p:nvPr>
        </p:nvSpPr>
        <p:spPr/>
        <p:txBody>
          <a:bodyPr/>
          <a:lstStyle/>
          <a:p>
            <a:pPr>
              <a:defRPr/>
            </a:pPr>
            <a:r>
              <a:rPr lang="en-US" altLang="zh-TW" dirty="0"/>
              <a:t>Insurance Companies</a:t>
            </a:r>
          </a:p>
        </p:txBody>
      </p:sp>
    </p:spTree>
    <p:extLst>
      <p:ext uri="{BB962C8B-B14F-4D97-AF65-F5344CB8AC3E}">
        <p14:creationId xmlns:p14="http://schemas.microsoft.com/office/powerpoint/2010/main" val="32128134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9" name="Date Placeholder 2"/>
          <p:cNvSpPr txBox="1">
            <a:spLocks noGrp="1"/>
          </p:cNvSpPr>
          <p:nvPr/>
        </p:nvSpPr>
        <p:spPr bwMode="auto">
          <a:xfrm>
            <a:off x="457200" y="6248400"/>
            <a:ext cx="2133600" cy="457200"/>
          </a:xfrm>
          <a:prstGeom prst="rect">
            <a:avLst/>
          </a:prstGeom>
          <a:noFill/>
          <a:ln w="9525">
            <a:noFill/>
            <a:miter lim="800000"/>
            <a:headEnd/>
            <a:tailEnd/>
          </a:ln>
        </p:spPr>
        <p:txBody>
          <a:bodyPr/>
          <a:lstStyle/>
          <a:p>
            <a:r>
              <a:rPr lang="en-US" altLang="zh-CN" sz="1000">
                <a:ea typeface="SimSun" pitchFamily="2" charset="-122"/>
              </a:rPr>
              <a:t>Spring 10</a:t>
            </a:r>
            <a:endParaRPr lang="en-US" altLang="en-US" sz="1000">
              <a:ea typeface="SimSun" pitchFamily="2" charset="-122"/>
            </a:endParaRPr>
          </a:p>
        </p:txBody>
      </p:sp>
      <p:sp>
        <p:nvSpPr>
          <p:cNvPr id="11271" name="Rectangle 2"/>
          <p:cNvSpPr>
            <a:spLocks noGrp="1" noChangeArrowheads="1"/>
          </p:cNvSpPr>
          <p:nvPr>
            <p:ph type="title" idx="4294967295"/>
          </p:nvPr>
        </p:nvSpPr>
        <p:spPr>
          <a:xfrm>
            <a:off x="457200" y="122238"/>
            <a:ext cx="2362200" cy="1295400"/>
          </a:xfrm>
        </p:spPr>
        <p:txBody>
          <a:bodyPr/>
          <a:lstStyle/>
          <a:p>
            <a:pPr eaLnBrk="1" hangingPunct="1"/>
            <a:r>
              <a:rPr lang="en-US" altLang="zh-CN">
                <a:ea typeface="SimSun" pitchFamily="2" charset="-122"/>
              </a:rPr>
              <a:t>Course Map</a:t>
            </a:r>
          </a:p>
        </p:txBody>
      </p:sp>
      <p:sp>
        <p:nvSpPr>
          <p:cNvPr id="513027" name="Rectangle 3"/>
          <p:cNvSpPr>
            <a:spLocks noChangeArrowheads="1"/>
          </p:cNvSpPr>
          <p:nvPr/>
        </p:nvSpPr>
        <p:spPr bwMode="auto">
          <a:xfrm>
            <a:off x="228600" y="3048000"/>
            <a:ext cx="1752600" cy="914400"/>
          </a:xfrm>
          <a:prstGeom prst="rect">
            <a:avLst/>
          </a:prstGeom>
          <a:solidFill>
            <a:srgbClr val="FFCCCC"/>
          </a:solidFill>
          <a:ln w="9525">
            <a:solidFill>
              <a:schemeClr val="tx1"/>
            </a:solidFill>
            <a:miter lim="800000"/>
            <a:headEnd/>
            <a:tailEnd/>
          </a:ln>
        </p:spPr>
        <p:txBody>
          <a:bodyPr wrap="none" anchor="ctr"/>
          <a:lstStyle/>
          <a:p>
            <a:pPr algn="ctr"/>
            <a:r>
              <a:rPr lang="en-US" altLang="zh-CN">
                <a:ea typeface="SimSun" pitchFamily="2" charset="-122"/>
              </a:rPr>
              <a:t>Sell Side</a:t>
            </a:r>
          </a:p>
        </p:txBody>
      </p:sp>
      <p:sp>
        <p:nvSpPr>
          <p:cNvPr id="513028" name="Rectangle 4"/>
          <p:cNvSpPr>
            <a:spLocks noChangeArrowheads="1"/>
          </p:cNvSpPr>
          <p:nvPr/>
        </p:nvSpPr>
        <p:spPr bwMode="auto">
          <a:xfrm>
            <a:off x="2133600" y="3048000"/>
            <a:ext cx="1752600" cy="914400"/>
          </a:xfrm>
          <a:prstGeom prst="rect">
            <a:avLst/>
          </a:prstGeom>
          <a:solidFill>
            <a:srgbClr val="FFCCFF"/>
          </a:solidFill>
          <a:ln w="9525">
            <a:solidFill>
              <a:schemeClr val="tx1"/>
            </a:solidFill>
            <a:miter lim="800000"/>
            <a:headEnd/>
            <a:tailEnd/>
          </a:ln>
        </p:spPr>
        <p:txBody>
          <a:bodyPr wrap="none" anchor="ctr"/>
          <a:lstStyle/>
          <a:p>
            <a:pPr algn="ctr"/>
            <a:r>
              <a:rPr lang="en-US" altLang="zh-CN">
                <a:ea typeface="SimSun" pitchFamily="2" charset="-122"/>
              </a:rPr>
              <a:t>Buy Side</a:t>
            </a:r>
          </a:p>
        </p:txBody>
      </p:sp>
      <p:cxnSp>
        <p:nvCxnSpPr>
          <p:cNvPr id="513029" name="AutoShape 5"/>
          <p:cNvCxnSpPr>
            <a:cxnSpLocks noChangeShapeType="1"/>
            <a:endCxn id="513028" idx="0"/>
          </p:cNvCxnSpPr>
          <p:nvPr/>
        </p:nvCxnSpPr>
        <p:spPr bwMode="auto">
          <a:xfrm rot="16200000" flipH="1">
            <a:off x="2419350" y="2457450"/>
            <a:ext cx="228600" cy="952500"/>
          </a:xfrm>
          <a:prstGeom prst="bentConnector3">
            <a:avLst>
              <a:gd name="adj1" fmla="val 50000"/>
            </a:avLst>
          </a:prstGeom>
          <a:noFill/>
          <a:ln w="9525">
            <a:solidFill>
              <a:schemeClr val="tx1"/>
            </a:solidFill>
            <a:miter lim="800000"/>
            <a:headEnd/>
            <a:tailEnd type="triangle" w="med" len="med"/>
          </a:ln>
        </p:spPr>
      </p:cxnSp>
      <p:cxnSp>
        <p:nvCxnSpPr>
          <p:cNvPr id="513030" name="AutoShape 6"/>
          <p:cNvCxnSpPr>
            <a:cxnSpLocks noChangeShapeType="1"/>
            <a:endCxn id="513027" idx="0"/>
          </p:cNvCxnSpPr>
          <p:nvPr/>
        </p:nvCxnSpPr>
        <p:spPr bwMode="auto">
          <a:xfrm rot="5400000">
            <a:off x="1466850" y="2457450"/>
            <a:ext cx="228600" cy="952500"/>
          </a:xfrm>
          <a:prstGeom prst="bentConnector3">
            <a:avLst>
              <a:gd name="adj1" fmla="val 50000"/>
            </a:avLst>
          </a:prstGeom>
          <a:noFill/>
          <a:ln w="9525">
            <a:solidFill>
              <a:schemeClr val="tx1"/>
            </a:solidFill>
            <a:miter lim="800000"/>
            <a:headEnd/>
            <a:tailEnd type="triangle" w="med" len="med"/>
          </a:ln>
        </p:spPr>
      </p:cxnSp>
      <p:sp>
        <p:nvSpPr>
          <p:cNvPr id="513031" name="Rectangle 7"/>
          <p:cNvSpPr>
            <a:spLocks noChangeArrowheads="1"/>
          </p:cNvSpPr>
          <p:nvPr/>
        </p:nvSpPr>
        <p:spPr bwMode="auto">
          <a:xfrm>
            <a:off x="457200" y="4114800"/>
            <a:ext cx="1447800" cy="914400"/>
          </a:xfrm>
          <a:prstGeom prst="rect">
            <a:avLst/>
          </a:prstGeom>
          <a:solidFill>
            <a:srgbClr val="FF99FF"/>
          </a:solidFill>
          <a:ln w="9525">
            <a:solidFill>
              <a:schemeClr val="tx1"/>
            </a:solidFill>
            <a:miter lim="800000"/>
            <a:headEnd/>
            <a:tailEnd/>
          </a:ln>
        </p:spPr>
        <p:txBody>
          <a:bodyPr anchor="ctr"/>
          <a:lstStyle/>
          <a:p>
            <a:pPr algn="ctr"/>
            <a:r>
              <a:rPr lang="en-US" altLang="zh-CN" sz="1800" dirty="0">
                <a:ea typeface="SimSun" pitchFamily="2" charset="-122"/>
              </a:rPr>
              <a:t>Commercial Banking</a:t>
            </a:r>
          </a:p>
        </p:txBody>
      </p:sp>
      <p:sp>
        <p:nvSpPr>
          <p:cNvPr id="513032" name="Rectangle 8"/>
          <p:cNvSpPr>
            <a:spLocks noChangeArrowheads="1"/>
          </p:cNvSpPr>
          <p:nvPr/>
        </p:nvSpPr>
        <p:spPr bwMode="auto">
          <a:xfrm>
            <a:off x="457200" y="5181600"/>
            <a:ext cx="1447800" cy="914400"/>
          </a:xfrm>
          <a:prstGeom prst="rect">
            <a:avLst/>
          </a:prstGeom>
          <a:solidFill>
            <a:srgbClr val="FF99FF"/>
          </a:solidFill>
          <a:ln w="9525">
            <a:solidFill>
              <a:schemeClr val="tx1"/>
            </a:solidFill>
            <a:miter lim="800000"/>
            <a:headEnd/>
            <a:tailEnd/>
          </a:ln>
        </p:spPr>
        <p:txBody>
          <a:bodyPr anchor="ctr"/>
          <a:lstStyle/>
          <a:p>
            <a:pPr algn="ctr"/>
            <a:r>
              <a:rPr lang="en-US" altLang="zh-CN" sz="1800" dirty="0">
                <a:ea typeface="SimSun" pitchFamily="2" charset="-122"/>
              </a:rPr>
              <a:t>Investment Banking</a:t>
            </a:r>
          </a:p>
        </p:txBody>
      </p:sp>
      <p:cxnSp>
        <p:nvCxnSpPr>
          <p:cNvPr id="513033" name="AutoShape 9"/>
          <p:cNvCxnSpPr>
            <a:cxnSpLocks noChangeShapeType="1"/>
            <a:stCxn id="513027" idx="2"/>
            <a:endCxn id="513031" idx="1"/>
          </p:cNvCxnSpPr>
          <p:nvPr/>
        </p:nvCxnSpPr>
        <p:spPr bwMode="auto">
          <a:xfrm rot="5400000">
            <a:off x="476250" y="3943350"/>
            <a:ext cx="609600" cy="647700"/>
          </a:xfrm>
          <a:prstGeom prst="bentConnector4">
            <a:avLst>
              <a:gd name="adj1" fmla="val 12500"/>
              <a:gd name="adj2" fmla="val 135296"/>
            </a:avLst>
          </a:prstGeom>
          <a:noFill/>
          <a:ln w="9525">
            <a:solidFill>
              <a:schemeClr val="tx1"/>
            </a:solidFill>
            <a:miter lim="800000"/>
            <a:headEnd/>
            <a:tailEnd type="triangle" w="med" len="med"/>
          </a:ln>
        </p:spPr>
      </p:cxnSp>
      <p:cxnSp>
        <p:nvCxnSpPr>
          <p:cNvPr id="513034" name="AutoShape 10"/>
          <p:cNvCxnSpPr>
            <a:cxnSpLocks noChangeShapeType="1"/>
            <a:stCxn id="513027" idx="2"/>
            <a:endCxn id="513032" idx="1"/>
          </p:cNvCxnSpPr>
          <p:nvPr/>
        </p:nvCxnSpPr>
        <p:spPr bwMode="auto">
          <a:xfrm rot="5400000">
            <a:off x="-57150" y="4476750"/>
            <a:ext cx="1676400" cy="647700"/>
          </a:xfrm>
          <a:prstGeom prst="bentConnector4">
            <a:avLst>
              <a:gd name="adj1" fmla="val 4259"/>
              <a:gd name="adj2" fmla="val 135296"/>
            </a:avLst>
          </a:prstGeom>
          <a:noFill/>
          <a:ln w="9525">
            <a:solidFill>
              <a:schemeClr val="tx1"/>
            </a:solidFill>
            <a:miter lim="800000"/>
            <a:headEnd/>
            <a:tailEnd type="triangle" w="med" len="med"/>
          </a:ln>
        </p:spPr>
      </p:cxnSp>
      <p:sp>
        <p:nvSpPr>
          <p:cNvPr id="513035" name="Rectangle 11"/>
          <p:cNvSpPr>
            <a:spLocks noChangeArrowheads="1"/>
          </p:cNvSpPr>
          <p:nvPr/>
        </p:nvSpPr>
        <p:spPr bwMode="auto">
          <a:xfrm>
            <a:off x="2438400" y="4114800"/>
            <a:ext cx="1447800" cy="914400"/>
          </a:xfrm>
          <a:prstGeom prst="rect">
            <a:avLst/>
          </a:prstGeom>
          <a:solidFill>
            <a:srgbClr val="FF9999"/>
          </a:solidFill>
          <a:ln w="9525">
            <a:solidFill>
              <a:schemeClr val="tx1"/>
            </a:solidFill>
            <a:miter lim="800000"/>
            <a:headEnd/>
            <a:tailEnd/>
          </a:ln>
        </p:spPr>
        <p:txBody>
          <a:bodyPr anchor="ctr"/>
          <a:lstStyle/>
          <a:p>
            <a:pPr algn="ctr"/>
            <a:r>
              <a:rPr lang="en-US" altLang="zh-CN" sz="1800" dirty="0">
                <a:ea typeface="SimSun" pitchFamily="2" charset="-122"/>
              </a:rPr>
              <a:t>Traditional Institutional Investors</a:t>
            </a:r>
          </a:p>
        </p:txBody>
      </p:sp>
      <p:sp>
        <p:nvSpPr>
          <p:cNvPr id="513036" name="Rectangle 12"/>
          <p:cNvSpPr>
            <a:spLocks noChangeArrowheads="1"/>
          </p:cNvSpPr>
          <p:nvPr/>
        </p:nvSpPr>
        <p:spPr bwMode="auto">
          <a:xfrm>
            <a:off x="2438400" y="5181600"/>
            <a:ext cx="1447800" cy="914400"/>
          </a:xfrm>
          <a:prstGeom prst="rect">
            <a:avLst/>
          </a:prstGeom>
          <a:solidFill>
            <a:srgbClr val="FF9999"/>
          </a:solidFill>
          <a:ln w="9525">
            <a:solidFill>
              <a:schemeClr val="tx1"/>
            </a:solidFill>
            <a:miter lim="800000"/>
            <a:headEnd/>
            <a:tailEnd/>
          </a:ln>
        </p:spPr>
        <p:txBody>
          <a:bodyPr anchor="ctr"/>
          <a:lstStyle/>
          <a:p>
            <a:pPr algn="ctr"/>
            <a:r>
              <a:rPr lang="en-US" altLang="zh-CN" sz="1800" dirty="0">
                <a:ea typeface="SimSun" pitchFamily="2" charset="-122"/>
              </a:rPr>
              <a:t>Alternative Investors</a:t>
            </a:r>
          </a:p>
        </p:txBody>
      </p:sp>
      <p:cxnSp>
        <p:nvCxnSpPr>
          <p:cNvPr id="513037" name="AutoShape 13"/>
          <p:cNvCxnSpPr>
            <a:cxnSpLocks noChangeShapeType="1"/>
            <a:stCxn id="513028" idx="2"/>
            <a:endCxn id="513035" idx="1"/>
          </p:cNvCxnSpPr>
          <p:nvPr/>
        </p:nvCxnSpPr>
        <p:spPr bwMode="auto">
          <a:xfrm rot="5400000">
            <a:off x="2419350" y="3981450"/>
            <a:ext cx="609600" cy="571500"/>
          </a:xfrm>
          <a:prstGeom prst="bentConnector4">
            <a:avLst>
              <a:gd name="adj1" fmla="val 12500"/>
              <a:gd name="adj2" fmla="val 140000"/>
            </a:avLst>
          </a:prstGeom>
          <a:noFill/>
          <a:ln w="9525">
            <a:solidFill>
              <a:schemeClr val="tx1"/>
            </a:solidFill>
            <a:miter lim="800000"/>
            <a:headEnd/>
            <a:tailEnd type="triangle" w="med" len="med"/>
          </a:ln>
        </p:spPr>
      </p:cxnSp>
      <p:sp>
        <p:nvSpPr>
          <p:cNvPr id="513040" name="Rectangle 16"/>
          <p:cNvSpPr>
            <a:spLocks noChangeArrowheads="1"/>
          </p:cNvSpPr>
          <p:nvPr/>
        </p:nvSpPr>
        <p:spPr bwMode="auto">
          <a:xfrm>
            <a:off x="304800" y="1295400"/>
            <a:ext cx="3505200" cy="1524000"/>
          </a:xfrm>
          <a:prstGeom prst="rect">
            <a:avLst/>
          </a:prstGeom>
          <a:solidFill>
            <a:srgbClr val="FFCCCC"/>
          </a:solidFill>
          <a:ln w="9525">
            <a:solidFill>
              <a:schemeClr val="tx1"/>
            </a:solidFill>
            <a:miter lim="800000"/>
            <a:headEnd/>
            <a:tailEnd/>
          </a:ln>
        </p:spPr>
        <p:txBody>
          <a:bodyPr wrap="none" anchor="ctr"/>
          <a:lstStyle/>
          <a:p>
            <a:pPr algn="ctr"/>
            <a:r>
              <a:rPr lang="en-US" altLang="zh-CN">
                <a:ea typeface="SimSun" pitchFamily="2" charset="-122"/>
              </a:rPr>
              <a:t>Financial Institutions</a:t>
            </a:r>
          </a:p>
        </p:txBody>
      </p:sp>
      <p:sp>
        <p:nvSpPr>
          <p:cNvPr id="513053" name="AutoShape 29"/>
          <p:cNvSpPr>
            <a:spLocks noChangeArrowheads="1"/>
          </p:cNvSpPr>
          <p:nvPr/>
        </p:nvSpPr>
        <p:spPr bwMode="auto">
          <a:xfrm>
            <a:off x="2362200" y="0"/>
            <a:ext cx="5105400" cy="1219200"/>
          </a:xfrm>
          <a:prstGeom prst="flowChartExtract">
            <a:avLst/>
          </a:prstGeom>
          <a:solidFill>
            <a:srgbClr val="FFFF00"/>
          </a:solidFill>
          <a:ln w="9525">
            <a:solidFill>
              <a:schemeClr val="tx1"/>
            </a:solidFill>
            <a:miter lim="800000"/>
            <a:headEnd/>
            <a:tailEnd/>
          </a:ln>
        </p:spPr>
        <p:txBody>
          <a:bodyPr wrap="none" anchor="ctr"/>
          <a:lstStyle/>
          <a:p>
            <a:pPr algn="ctr"/>
            <a:r>
              <a:rPr lang="en-US" altLang="zh-CN">
                <a:ea typeface="SimSun" pitchFamily="2" charset="-122"/>
              </a:rPr>
              <a:t>Overview</a:t>
            </a:r>
          </a:p>
        </p:txBody>
      </p:sp>
      <p:sp>
        <p:nvSpPr>
          <p:cNvPr id="37" name="Slide Number Placeholder 5"/>
          <p:cNvSpPr>
            <a:spLocks noGrp="1"/>
          </p:cNvSpPr>
          <p:nvPr>
            <p:ph type="sldNum" sz="quarter" idx="10"/>
          </p:nvPr>
        </p:nvSpPr>
        <p:spPr>
          <a:xfrm>
            <a:off x="8239125" y="6586538"/>
            <a:ext cx="919163" cy="293687"/>
          </a:xfrm>
        </p:spPr>
        <p:txBody>
          <a:bodyPr/>
          <a:lstStyle/>
          <a:p>
            <a:fld id="{05BD2485-3851-462F-A176-4C1F14737CDF}" type="slidenum">
              <a:rPr lang="en-US" altLang="en-US" smtClean="0"/>
              <a:pPr/>
              <a:t>4</a:t>
            </a:fld>
            <a:endParaRPr lang="en-US" altLang="en-US" dirty="0"/>
          </a:p>
        </p:txBody>
      </p:sp>
      <p:sp>
        <p:nvSpPr>
          <p:cNvPr id="48" name="Rectangle 47"/>
          <p:cNvSpPr/>
          <p:nvPr/>
        </p:nvSpPr>
        <p:spPr>
          <a:xfrm>
            <a:off x="4191000" y="3276600"/>
            <a:ext cx="4724400" cy="2895600"/>
          </a:xfrm>
          <a:prstGeom prst="rect">
            <a:avLst/>
          </a:prstGeom>
          <a:solidFill>
            <a:schemeClr val="accent3">
              <a:lumMod val="20000"/>
              <a:lumOff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636587" indent="-457200">
              <a:buFont typeface="+mj-lt"/>
              <a:buAutoNum type="arabicPeriod"/>
            </a:pPr>
            <a:r>
              <a:rPr lang="en-US" altLang="zh-TW" sz="2000" b="1" dirty="0">
                <a:solidFill>
                  <a:schemeClr val="accent2">
                    <a:lumMod val="75000"/>
                  </a:schemeClr>
                </a:solidFill>
              </a:rPr>
              <a:t>Insurance Companies</a:t>
            </a:r>
          </a:p>
          <a:p>
            <a:pPr marL="636587" indent="-457200">
              <a:lnSpc>
                <a:spcPct val="200000"/>
              </a:lnSpc>
              <a:buFont typeface="+mj-lt"/>
              <a:buAutoNum type="arabicPeriod"/>
            </a:pPr>
            <a:r>
              <a:rPr lang="en-US" altLang="zh-TW" sz="2000" dirty="0">
                <a:solidFill>
                  <a:sysClr val="windowText" lastClr="000000"/>
                </a:solidFill>
              </a:rPr>
              <a:t>Pension Funds and Retirement Schemes</a:t>
            </a:r>
          </a:p>
          <a:p>
            <a:pPr marL="636587" indent="-457200">
              <a:lnSpc>
                <a:spcPct val="200000"/>
              </a:lnSpc>
              <a:buFont typeface="+mj-lt"/>
              <a:buAutoNum type="arabicPeriod"/>
            </a:pPr>
            <a:r>
              <a:rPr lang="en-US" altLang="zh-TW" sz="2000" dirty="0">
                <a:solidFill>
                  <a:sysClr val="windowText" lastClr="000000"/>
                </a:solidFill>
              </a:rPr>
              <a:t>Mutual Funds and Fund Management</a:t>
            </a:r>
          </a:p>
        </p:txBody>
      </p:sp>
      <p:sp>
        <p:nvSpPr>
          <p:cNvPr id="49" name="Footer Placeholder 4"/>
          <p:cNvSpPr>
            <a:spLocks noGrp="1"/>
          </p:cNvSpPr>
          <p:nvPr>
            <p:ph type="ftr" sz="quarter" idx="11"/>
          </p:nvPr>
        </p:nvSpPr>
        <p:spPr bwMode="auto">
          <a:xfrm>
            <a:off x="1989138" y="6143625"/>
            <a:ext cx="7154862" cy="427038"/>
          </a:xfrm>
          <a:noFill/>
          <a:ln>
            <a:miter lim="800000"/>
            <a:headEnd/>
            <a:tailEnd/>
          </a:ln>
        </p:spPr>
        <p:txBody>
          <a:bodyPr/>
          <a:lstStyle/>
          <a:p>
            <a:r>
              <a:rPr lang="en-US" altLang="zh-TW" dirty="0"/>
              <a:t>Traditional Institutional Investors</a:t>
            </a:r>
          </a:p>
        </p:txBody>
      </p:sp>
      <p:cxnSp>
        <p:nvCxnSpPr>
          <p:cNvPr id="21" name="Elbow Connector 20"/>
          <p:cNvCxnSpPr>
            <a:stCxn id="513028" idx="2"/>
            <a:endCxn id="513036" idx="1"/>
          </p:cNvCxnSpPr>
          <p:nvPr/>
        </p:nvCxnSpPr>
        <p:spPr>
          <a:xfrm rot="5400000">
            <a:off x="1885950" y="4514850"/>
            <a:ext cx="1676400" cy="571500"/>
          </a:xfrm>
          <a:prstGeom prst="bentConnector4">
            <a:avLst>
              <a:gd name="adj1" fmla="val 5372"/>
              <a:gd name="adj2" fmla="val 140000"/>
            </a:avLst>
          </a:prstGeom>
          <a:ln>
            <a:tailEnd type="arrow"/>
          </a:ln>
        </p:spPr>
        <p:style>
          <a:lnRef idx="1">
            <a:schemeClr val="dk1"/>
          </a:lnRef>
          <a:fillRef idx="0">
            <a:schemeClr val="dk1"/>
          </a:fillRef>
          <a:effectRef idx="0">
            <a:schemeClr val="dk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13053"/>
                                        </p:tgtEl>
                                        <p:attrNameLst>
                                          <p:attrName>style.visibility</p:attrName>
                                        </p:attrNameLst>
                                      </p:cBhvr>
                                      <p:to>
                                        <p:strVal val="visible"/>
                                      </p:to>
                                    </p:set>
                                    <p:animEffect transition="in" filter="dissolve">
                                      <p:cBhvr>
                                        <p:cTn id="7" dur="500"/>
                                        <p:tgtEl>
                                          <p:spTgt spid="51305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13040"/>
                                        </p:tgtEl>
                                        <p:attrNameLst>
                                          <p:attrName>style.visibility</p:attrName>
                                        </p:attrNameLst>
                                      </p:cBhvr>
                                      <p:to>
                                        <p:strVal val="visible"/>
                                      </p:to>
                                    </p:set>
                                    <p:animEffect transition="in" filter="dissolve">
                                      <p:cBhvr>
                                        <p:cTn id="12" dur="500"/>
                                        <p:tgtEl>
                                          <p:spTgt spid="513040"/>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513030"/>
                                        </p:tgtEl>
                                        <p:attrNameLst>
                                          <p:attrName>style.visibility</p:attrName>
                                        </p:attrNameLst>
                                      </p:cBhvr>
                                      <p:to>
                                        <p:strVal val="visible"/>
                                      </p:to>
                                    </p:set>
                                    <p:animEffect transition="in" filter="dissolve">
                                      <p:cBhvr>
                                        <p:cTn id="17" dur="500"/>
                                        <p:tgtEl>
                                          <p:spTgt spid="513030"/>
                                        </p:tgtEl>
                                      </p:cBhvr>
                                    </p:animEffect>
                                  </p:childTnLst>
                                </p:cTn>
                              </p:par>
                              <p:par>
                                <p:cTn id="18" presetID="9" presetClass="entr" presetSubtype="0" fill="hold" grpId="0" nodeType="withEffect">
                                  <p:stCondLst>
                                    <p:cond delay="0"/>
                                  </p:stCondLst>
                                  <p:childTnLst>
                                    <p:set>
                                      <p:cBhvr>
                                        <p:cTn id="19" dur="1" fill="hold">
                                          <p:stCondLst>
                                            <p:cond delay="0"/>
                                          </p:stCondLst>
                                        </p:cTn>
                                        <p:tgtEl>
                                          <p:spTgt spid="513027"/>
                                        </p:tgtEl>
                                        <p:attrNameLst>
                                          <p:attrName>style.visibility</p:attrName>
                                        </p:attrNameLst>
                                      </p:cBhvr>
                                      <p:to>
                                        <p:strVal val="visible"/>
                                      </p:to>
                                    </p:set>
                                    <p:animEffect transition="in" filter="dissolve">
                                      <p:cBhvr>
                                        <p:cTn id="20" dur="500"/>
                                        <p:tgtEl>
                                          <p:spTgt spid="513027"/>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513033"/>
                                        </p:tgtEl>
                                        <p:attrNameLst>
                                          <p:attrName>style.visibility</p:attrName>
                                        </p:attrNameLst>
                                      </p:cBhvr>
                                      <p:to>
                                        <p:strVal val="visible"/>
                                      </p:to>
                                    </p:set>
                                    <p:animEffect transition="in" filter="dissolve">
                                      <p:cBhvr>
                                        <p:cTn id="25" dur="500"/>
                                        <p:tgtEl>
                                          <p:spTgt spid="513033"/>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513031"/>
                                        </p:tgtEl>
                                        <p:attrNameLst>
                                          <p:attrName>style.visibility</p:attrName>
                                        </p:attrNameLst>
                                      </p:cBhvr>
                                      <p:to>
                                        <p:strVal val="visible"/>
                                      </p:to>
                                    </p:set>
                                    <p:animEffect transition="in" filter="dissolve">
                                      <p:cBhvr>
                                        <p:cTn id="28" dur="500"/>
                                        <p:tgtEl>
                                          <p:spTgt spid="513031"/>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nodeType="clickEffect">
                                  <p:stCondLst>
                                    <p:cond delay="0"/>
                                  </p:stCondLst>
                                  <p:childTnLst>
                                    <p:set>
                                      <p:cBhvr>
                                        <p:cTn id="32" dur="1" fill="hold">
                                          <p:stCondLst>
                                            <p:cond delay="0"/>
                                          </p:stCondLst>
                                        </p:cTn>
                                        <p:tgtEl>
                                          <p:spTgt spid="513034"/>
                                        </p:tgtEl>
                                        <p:attrNameLst>
                                          <p:attrName>style.visibility</p:attrName>
                                        </p:attrNameLst>
                                      </p:cBhvr>
                                      <p:to>
                                        <p:strVal val="visible"/>
                                      </p:to>
                                    </p:set>
                                    <p:animEffect transition="in" filter="dissolve">
                                      <p:cBhvr>
                                        <p:cTn id="33" dur="500"/>
                                        <p:tgtEl>
                                          <p:spTgt spid="513034"/>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513032"/>
                                        </p:tgtEl>
                                        <p:attrNameLst>
                                          <p:attrName>style.visibility</p:attrName>
                                        </p:attrNameLst>
                                      </p:cBhvr>
                                      <p:to>
                                        <p:strVal val="visible"/>
                                      </p:to>
                                    </p:set>
                                    <p:animEffect transition="in" filter="dissolve">
                                      <p:cBhvr>
                                        <p:cTn id="36" dur="500"/>
                                        <p:tgtEl>
                                          <p:spTgt spid="513032"/>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ntr" presetSubtype="0" fill="hold" nodeType="clickEffect">
                                  <p:stCondLst>
                                    <p:cond delay="0"/>
                                  </p:stCondLst>
                                  <p:childTnLst>
                                    <p:set>
                                      <p:cBhvr>
                                        <p:cTn id="40" dur="1" fill="hold">
                                          <p:stCondLst>
                                            <p:cond delay="0"/>
                                          </p:stCondLst>
                                        </p:cTn>
                                        <p:tgtEl>
                                          <p:spTgt spid="513029"/>
                                        </p:tgtEl>
                                        <p:attrNameLst>
                                          <p:attrName>style.visibility</p:attrName>
                                        </p:attrNameLst>
                                      </p:cBhvr>
                                      <p:to>
                                        <p:strVal val="visible"/>
                                      </p:to>
                                    </p:set>
                                    <p:animEffect transition="in" filter="dissolve">
                                      <p:cBhvr>
                                        <p:cTn id="41" dur="500"/>
                                        <p:tgtEl>
                                          <p:spTgt spid="513029"/>
                                        </p:tgtEl>
                                      </p:cBhvr>
                                    </p:animEffect>
                                  </p:childTnLst>
                                </p:cTn>
                              </p:par>
                              <p:par>
                                <p:cTn id="42" presetID="9" presetClass="entr" presetSubtype="0" fill="hold" grpId="0" nodeType="withEffect">
                                  <p:stCondLst>
                                    <p:cond delay="0"/>
                                  </p:stCondLst>
                                  <p:childTnLst>
                                    <p:set>
                                      <p:cBhvr>
                                        <p:cTn id="43" dur="1" fill="hold">
                                          <p:stCondLst>
                                            <p:cond delay="0"/>
                                          </p:stCondLst>
                                        </p:cTn>
                                        <p:tgtEl>
                                          <p:spTgt spid="513028"/>
                                        </p:tgtEl>
                                        <p:attrNameLst>
                                          <p:attrName>style.visibility</p:attrName>
                                        </p:attrNameLst>
                                      </p:cBhvr>
                                      <p:to>
                                        <p:strVal val="visible"/>
                                      </p:to>
                                    </p:set>
                                    <p:animEffect transition="in" filter="dissolve">
                                      <p:cBhvr>
                                        <p:cTn id="44" dur="500"/>
                                        <p:tgtEl>
                                          <p:spTgt spid="513028"/>
                                        </p:tgtEl>
                                      </p:cBhvr>
                                    </p:animEffect>
                                  </p:childTnLst>
                                </p:cTn>
                              </p:par>
                            </p:childTnLst>
                          </p:cTn>
                        </p:par>
                      </p:childTnLst>
                    </p:cTn>
                  </p:par>
                  <p:par>
                    <p:cTn id="45" fill="hold">
                      <p:stCondLst>
                        <p:cond delay="indefinite"/>
                      </p:stCondLst>
                      <p:childTnLst>
                        <p:par>
                          <p:cTn id="46" fill="hold">
                            <p:stCondLst>
                              <p:cond delay="0"/>
                            </p:stCondLst>
                            <p:childTnLst>
                              <p:par>
                                <p:cTn id="47" presetID="9" presetClass="entr" presetSubtype="0" fill="hold" nodeType="clickEffect">
                                  <p:stCondLst>
                                    <p:cond delay="0"/>
                                  </p:stCondLst>
                                  <p:childTnLst>
                                    <p:set>
                                      <p:cBhvr>
                                        <p:cTn id="48" dur="1" fill="hold">
                                          <p:stCondLst>
                                            <p:cond delay="0"/>
                                          </p:stCondLst>
                                        </p:cTn>
                                        <p:tgtEl>
                                          <p:spTgt spid="513037"/>
                                        </p:tgtEl>
                                        <p:attrNameLst>
                                          <p:attrName>style.visibility</p:attrName>
                                        </p:attrNameLst>
                                      </p:cBhvr>
                                      <p:to>
                                        <p:strVal val="visible"/>
                                      </p:to>
                                    </p:set>
                                    <p:animEffect transition="in" filter="dissolve">
                                      <p:cBhvr>
                                        <p:cTn id="49" dur="500"/>
                                        <p:tgtEl>
                                          <p:spTgt spid="513037"/>
                                        </p:tgtEl>
                                      </p:cBhvr>
                                    </p:animEffect>
                                  </p:childTnLst>
                                </p:cTn>
                              </p:par>
                              <p:par>
                                <p:cTn id="50" presetID="9" presetClass="entr" presetSubtype="0" fill="hold" grpId="0" nodeType="withEffect">
                                  <p:stCondLst>
                                    <p:cond delay="0"/>
                                  </p:stCondLst>
                                  <p:childTnLst>
                                    <p:set>
                                      <p:cBhvr>
                                        <p:cTn id="51" dur="1" fill="hold">
                                          <p:stCondLst>
                                            <p:cond delay="0"/>
                                          </p:stCondLst>
                                        </p:cTn>
                                        <p:tgtEl>
                                          <p:spTgt spid="513035"/>
                                        </p:tgtEl>
                                        <p:attrNameLst>
                                          <p:attrName>style.visibility</p:attrName>
                                        </p:attrNameLst>
                                      </p:cBhvr>
                                      <p:to>
                                        <p:strVal val="visible"/>
                                      </p:to>
                                    </p:set>
                                    <p:animEffect transition="in" filter="dissolve">
                                      <p:cBhvr>
                                        <p:cTn id="52" dur="500"/>
                                        <p:tgtEl>
                                          <p:spTgt spid="513035"/>
                                        </p:tgtEl>
                                      </p:cBhvr>
                                    </p:animEffect>
                                  </p:childTnLst>
                                </p:cTn>
                              </p:par>
                            </p:childTnLst>
                          </p:cTn>
                        </p:par>
                      </p:childTnLst>
                    </p:cTn>
                  </p:par>
                  <p:par>
                    <p:cTn id="53" fill="hold">
                      <p:stCondLst>
                        <p:cond delay="indefinite"/>
                      </p:stCondLst>
                      <p:childTnLst>
                        <p:par>
                          <p:cTn id="54" fill="hold">
                            <p:stCondLst>
                              <p:cond delay="0"/>
                            </p:stCondLst>
                            <p:childTnLst>
                              <p:par>
                                <p:cTn id="55" presetID="9" presetClass="entr" presetSubtype="0" fill="hold" grpId="0" nodeType="clickEffect">
                                  <p:stCondLst>
                                    <p:cond delay="0"/>
                                  </p:stCondLst>
                                  <p:childTnLst>
                                    <p:set>
                                      <p:cBhvr>
                                        <p:cTn id="56" dur="1" fill="hold">
                                          <p:stCondLst>
                                            <p:cond delay="0"/>
                                          </p:stCondLst>
                                        </p:cTn>
                                        <p:tgtEl>
                                          <p:spTgt spid="48"/>
                                        </p:tgtEl>
                                        <p:attrNameLst>
                                          <p:attrName>style.visibility</p:attrName>
                                        </p:attrNameLst>
                                      </p:cBhvr>
                                      <p:to>
                                        <p:strVal val="visible"/>
                                      </p:to>
                                    </p:set>
                                    <p:animEffect transition="in" filter="dissolve">
                                      <p:cBhvr>
                                        <p:cTn id="57"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3027" grpId="0" animBg="1"/>
      <p:bldP spid="513028" grpId="0" animBg="1"/>
      <p:bldP spid="513031" grpId="0" animBg="1"/>
      <p:bldP spid="513032" grpId="0" animBg="1"/>
      <p:bldP spid="513035" grpId="0" animBg="1"/>
      <p:bldP spid="513040" grpId="0" animBg="1"/>
      <p:bldP spid="513053" grpId="0" animBg="1"/>
      <p:bldP spid="48"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71AEBB-2C64-4062-986E-4E40C8C3B622}"/>
              </a:ext>
            </a:extLst>
          </p:cNvPr>
          <p:cNvSpPr>
            <a:spLocks noGrp="1"/>
          </p:cNvSpPr>
          <p:nvPr>
            <p:ph type="title"/>
          </p:nvPr>
        </p:nvSpPr>
        <p:spPr/>
        <p:txBody>
          <a:bodyPr/>
          <a:lstStyle/>
          <a:p>
            <a:r>
              <a:rPr lang="en-US" dirty="0"/>
              <a:t>Summary </a:t>
            </a:r>
          </a:p>
        </p:txBody>
      </p:sp>
      <p:sp>
        <p:nvSpPr>
          <p:cNvPr id="3" name="Content Placeholder 2">
            <a:extLst>
              <a:ext uri="{FF2B5EF4-FFF2-40B4-BE49-F238E27FC236}">
                <a16:creationId xmlns:a16="http://schemas.microsoft.com/office/drawing/2014/main" id="{FAB50594-7DCC-463B-BB9A-3227E1CC82D3}"/>
              </a:ext>
            </a:extLst>
          </p:cNvPr>
          <p:cNvSpPr>
            <a:spLocks noGrp="1"/>
          </p:cNvSpPr>
          <p:nvPr>
            <p:ph idx="1"/>
          </p:nvPr>
        </p:nvSpPr>
        <p:spPr/>
        <p:txBody>
          <a:bodyPr/>
          <a:lstStyle/>
          <a:p>
            <a:r>
              <a:rPr lang="en-US" dirty="0" smtClean="0"/>
              <a:t>Insurance regulation in HK</a:t>
            </a:r>
            <a:endParaRPr lang="en-US" dirty="0"/>
          </a:p>
          <a:p>
            <a:endParaRPr lang="en-US" dirty="0"/>
          </a:p>
        </p:txBody>
      </p:sp>
      <p:sp>
        <p:nvSpPr>
          <p:cNvPr id="4" name="Slide Number Placeholder 3">
            <a:extLst>
              <a:ext uri="{FF2B5EF4-FFF2-40B4-BE49-F238E27FC236}">
                <a16:creationId xmlns:a16="http://schemas.microsoft.com/office/drawing/2014/main" id="{386AED3C-CF9A-4F0C-B558-BCCCEA6AE17D}"/>
              </a:ext>
            </a:extLst>
          </p:cNvPr>
          <p:cNvSpPr>
            <a:spLocks noGrp="1"/>
          </p:cNvSpPr>
          <p:nvPr>
            <p:ph type="sldNum" sz="quarter" idx="10"/>
          </p:nvPr>
        </p:nvSpPr>
        <p:spPr/>
        <p:txBody>
          <a:bodyPr/>
          <a:lstStyle/>
          <a:p>
            <a:pPr>
              <a:defRPr/>
            </a:pPr>
            <a:fld id="{809A4F01-EBEC-4878-81D8-A6152D087E2C}" type="slidenum">
              <a:rPr lang="en-US" altLang="en-US" smtClean="0"/>
              <a:pPr>
                <a:defRPr/>
              </a:pPr>
              <a:t>40</a:t>
            </a:fld>
            <a:endParaRPr lang="en-US" altLang="en-US"/>
          </a:p>
        </p:txBody>
      </p:sp>
      <p:sp>
        <p:nvSpPr>
          <p:cNvPr id="5" name="Footer Placeholder 4">
            <a:extLst>
              <a:ext uri="{FF2B5EF4-FFF2-40B4-BE49-F238E27FC236}">
                <a16:creationId xmlns:a16="http://schemas.microsoft.com/office/drawing/2014/main" id="{B90C6AEC-AA43-4290-A2B1-2F3109F502E2}"/>
              </a:ext>
            </a:extLst>
          </p:cNvPr>
          <p:cNvSpPr>
            <a:spLocks noGrp="1"/>
          </p:cNvSpPr>
          <p:nvPr>
            <p:ph type="ftr" sz="quarter" idx="11"/>
          </p:nvPr>
        </p:nvSpPr>
        <p:spPr/>
        <p:txBody>
          <a:bodyPr/>
          <a:lstStyle/>
          <a:p>
            <a:pPr>
              <a:defRPr/>
            </a:pPr>
            <a:r>
              <a:rPr lang="en-US" altLang="en-US" dirty="0" smtClean="0"/>
              <a:t>Summary</a:t>
            </a:r>
            <a:endParaRPr lang="en-US" altLang="en-US" dirty="0"/>
          </a:p>
        </p:txBody>
      </p:sp>
    </p:spTree>
    <p:extLst>
      <p:ext uri="{BB962C8B-B14F-4D97-AF65-F5344CB8AC3E}">
        <p14:creationId xmlns:p14="http://schemas.microsoft.com/office/powerpoint/2010/main" val="68081934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HK" dirty="0"/>
              <a:t> </a:t>
            </a:r>
            <a:r>
              <a:rPr lang="en-US" dirty="0"/>
              <a:t>Current issues in Insurance</a:t>
            </a:r>
          </a:p>
        </p:txBody>
      </p:sp>
      <p:sp>
        <p:nvSpPr>
          <p:cNvPr id="3" name="Content Placeholder 2"/>
          <p:cNvSpPr>
            <a:spLocks noGrp="1"/>
          </p:cNvSpPr>
          <p:nvPr>
            <p:ph idx="1"/>
          </p:nvPr>
        </p:nvSpPr>
        <p:spPr/>
        <p:txBody>
          <a:bodyPr/>
          <a:lstStyle/>
          <a:p>
            <a:r>
              <a:rPr lang="en-US" dirty="0"/>
              <a:t>Insurance in Asia: what is the penetration level of insurance in Asia? Compare to Europe and US - why the differences? Implications? (Group 13)</a:t>
            </a:r>
          </a:p>
          <a:p>
            <a:r>
              <a:rPr lang="en-US" dirty="0" smtClean="0"/>
              <a:t>Video</a:t>
            </a:r>
          </a:p>
          <a:p>
            <a:r>
              <a:rPr lang="en-US" dirty="0">
                <a:hlinkClick r:id="rId2"/>
              </a:rPr>
              <a:t>https://www.peak-re.com/insights/increasing-insurance-penetration-in-asia</a:t>
            </a:r>
            <a:r>
              <a:rPr lang="en-US" dirty="0" smtClean="0">
                <a:hlinkClick r:id="rId2"/>
              </a:rPr>
              <a:t>/</a:t>
            </a:r>
            <a:endParaRPr lang="en-US" dirty="0" smtClean="0"/>
          </a:p>
          <a:p>
            <a:r>
              <a:rPr lang="en-US" dirty="0" smtClean="0"/>
              <a:t>Article</a:t>
            </a:r>
          </a:p>
          <a:p>
            <a:r>
              <a:rPr lang="en-US" dirty="0">
                <a:hlinkClick r:id="rId3"/>
              </a:rPr>
              <a:t>https://</a:t>
            </a:r>
            <a:r>
              <a:rPr lang="en-US" dirty="0" smtClean="0">
                <a:hlinkClick r:id="rId3"/>
              </a:rPr>
              <a:t>www.asiainsurancereview.com/Magazine/ReadMagazineArticle?aid=40294</a:t>
            </a:r>
            <a:endParaRPr lang="en-US" dirty="0" smtClean="0"/>
          </a:p>
          <a:p>
            <a:endParaRPr lang="en-US" dirty="0"/>
          </a:p>
          <a:p>
            <a:endParaRPr lang="en-US" dirty="0"/>
          </a:p>
        </p:txBody>
      </p:sp>
      <p:sp>
        <p:nvSpPr>
          <p:cNvPr id="4" name="Slide Number Placeholder 3"/>
          <p:cNvSpPr>
            <a:spLocks noGrp="1"/>
          </p:cNvSpPr>
          <p:nvPr>
            <p:ph type="sldNum" sz="quarter" idx="10"/>
          </p:nvPr>
        </p:nvSpPr>
        <p:spPr/>
        <p:txBody>
          <a:bodyPr/>
          <a:lstStyle/>
          <a:p>
            <a:pPr>
              <a:defRPr/>
            </a:pPr>
            <a:fld id="{809A4F01-EBEC-4878-81D8-A6152D087E2C}" type="slidenum">
              <a:rPr lang="en-US" altLang="en-US" smtClean="0"/>
              <a:pPr>
                <a:defRPr/>
              </a:pPr>
              <a:t>41</a:t>
            </a:fld>
            <a:endParaRPr lang="en-US" altLang="en-US"/>
          </a:p>
        </p:txBody>
      </p:sp>
      <p:sp>
        <p:nvSpPr>
          <p:cNvPr id="6" name="Footer Placeholder 4"/>
          <p:cNvSpPr>
            <a:spLocks noGrp="1"/>
          </p:cNvSpPr>
          <p:nvPr>
            <p:ph type="ftr" sz="quarter" idx="11"/>
          </p:nvPr>
        </p:nvSpPr>
        <p:spPr>
          <a:xfrm>
            <a:off x="1989138" y="6143625"/>
            <a:ext cx="7154862" cy="427038"/>
          </a:xfrm>
        </p:spPr>
        <p:txBody>
          <a:bodyPr/>
          <a:lstStyle/>
          <a:p>
            <a:pPr>
              <a:defRPr/>
            </a:pPr>
            <a:r>
              <a:rPr lang="en-US" altLang="zh-TW" dirty="0"/>
              <a:t>Insurance Companies</a:t>
            </a:r>
          </a:p>
        </p:txBody>
      </p:sp>
    </p:spTree>
    <p:extLst>
      <p:ext uri="{BB962C8B-B14F-4D97-AF65-F5344CB8AC3E}">
        <p14:creationId xmlns:p14="http://schemas.microsoft.com/office/powerpoint/2010/main" val="44348937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71" name="Rectangle 2"/>
          <p:cNvSpPr>
            <a:spLocks noGrp="1" noChangeArrowheads="1"/>
          </p:cNvSpPr>
          <p:nvPr>
            <p:ph type="title" idx="4294967295"/>
          </p:nvPr>
        </p:nvSpPr>
        <p:spPr>
          <a:xfrm>
            <a:off x="457200" y="122238"/>
            <a:ext cx="2362200" cy="1295400"/>
          </a:xfrm>
        </p:spPr>
        <p:txBody>
          <a:bodyPr/>
          <a:lstStyle/>
          <a:p>
            <a:pPr eaLnBrk="1" hangingPunct="1"/>
            <a:r>
              <a:rPr lang="en-US" altLang="zh-CN">
                <a:ea typeface="SimSun" pitchFamily="2" charset="-122"/>
              </a:rPr>
              <a:t>Course Map</a:t>
            </a:r>
          </a:p>
        </p:txBody>
      </p:sp>
      <p:sp>
        <p:nvSpPr>
          <p:cNvPr id="513027" name="Rectangle 3"/>
          <p:cNvSpPr>
            <a:spLocks noChangeArrowheads="1"/>
          </p:cNvSpPr>
          <p:nvPr/>
        </p:nvSpPr>
        <p:spPr bwMode="auto">
          <a:xfrm>
            <a:off x="228600" y="2971800"/>
            <a:ext cx="1752600" cy="914400"/>
          </a:xfrm>
          <a:prstGeom prst="rect">
            <a:avLst/>
          </a:prstGeom>
          <a:solidFill>
            <a:srgbClr val="FFCCCC"/>
          </a:solidFill>
          <a:ln w="9525">
            <a:solidFill>
              <a:schemeClr val="tx1"/>
            </a:solidFill>
            <a:miter lim="800000"/>
            <a:headEnd/>
            <a:tailEnd/>
          </a:ln>
        </p:spPr>
        <p:txBody>
          <a:bodyPr wrap="none" anchor="ctr"/>
          <a:lstStyle/>
          <a:p>
            <a:pPr algn="ctr"/>
            <a:r>
              <a:rPr lang="en-US" altLang="zh-CN">
                <a:ea typeface="SimSun" pitchFamily="2" charset="-122"/>
              </a:rPr>
              <a:t>Sell Side</a:t>
            </a:r>
          </a:p>
        </p:txBody>
      </p:sp>
      <p:sp>
        <p:nvSpPr>
          <p:cNvPr id="513028" name="Rectangle 4"/>
          <p:cNvSpPr>
            <a:spLocks noChangeArrowheads="1"/>
          </p:cNvSpPr>
          <p:nvPr/>
        </p:nvSpPr>
        <p:spPr bwMode="auto">
          <a:xfrm>
            <a:off x="2133600" y="2971800"/>
            <a:ext cx="1752600" cy="914400"/>
          </a:xfrm>
          <a:prstGeom prst="rect">
            <a:avLst/>
          </a:prstGeom>
          <a:solidFill>
            <a:srgbClr val="FFCCFF"/>
          </a:solidFill>
          <a:ln w="9525">
            <a:solidFill>
              <a:schemeClr val="tx1"/>
            </a:solidFill>
            <a:miter lim="800000"/>
            <a:headEnd/>
            <a:tailEnd/>
          </a:ln>
        </p:spPr>
        <p:txBody>
          <a:bodyPr wrap="none" anchor="ctr"/>
          <a:lstStyle/>
          <a:p>
            <a:pPr algn="ctr"/>
            <a:r>
              <a:rPr lang="en-US" altLang="zh-CN">
                <a:ea typeface="SimSun" pitchFamily="2" charset="-122"/>
              </a:rPr>
              <a:t>Buy Side</a:t>
            </a:r>
          </a:p>
        </p:txBody>
      </p:sp>
      <p:cxnSp>
        <p:nvCxnSpPr>
          <p:cNvPr id="513029" name="AutoShape 5"/>
          <p:cNvCxnSpPr>
            <a:cxnSpLocks noChangeShapeType="1"/>
            <a:endCxn id="513028" idx="0"/>
          </p:cNvCxnSpPr>
          <p:nvPr/>
        </p:nvCxnSpPr>
        <p:spPr bwMode="auto">
          <a:xfrm rot="16200000" flipH="1">
            <a:off x="2419350" y="2381250"/>
            <a:ext cx="228600" cy="952500"/>
          </a:xfrm>
          <a:prstGeom prst="bentConnector3">
            <a:avLst>
              <a:gd name="adj1" fmla="val 50000"/>
            </a:avLst>
          </a:prstGeom>
          <a:noFill/>
          <a:ln w="9525">
            <a:solidFill>
              <a:schemeClr val="tx1"/>
            </a:solidFill>
            <a:miter lim="800000"/>
            <a:headEnd/>
            <a:tailEnd type="triangle" w="med" len="med"/>
          </a:ln>
        </p:spPr>
      </p:cxnSp>
      <p:cxnSp>
        <p:nvCxnSpPr>
          <p:cNvPr id="513030" name="AutoShape 6"/>
          <p:cNvCxnSpPr>
            <a:cxnSpLocks noChangeShapeType="1"/>
            <a:endCxn id="513027" idx="0"/>
          </p:cNvCxnSpPr>
          <p:nvPr/>
        </p:nvCxnSpPr>
        <p:spPr bwMode="auto">
          <a:xfrm rot="5400000">
            <a:off x="1466850" y="2381250"/>
            <a:ext cx="228600" cy="952500"/>
          </a:xfrm>
          <a:prstGeom prst="bentConnector3">
            <a:avLst>
              <a:gd name="adj1" fmla="val 50000"/>
            </a:avLst>
          </a:prstGeom>
          <a:noFill/>
          <a:ln w="9525">
            <a:solidFill>
              <a:schemeClr val="tx1"/>
            </a:solidFill>
            <a:miter lim="800000"/>
            <a:headEnd/>
            <a:tailEnd type="triangle" w="med" len="med"/>
          </a:ln>
        </p:spPr>
      </p:cxnSp>
      <p:sp>
        <p:nvSpPr>
          <p:cNvPr id="513031" name="Rectangle 7"/>
          <p:cNvSpPr>
            <a:spLocks noChangeArrowheads="1"/>
          </p:cNvSpPr>
          <p:nvPr/>
        </p:nvSpPr>
        <p:spPr bwMode="auto">
          <a:xfrm>
            <a:off x="457200" y="4038600"/>
            <a:ext cx="1447800" cy="914400"/>
          </a:xfrm>
          <a:prstGeom prst="rect">
            <a:avLst/>
          </a:prstGeom>
          <a:solidFill>
            <a:srgbClr val="FF99FF"/>
          </a:solidFill>
          <a:ln w="9525">
            <a:solidFill>
              <a:schemeClr val="tx1"/>
            </a:solidFill>
            <a:miter lim="800000"/>
            <a:headEnd/>
            <a:tailEnd/>
          </a:ln>
        </p:spPr>
        <p:txBody>
          <a:bodyPr anchor="ctr"/>
          <a:lstStyle/>
          <a:p>
            <a:pPr algn="ctr"/>
            <a:r>
              <a:rPr lang="en-US" altLang="zh-CN" sz="1800" dirty="0">
                <a:ea typeface="SimSun" pitchFamily="2" charset="-122"/>
              </a:rPr>
              <a:t>Commercial Banking</a:t>
            </a:r>
          </a:p>
        </p:txBody>
      </p:sp>
      <p:sp>
        <p:nvSpPr>
          <p:cNvPr id="513032" name="Rectangle 8"/>
          <p:cNvSpPr>
            <a:spLocks noChangeArrowheads="1"/>
          </p:cNvSpPr>
          <p:nvPr/>
        </p:nvSpPr>
        <p:spPr bwMode="auto">
          <a:xfrm>
            <a:off x="457200" y="5105400"/>
            <a:ext cx="1447800" cy="914400"/>
          </a:xfrm>
          <a:prstGeom prst="rect">
            <a:avLst/>
          </a:prstGeom>
          <a:solidFill>
            <a:srgbClr val="FF99FF"/>
          </a:solidFill>
          <a:ln w="9525">
            <a:solidFill>
              <a:schemeClr val="tx1"/>
            </a:solidFill>
            <a:miter lim="800000"/>
            <a:headEnd/>
            <a:tailEnd/>
          </a:ln>
        </p:spPr>
        <p:txBody>
          <a:bodyPr anchor="ctr"/>
          <a:lstStyle/>
          <a:p>
            <a:pPr algn="ctr"/>
            <a:r>
              <a:rPr lang="en-US" altLang="zh-CN" sz="1800" dirty="0">
                <a:ea typeface="SimSun" pitchFamily="2" charset="-122"/>
              </a:rPr>
              <a:t>Investment Banking</a:t>
            </a:r>
          </a:p>
        </p:txBody>
      </p:sp>
      <p:cxnSp>
        <p:nvCxnSpPr>
          <p:cNvPr id="513033" name="AutoShape 9"/>
          <p:cNvCxnSpPr>
            <a:cxnSpLocks noChangeShapeType="1"/>
            <a:stCxn id="513027" idx="2"/>
            <a:endCxn id="513031" idx="1"/>
          </p:cNvCxnSpPr>
          <p:nvPr/>
        </p:nvCxnSpPr>
        <p:spPr bwMode="auto">
          <a:xfrm rot="5400000">
            <a:off x="476250" y="3867150"/>
            <a:ext cx="609600" cy="647700"/>
          </a:xfrm>
          <a:prstGeom prst="bentConnector4">
            <a:avLst>
              <a:gd name="adj1" fmla="val 12500"/>
              <a:gd name="adj2" fmla="val 135296"/>
            </a:avLst>
          </a:prstGeom>
          <a:noFill/>
          <a:ln w="9525">
            <a:solidFill>
              <a:schemeClr val="tx1"/>
            </a:solidFill>
            <a:miter lim="800000"/>
            <a:headEnd/>
            <a:tailEnd type="triangle" w="med" len="med"/>
          </a:ln>
        </p:spPr>
      </p:cxnSp>
      <p:cxnSp>
        <p:nvCxnSpPr>
          <p:cNvPr id="513034" name="AutoShape 10"/>
          <p:cNvCxnSpPr>
            <a:cxnSpLocks noChangeShapeType="1"/>
            <a:stCxn id="513027" idx="2"/>
            <a:endCxn id="513032" idx="1"/>
          </p:cNvCxnSpPr>
          <p:nvPr/>
        </p:nvCxnSpPr>
        <p:spPr bwMode="auto">
          <a:xfrm rot="5400000">
            <a:off x="-57150" y="4400550"/>
            <a:ext cx="1676400" cy="647700"/>
          </a:xfrm>
          <a:prstGeom prst="bentConnector4">
            <a:avLst>
              <a:gd name="adj1" fmla="val 4259"/>
              <a:gd name="adj2" fmla="val 135296"/>
            </a:avLst>
          </a:prstGeom>
          <a:noFill/>
          <a:ln w="9525">
            <a:solidFill>
              <a:schemeClr val="tx1"/>
            </a:solidFill>
            <a:miter lim="800000"/>
            <a:headEnd/>
            <a:tailEnd type="triangle" w="med" len="med"/>
          </a:ln>
        </p:spPr>
      </p:cxnSp>
      <p:sp>
        <p:nvSpPr>
          <p:cNvPr id="513035" name="Rectangle 11"/>
          <p:cNvSpPr>
            <a:spLocks noChangeArrowheads="1"/>
          </p:cNvSpPr>
          <p:nvPr/>
        </p:nvSpPr>
        <p:spPr bwMode="auto">
          <a:xfrm>
            <a:off x="2438400" y="4038600"/>
            <a:ext cx="1447800" cy="914400"/>
          </a:xfrm>
          <a:prstGeom prst="rect">
            <a:avLst/>
          </a:prstGeom>
          <a:solidFill>
            <a:srgbClr val="FF9999"/>
          </a:solidFill>
          <a:ln w="9525">
            <a:solidFill>
              <a:schemeClr val="tx1"/>
            </a:solidFill>
            <a:miter lim="800000"/>
            <a:headEnd/>
            <a:tailEnd/>
          </a:ln>
        </p:spPr>
        <p:txBody>
          <a:bodyPr anchor="ctr"/>
          <a:lstStyle/>
          <a:p>
            <a:pPr algn="ctr"/>
            <a:r>
              <a:rPr lang="en-US" altLang="zh-CN" sz="1800" dirty="0">
                <a:ea typeface="SimSun" pitchFamily="2" charset="-122"/>
              </a:rPr>
              <a:t>Traditional Institutional Investors</a:t>
            </a:r>
          </a:p>
        </p:txBody>
      </p:sp>
      <p:cxnSp>
        <p:nvCxnSpPr>
          <p:cNvPr id="513037" name="AutoShape 13"/>
          <p:cNvCxnSpPr>
            <a:cxnSpLocks noChangeShapeType="1"/>
            <a:stCxn id="513028" idx="2"/>
            <a:endCxn id="513035" idx="1"/>
          </p:cNvCxnSpPr>
          <p:nvPr/>
        </p:nvCxnSpPr>
        <p:spPr bwMode="auto">
          <a:xfrm rot="5400000">
            <a:off x="2419350" y="3905250"/>
            <a:ext cx="609600" cy="571500"/>
          </a:xfrm>
          <a:prstGeom prst="bentConnector4">
            <a:avLst>
              <a:gd name="adj1" fmla="val 12500"/>
              <a:gd name="adj2" fmla="val 140000"/>
            </a:avLst>
          </a:prstGeom>
          <a:noFill/>
          <a:ln w="9525">
            <a:solidFill>
              <a:schemeClr val="tx1"/>
            </a:solidFill>
            <a:miter lim="800000"/>
            <a:headEnd/>
            <a:tailEnd type="triangle" w="med" len="med"/>
          </a:ln>
        </p:spPr>
      </p:cxnSp>
      <p:sp>
        <p:nvSpPr>
          <p:cNvPr id="513040" name="Rectangle 16"/>
          <p:cNvSpPr>
            <a:spLocks noChangeArrowheads="1"/>
          </p:cNvSpPr>
          <p:nvPr/>
        </p:nvSpPr>
        <p:spPr bwMode="auto">
          <a:xfrm>
            <a:off x="304800" y="1219200"/>
            <a:ext cx="3505200" cy="1524000"/>
          </a:xfrm>
          <a:prstGeom prst="rect">
            <a:avLst/>
          </a:prstGeom>
          <a:solidFill>
            <a:srgbClr val="FFCCCC"/>
          </a:solidFill>
          <a:ln w="9525">
            <a:solidFill>
              <a:schemeClr val="tx1"/>
            </a:solidFill>
            <a:miter lim="800000"/>
            <a:headEnd/>
            <a:tailEnd/>
          </a:ln>
        </p:spPr>
        <p:txBody>
          <a:bodyPr wrap="none" anchor="ctr"/>
          <a:lstStyle/>
          <a:p>
            <a:pPr algn="ctr"/>
            <a:r>
              <a:rPr lang="en-US" altLang="zh-CN">
                <a:ea typeface="SimSun" pitchFamily="2" charset="-122"/>
              </a:rPr>
              <a:t>Financial Institutions</a:t>
            </a:r>
          </a:p>
        </p:txBody>
      </p:sp>
      <p:sp>
        <p:nvSpPr>
          <p:cNvPr id="513053" name="AutoShape 29"/>
          <p:cNvSpPr>
            <a:spLocks noChangeArrowheads="1"/>
          </p:cNvSpPr>
          <p:nvPr/>
        </p:nvSpPr>
        <p:spPr bwMode="auto">
          <a:xfrm>
            <a:off x="2286000" y="0"/>
            <a:ext cx="5105400" cy="1219200"/>
          </a:xfrm>
          <a:prstGeom prst="flowChartExtract">
            <a:avLst/>
          </a:prstGeom>
          <a:solidFill>
            <a:srgbClr val="FFFF00"/>
          </a:solidFill>
          <a:ln w="9525">
            <a:solidFill>
              <a:schemeClr val="tx1"/>
            </a:solidFill>
            <a:miter lim="800000"/>
            <a:headEnd/>
            <a:tailEnd/>
          </a:ln>
        </p:spPr>
        <p:txBody>
          <a:bodyPr wrap="none" anchor="ctr"/>
          <a:lstStyle/>
          <a:p>
            <a:pPr algn="ctr"/>
            <a:r>
              <a:rPr lang="en-US" altLang="zh-CN">
                <a:ea typeface="SimSun" pitchFamily="2" charset="-122"/>
              </a:rPr>
              <a:t>Overview</a:t>
            </a:r>
          </a:p>
        </p:txBody>
      </p:sp>
      <p:sp>
        <p:nvSpPr>
          <p:cNvPr id="37" name="Slide Number Placeholder 5"/>
          <p:cNvSpPr>
            <a:spLocks noGrp="1"/>
          </p:cNvSpPr>
          <p:nvPr>
            <p:ph type="sldNum" sz="quarter" idx="10"/>
          </p:nvPr>
        </p:nvSpPr>
        <p:spPr>
          <a:xfrm>
            <a:off x="8239125" y="6586538"/>
            <a:ext cx="919163" cy="293687"/>
          </a:xfrm>
        </p:spPr>
        <p:txBody>
          <a:bodyPr/>
          <a:lstStyle/>
          <a:p>
            <a:fld id="{05BD2485-3851-462F-A176-4C1F14737CDF}" type="slidenum">
              <a:rPr lang="en-US" altLang="en-US" smtClean="0"/>
              <a:pPr/>
              <a:t>42</a:t>
            </a:fld>
            <a:endParaRPr lang="en-US" altLang="en-US" dirty="0"/>
          </a:p>
        </p:txBody>
      </p:sp>
      <p:sp>
        <p:nvSpPr>
          <p:cNvPr id="48" name="Rectangle 47"/>
          <p:cNvSpPr/>
          <p:nvPr/>
        </p:nvSpPr>
        <p:spPr>
          <a:xfrm>
            <a:off x="4191000" y="3276600"/>
            <a:ext cx="4724400" cy="2895600"/>
          </a:xfrm>
          <a:prstGeom prst="rect">
            <a:avLst/>
          </a:prstGeom>
          <a:solidFill>
            <a:schemeClr val="accent3">
              <a:lumMod val="20000"/>
              <a:lumOff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636587" indent="-457200">
              <a:buFont typeface="+mj-lt"/>
              <a:buAutoNum type="arabicPeriod"/>
            </a:pPr>
            <a:r>
              <a:rPr lang="en-US" altLang="zh-TW" sz="2000" dirty="0">
                <a:solidFill>
                  <a:schemeClr val="tx1"/>
                </a:solidFill>
              </a:rPr>
              <a:t>Insurance Companies</a:t>
            </a:r>
          </a:p>
          <a:p>
            <a:pPr marL="636587" indent="-457200">
              <a:lnSpc>
                <a:spcPct val="200000"/>
              </a:lnSpc>
              <a:buFont typeface="+mj-lt"/>
              <a:buAutoNum type="arabicPeriod"/>
            </a:pPr>
            <a:r>
              <a:rPr lang="en-US" altLang="zh-TW" sz="2000" b="1" dirty="0">
                <a:solidFill>
                  <a:srgbClr val="C00000"/>
                </a:solidFill>
              </a:rPr>
              <a:t>Pension Funds and Retirement Schemes</a:t>
            </a:r>
          </a:p>
          <a:p>
            <a:pPr marL="636587" indent="-457200">
              <a:lnSpc>
                <a:spcPct val="200000"/>
              </a:lnSpc>
              <a:buFont typeface="+mj-lt"/>
              <a:buAutoNum type="arabicPeriod"/>
            </a:pPr>
            <a:r>
              <a:rPr lang="en-US" altLang="zh-TW" sz="2000" dirty="0">
                <a:solidFill>
                  <a:sysClr val="windowText" lastClr="000000"/>
                </a:solidFill>
              </a:rPr>
              <a:t>Mutual Funds and Fund Management</a:t>
            </a:r>
          </a:p>
        </p:txBody>
      </p:sp>
      <p:sp>
        <p:nvSpPr>
          <p:cNvPr id="19" name="Footer Placeholder 4"/>
          <p:cNvSpPr>
            <a:spLocks noGrp="1"/>
          </p:cNvSpPr>
          <p:nvPr>
            <p:ph type="ftr" sz="quarter" idx="11"/>
          </p:nvPr>
        </p:nvSpPr>
        <p:spPr bwMode="auto">
          <a:xfrm>
            <a:off x="1989138" y="6143625"/>
            <a:ext cx="7154862" cy="427038"/>
          </a:xfrm>
          <a:noFill/>
          <a:ln>
            <a:miter lim="800000"/>
            <a:headEnd/>
            <a:tailEnd/>
          </a:ln>
        </p:spPr>
        <p:txBody>
          <a:bodyPr/>
          <a:lstStyle/>
          <a:p>
            <a:r>
              <a:rPr lang="en-US" altLang="zh-TW" dirty="0"/>
              <a:t>Pension Funds and Retirement Schemes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13053"/>
                                        </p:tgtEl>
                                        <p:attrNameLst>
                                          <p:attrName>style.visibility</p:attrName>
                                        </p:attrNameLst>
                                      </p:cBhvr>
                                      <p:to>
                                        <p:strVal val="visible"/>
                                      </p:to>
                                    </p:set>
                                    <p:animEffect transition="in" filter="dissolve">
                                      <p:cBhvr>
                                        <p:cTn id="7" dur="500"/>
                                        <p:tgtEl>
                                          <p:spTgt spid="51305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13040"/>
                                        </p:tgtEl>
                                        <p:attrNameLst>
                                          <p:attrName>style.visibility</p:attrName>
                                        </p:attrNameLst>
                                      </p:cBhvr>
                                      <p:to>
                                        <p:strVal val="visible"/>
                                      </p:to>
                                    </p:set>
                                    <p:animEffect transition="in" filter="dissolve">
                                      <p:cBhvr>
                                        <p:cTn id="12" dur="500"/>
                                        <p:tgtEl>
                                          <p:spTgt spid="513040"/>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513030"/>
                                        </p:tgtEl>
                                        <p:attrNameLst>
                                          <p:attrName>style.visibility</p:attrName>
                                        </p:attrNameLst>
                                      </p:cBhvr>
                                      <p:to>
                                        <p:strVal val="visible"/>
                                      </p:to>
                                    </p:set>
                                    <p:animEffect transition="in" filter="dissolve">
                                      <p:cBhvr>
                                        <p:cTn id="17" dur="500"/>
                                        <p:tgtEl>
                                          <p:spTgt spid="513030"/>
                                        </p:tgtEl>
                                      </p:cBhvr>
                                    </p:animEffect>
                                  </p:childTnLst>
                                </p:cTn>
                              </p:par>
                              <p:par>
                                <p:cTn id="18" presetID="9" presetClass="entr" presetSubtype="0" fill="hold" grpId="0" nodeType="withEffect">
                                  <p:stCondLst>
                                    <p:cond delay="0"/>
                                  </p:stCondLst>
                                  <p:childTnLst>
                                    <p:set>
                                      <p:cBhvr>
                                        <p:cTn id="19" dur="1" fill="hold">
                                          <p:stCondLst>
                                            <p:cond delay="0"/>
                                          </p:stCondLst>
                                        </p:cTn>
                                        <p:tgtEl>
                                          <p:spTgt spid="513027"/>
                                        </p:tgtEl>
                                        <p:attrNameLst>
                                          <p:attrName>style.visibility</p:attrName>
                                        </p:attrNameLst>
                                      </p:cBhvr>
                                      <p:to>
                                        <p:strVal val="visible"/>
                                      </p:to>
                                    </p:set>
                                    <p:animEffect transition="in" filter="dissolve">
                                      <p:cBhvr>
                                        <p:cTn id="20" dur="500"/>
                                        <p:tgtEl>
                                          <p:spTgt spid="513027"/>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513033"/>
                                        </p:tgtEl>
                                        <p:attrNameLst>
                                          <p:attrName>style.visibility</p:attrName>
                                        </p:attrNameLst>
                                      </p:cBhvr>
                                      <p:to>
                                        <p:strVal val="visible"/>
                                      </p:to>
                                    </p:set>
                                    <p:animEffect transition="in" filter="dissolve">
                                      <p:cBhvr>
                                        <p:cTn id="25" dur="500"/>
                                        <p:tgtEl>
                                          <p:spTgt spid="513033"/>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513031"/>
                                        </p:tgtEl>
                                        <p:attrNameLst>
                                          <p:attrName>style.visibility</p:attrName>
                                        </p:attrNameLst>
                                      </p:cBhvr>
                                      <p:to>
                                        <p:strVal val="visible"/>
                                      </p:to>
                                    </p:set>
                                    <p:animEffect transition="in" filter="dissolve">
                                      <p:cBhvr>
                                        <p:cTn id="28" dur="500"/>
                                        <p:tgtEl>
                                          <p:spTgt spid="513031"/>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nodeType="clickEffect">
                                  <p:stCondLst>
                                    <p:cond delay="0"/>
                                  </p:stCondLst>
                                  <p:childTnLst>
                                    <p:set>
                                      <p:cBhvr>
                                        <p:cTn id="32" dur="1" fill="hold">
                                          <p:stCondLst>
                                            <p:cond delay="0"/>
                                          </p:stCondLst>
                                        </p:cTn>
                                        <p:tgtEl>
                                          <p:spTgt spid="513034"/>
                                        </p:tgtEl>
                                        <p:attrNameLst>
                                          <p:attrName>style.visibility</p:attrName>
                                        </p:attrNameLst>
                                      </p:cBhvr>
                                      <p:to>
                                        <p:strVal val="visible"/>
                                      </p:to>
                                    </p:set>
                                    <p:animEffect transition="in" filter="dissolve">
                                      <p:cBhvr>
                                        <p:cTn id="33" dur="500"/>
                                        <p:tgtEl>
                                          <p:spTgt spid="513034"/>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513032"/>
                                        </p:tgtEl>
                                        <p:attrNameLst>
                                          <p:attrName>style.visibility</p:attrName>
                                        </p:attrNameLst>
                                      </p:cBhvr>
                                      <p:to>
                                        <p:strVal val="visible"/>
                                      </p:to>
                                    </p:set>
                                    <p:animEffect transition="in" filter="dissolve">
                                      <p:cBhvr>
                                        <p:cTn id="36" dur="500"/>
                                        <p:tgtEl>
                                          <p:spTgt spid="513032"/>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ntr" presetSubtype="0" fill="hold" nodeType="clickEffect">
                                  <p:stCondLst>
                                    <p:cond delay="0"/>
                                  </p:stCondLst>
                                  <p:childTnLst>
                                    <p:set>
                                      <p:cBhvr>
                                        <p:cTn id="40" dur="1" fill="hold">
                                          <p:stCondLst>
                                            <p:cond delay="0"/>
                                          </p:stCondLst>
                                        </p:cTn>
                                        <p:tgtEl>
                                          <p:spTgt spid="513029"/>
                                        </p:tgtEl>
                                        <p:attrNameLst>
                                          <p:attrName>style.visibility</p:attrName>
                                        </p:attrNameLst>
                                      </p:cBhvr>
                                      <p:to>
                                        <p:strVal val="visible"/>
                                      </p:to>
                                    </p:set>
                                    <p:animEffect transition="in" filter="dissolve">
                                      <p:cBhvr>
                                        <p:cTn id="41" dur="500"/>
                                        <p:tgtEl>
                                          <p:spTgt spid="513029"/>
                                        </p:tgtEl>
                                      </p:cBhvr>
                                    </p:animEffect>
                                  </p:childTnLst>
                                </p:cTn>
                              </p:par>
                              <p:par>
                                <p:cTn id="42" presetID="9" presetClass="entr" presetSubtype="0" fill="hold" grpId="0" nodeType="withEffect">
                                  <p:stCondLst>
                                    <p:cond delay="0"/>
                                  </p:stCondLst>
                                  <p:childTnLst>
                                    <p:set>
                                      <p:cBhvr>
                                        <p:cTn id="43" dur="1" fill="hold">
                                          <p:stCondLst>
                                            <p:cond delay="0"/>
                                          </p:stCondLst>
                                        </p:cTn>
                                        <p:tgtEl>
                                          <p:spTgt spid="513028"/>
                                        </p:tgtEl>
                                        <p:attrNameLst>
                                          <p:attrName>style.visibility</p:attrName>
                                        </p:attrNameLst>
                                      </p:cBhvr>
                                      <p:to>
                                        <p:strVal val="visible"/>
                                      </p:to>
                                    </p:set>
                                    <p:animEffect transition="in" filter="dissolve">
                                      <p:cBhvr>
                                        <p:cTn id="44" dur="500"/>
                                        <p:tgtEl>
                                          <p:spTgt spid="513028"/>
                                        </p:tgtEl>
                                      </p:cBhvr>
                                    </p:animEffect>
                                  </p:childTnLst>
                                </p:cTn>
                              </p:par>
                            </p:childTnLst>
                          </p:cTn>
                        </p:par>
                      </p:childTnLst>
                    </p:cTn>
                  </p:par>
                  <p:par>
                    <p:cTn id="45" fill="hold">
                      <p:stCondLst>
                        <p:cond delay="indefinite"/>
                      </p:stCondLst>
                      <p:childTnLst>
                        <p:par>
                          <p:cTn id="46" fill="hold">
                            <p:stCondLst>
                              <p:cond delay="0"/>
                            </p:stCondLst>
                            <p:childTnLst>
                              <p:par>
                                <p:cTn id="47" presetID="9" presetClass="entr" presetSubtype="0" fill="hold" nodeType="clickEffect">
                                  <p:stCondLst>
                                    <p:cond delay="0"/>
                                  </p:stCondLst>
                                  <p:childTnLst>
                                    <p:set>
                                      <p:cBhvr>
                                        <p:cTn id="48" dur="1" fill="hold">
                                          <p:stCondLst>
                                            <p:cond delay="0"/>
                                          </p:stCondLst>
                                        </p:cTn>
                                        <p:tgtEl>
                                          <p:spTgt spid="513037"/>
                                        </p:tgtEl>
                                        <p:attrNameLst>
                                          <p:attrName>style.visibility</p:attrName>
                                        </p:attrNameLst>
                                      </p:cBhvr>
                                      <p:to>
                                        <p:strVal val="visible"/>
                                      </p:to>
                                    </p:set>
                                    <p:animEffect transition="in" filter="dissolve">
                                      <p:cBhvr>
                                        <p:cTn id="49" dur="500"/>
                                        <p:tgtEl>
                                          <p:spTgt spid="513037"/>
                                        </p:tgtEl>
                                      </p:cBhvr>
                                    </p:animEffect>
                                  </p:childTnLst>
                                </p:cTn>
                              </p:par>
                              <p:par>
                                <p:cTn id="50" presetID="9" presetClass="entr" presetSubtype="0" fill="hold" grpId="0" nodeType="withEffect">
                                  <p:stCondLst>
                                    <p:cond delay="0"/>
                                  </p:stCondLst>
                                  <p:childTnLst>
                                    <p:set>
                                      <p:cBhvr>
                                        <p:cTn id="51" dur="1" fill="hold">
                                          <p:stCondLst>
                                            <p:cond delay="0"/>
                                          </p:stCondLst>
                                        </p:cTn>
                                        <p:tgtEl>
                                          <p:spTgt spid="513035"/>
                                        </p:tgtEl>
                                        <p:attrNameLst>
                                          <p:attrName>style.visibility</p:attrName>
                                        </p:attrNameLst>
                                      </p:cBhvr>
                                      <p:to>
                                        <p:strVal val="visible"/>
                                      </p:to>
                                    </p:set>
                                    <p:animEffect transition="in" filter="dissolve">
                                      <p:cBhvr>
                                        <p:cTn id="52" dur="500"/>
                                        <p:tgtEl>
                                          <p:spTgt spid="513035"/>
                                        </p:tgtEl>
                                      </p:cBhvr>
                                    </p:animEffect>
                                  </p:childTnLst>
                                </p:cTn>
                              </p:par>
                            </p:childTnLst>
                          </p:cTn>
                        </p:par>
                      </p:childTnLst>
                    </p:cTn>
                  </p:par>
                  <p:par>
                    <p:cTn id="53" fill="hold">
                      <p:stCondLst>
                        <p:cond delay="indefinite"/>
                      </p:stCondLst>
                      <p:childTnLst>
                        <p:par>
                          <p:cTn id="54" fill="hold">
                            <p:stCondLst>
                              <p:cond delay="0"/>
                            </p:stCondLst>
                            <p:childTnLst>
                              <p:par>
                                <p:cTn id="55" presetID="9" presetClass="entr" presetSubtype="0" fill="hold" grpId="0" nodeType="clickEffect">
                                  <p:stCondLst>
                                    <p:cond delay="0"/>
                                  </p:stCondLst>
                                  <p:childTnLst>
                                    <p:set>
                                      <p:cBhvr>
                                        <p:cTn id="56" dur="1" fill="hold">
                                          <p:stCondLst>
                                            <p:cond delay="0"/>
                                          </p:stCondLst>
                                        </p:cTn>
                                        <p:tgtEl>
                                          <p:spTgt spid="48"/>
                                        </p:tgtEl>
                                        <p:attrNameLst>
                                          <p:attrName>style.visibility</p:attrName>
                                        </p:attrNameLst>
                                      </p:cBhvr>
                                      <p:to>
                                        <p:strVal val="visible"/>
                                      </p:to>
                                    </p:set>
                                    <p:animEffect transition="in" filter="dissolve">
                                      <p:cBhvr>
                                        <p:cTn id="57"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3027" grpId="0" animBg="1"/>
      <p:bldP spid="513028" grpId="0" animBg="1"/>
      <p:bldP spid="513031" grpId="0" animBg="1"/>
      <p:bldP spid="513032" grpId="0" animBg="1"/>
      <p:bldP spid="513035" grpId="0" animBg="1"/>
      <p:bldP spid="513040" grpId="0" animBg="1"/>
      <p:bldP spid="513053" grpId="0" animBg="1"/>
      <p:bldP spid="48"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9" name="Rectangle 2"/>
          <p:cNvSpPr>
            <a:spLocks noGrp="1" noChangeArrowheads="1"/>
          </p:cNvSpPr>
          <p:nvPr>
            <p:ph type="title"/>
          </p:nvPr>
        </p:nvSpPr>
        <p:spPr/>
        <p:txBody>
          <a:bodyPr/>
          <a:lstStyle/>
          <a:p>
            <a:pPr eaLnBrk="1" hangingPunct="1"/>
            <a:r>
              <a:rPr lang="en-US" altLang="zh-TW" dirty="0">
                <a:ea typeface="PMingLiU" pitchFamily="18" charset="-120"/>
              </a:rPr>
              <a:t>Pensions and Retirement Funds</a:t>
            </a:r>
          </a:p>
        </p:txBody>
      </p:sp>
      <p:sp>
        <p:nvSpPr>
          <p:cNvPr id="212995" name="Rectangle 3"/>
          <p:cNvSpPr>
            <a:spLocks noGrp="1" noChangeArrowheads="1"/>
          </p:cNvSpPr>
          <p:nvPr>
            <p:ph idx="1"/>
          </p:nvPr>
        </p:nvSpPr>
        <p:spPr/>
        <p:txBody>
          <a:bodyPr/>
          <a:lstStyle/>
          <a:p>
            <a:pPr eaLnBrk="1" hangingPunct="1"/>
            <a:r>
              <a:rPr lang="en-US" altLang="zh-TW">
                <a:ea typeface="PMingLiU" pitchFamily="18" charset="-120"/>
              </a:rPr>
              <a:t>Definition</a:t>
            </a:r>
          </a:p>
          <a:p>
            <a:pPr eaLnBrk="1" hangingPunct="1"/>
            <a:r>
              <a:rPr lang="en-US" altLang="zh-TW">
                <a:ea typeface="PMingLiU" pitchFamily="18" charset="-120"/>
              </a:rPr>
              <a:t>Public pensions: social security and mandatory retirement plans</a:t>
            </a:r>
          </a:p>
          <a:p>
            <a:pPr eaLnBrk="1" hangingPunct="1"/>
            <a:r>
              <a:rPr lang="en-US" altLang="zh-TW">
                <a:ea typeface="PMingLiU" pitchFamily="18" charset="-120"/>
              </a:rPr>
              <a:t>Private pensions: 401K and IRAs</a:t>
            </a:r>
          </a:p>
          <a:p>
            <a:pPr eaLnBrk="1" hangingPunct="1"/>
            <a:r>
              <a:rPr lang="en-US" altLang="zh-TW">
                <a:ea typeface="PMingLiU" pitchFamily="18" charset="-120"/>
              </a:rPr>
              <a:t>Regulation</a:t>
            </a:r>
          </a:p>
          <a:p>
            <a:pPr eaLnBrk="1" hangingPunct="1"/>
            <a:r>
              <a:rPr lang="en-US" altLang="zh-TW">
                <a:ea typeface="PMingLiU" pitchFamily="18" charset="-120"/>
              </a:rPr>
              <a:t>Pensions &amp; retirement funds in Asia </a:t>
            </a:r>
          </a:p>
          <a:p>
            <a:pPr eaLnBrk="1" hangingPunct="1"/>
            <a:r>
              <a:rPr lang="en-US" altLang="zh-TW">
                <a:ea typeface="PMingLiU" pitchFamily="18" charset="-120"/>
              </a:rPr>
              <a:t>Current issues</a:t>
            </a:r>
          </a:p>
        </p:txBody>
      </p:sp>
      <p:sp>
        <p:nvSpPr>
          <p:cNvPr id="57348" name="Slide Number Placeholder 5"/>
          <p:cNvSpPr>
            <a:spLocks noGrp="1"/>
          </p:cNvSpPr>
          <p:nvPr>
            <p:ph type="sldNum" sz="quarter" idx="10"/>
          </p:nvPr>
        </p:nvSpPr>
        <p:spPr>
          <a:noFill/>
        </p:spPr>
        <p:txBody>
          <a:bodyPr vert="horz" wrap="square" lIns="91440" tIns="45720" rIns="91440" bIns="45720" numCol="1" anchor="ctr" anchorCtr="0" compatLnSpc="1">
            <a:prstTxWarp prst="textNoShape">
              <a:avLst/>
            </a:prstTxWarp>
          </a:bodyPr>
          <a:lstStyle/>
          <a:p>
            <a:fld id="{390E81D7-175C-4994-8F7B-730BA24007B8}" type="slidenum">
              <a:rPr lang="en-US" altLang="en-US" sz="1400"/>
              <a:pPr/>
              <a:t>43</a:t>
            </a:fld>
            <a:endParaRPr lang="en-US" altLang="en-US" sz="1400"/>
          </a:p>
        </p:txBody>
      </p:sp>
      <p:sp>
        <p:nvSpPr>
          <p:cNvPr id="7" name="Footer Placeholder 4"/>
          <p:cNvSpPr>
            <a:spLocks noGrp="1"/>
          </p:cNvSpPr>
          <p:nvPr>
            <p:ph type="ftr" sz="quarter" idx="11"/>
          </p:nvPr>
        </p:nvSpPr>
        <p:spPr bwMode="auto">
          <a:xfrm>
            <a:off x="1989138" y="6143625"/>
            <a:ext cx="7154862" cy="427038"/>
          </a:xfrm>
          <a:noFill/>
          <a:ln>
            <a:miter lim="800000"/>
            <a:headEnd/>
            <a:tailEnd/>
          </a:ln>
        </p:spPr>
        <p:txBody>
          <a:bodyPr/>
          <a:lstStyle/>
          <a:p>
            <a:r>
              <a:rPr lang="en-US" altLang="zh-TW" dirty="0"/>
              <a:t>Pension Funds and Retirement Schemes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2995">
                                            <p:txEl>
                                              <p:pRg st="0" end="0"/>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212995">
                                            <p:txEl>
                                              <p:pRg st="1" end="1"/>
                                            </p:txEl>
                                          </p:spTgt>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212995">
                                            <p:txEl>
                                              <p:pRg st="2" end="2"/>
                                            </p:txEl>
                                          </p:spTgt>
                                        </p:tgtEl>
                                        <p:attrNameLst>
                                          <p:attrName>style.visibility</p:attrName>
                                        </p:attrNameLst>
                                      </p:cBhvr>
                                      <p:to>
                                        <p:strVal val="visible"/>
                                      </p:to>
                                    </p:set>
                                  </p:childTnLst>
                                </p:cTn>
                              </p:par>
                            </p:childTnLst>
                          </p:cTn>
                        </p:par>
                        <p:par>
                          <p:cTn id="14" fill="hold">
                            <p:stCondLst>
                              <p:cond delay="0"/>
                            </p:stCondLst>
                            <p:childTnLst>
                              <p:par>
                                <p:cTn id="15" presetID="1" presetClass="entr" presetSubtype="0" fill="hold" grpId="0" nodeType="afterEffect">
                                  <p:stCondLst>
                                    <p:cond delay="0"/>
                                  </p:stCondLst>
                                  <p:childTnLst>
                                    <p:set>
                                      <p:cBhvr>
                                        <p:cTn id="16" dur="1" fill="hold">
                                          <p:stCondLst>
                                            <p:cond delay="0"/>
                                          </p:stCondLst>
                                        </p:cTn>
                                        <p:tgtEl>
                                          <p:spTgt spid="212995">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12995">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1299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2995"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875" y="346075"/>
            <a:ext cx="8229600" cy="1143000"/>
          </a:xfrm>
        </p:spPr>
        <p:txBody>
          <a:bodyPr/>
          <a:lstStyle/>
          <a:p>
            <a:r>
              <a:rPr lang="en-US" altLang="zh-TW" dirty="0"/>
              <a:t>Multi-pillar retirement system</a:t>
            </a:r>
            <a:endParaRPr lang="zh-TW" altLang="en-US" dirty="0"/>
          </a:p>
        </p:txBody>
      </p:sp>
      <p:sp>
        <p:nvSpPr>
          <p:cNvPr id="3" name="Content Placeholder 2"/>
          <p:cNvSpPr>
            <a:spLocks noGrp="1"/>
          </p:cNvSpPr>
          <p:nvPr>
            <p:ph idx="1"/>
          </p:nvPr>
        </p:nvSpPr>
        <p:spPr>
          <a:xfrm>
            <a:off x="152400" y="1859756"/>
            <a:ext cx="8763000" cy="4525963"/>
          </a:xfrm>
        </p:spPr>
        <p:txBody>
          <a:bodyPr>
            <a:normAutofit lnSpcReduction="10000"/>
          </a:bodyPr>
          <a:lstStyle/>
          <a:p>
            <a:r>
              <a:rPr lang="en-US" altLang="zh-TW" dirty="0"/>
              <a:t>In 1994, the World Bank recommended a three-pillar framework to address the issue of old-age protection; this was expanded to a </a:t>
            </a:r>
            <a:r>
              <a:rPr lang="en-US" altLang="zh-TW" b="1" dirty="0"/>
              <a:t>five-pillar framework </a:t>
            </a:r>
            <a:r>
              <a:rPr lang="en-US" altLang="zh-TW" dirty="0"/>
              <a:t>In 2005 based on operational experience:</a:t>
            </a:r>
          </a:p>
          <a:p>
            <a:pPr lvl="1"/>
            <a:r>
              <a:rPr lang="en-US" altLang="zh-TW" dirty="0"/>
              <a:t>Pillar 0: a non-contributory, publicly financed and managed system that provides a minimal level of protection for retirement;</a:t>
            </a:r>
          </a:p>
          <a:p>
            <a:pPr lvl="1"/>
            <a:r>
              <a:rPr lang="en-US" altLang="zh-TW" dirty="0"/>
              <a:t>Pillar 1: a mandatory, contributory and publicly managed system</a:t>
            </a:r>
          </a:p>
          <a:p>
            <a:pPr lvl="1"/>
            <a:r>
              <a:rPr lang="en-US" altLang="zh-TW" dirty="0"/>
              <a:t>Pillar 2: a mandatory, privately managed, fully funded </a:t>
            </a:r>
            <a:r>
              <a:rPr lang="fr-FR" altLang="zh-TW" dirty="0"/>
              <a:t>contribution system;</a:t>
            </a:r>
          </a:p>
          <a:p>
            <a:pPr lvl="1"/>
            <a:r>
              <a:rPr lang="en-US" altLang="zh-TW" dirty="0"/>
              <a:t>Pillar 3: voluntary savings (e.g. personal savings and </a:t>
            </a:r>
            <a:r>
              <a:rPr lang="fr-FR" altLang="zh-TW" dirty="0" err="1"/>
              <a:t>insurance</a:t>
            </a:r>
            <a:r>
              <a:rPr lang="fr-FR" altLang="zh-TW" dirty="0"/>
              <a:t>); and</a:t>
            </a:r>
          </a:p>
          <a:p>
            <a:pPr lvl="1"/>
            <a:r>
              <a:rPr lang="fr-FR" altLang="zh-TW" dirty="0" err="1"/>
              <a:t>Pillar</a:t>
            </a:r>
            <a:r>
              <a:rPr lang="fr-FR" altLang="zh-TW" dirty="0"/>
              <a:t> 4: </a:t>
            </a:r>
            <a:r>
              <a:rPr lang="en-US" altLang="zh-TW" dirty="0"/>
              <a:t>informal support (e.g. family support), other formal social </a:t>
            </a:r>
            <a:r>
              <a:rPr lang="en-US" altLang="zh-TW" dirty="0" err="1"/>
              <a:t>programmes</a:t>
            </a:r>
            <a:r>
              <a:rPr lang="en-US" altLang="zh-TW" dirty="0"/>
              <a:t> (e.g. health care and housing) and other individual assets (e.g. home ownership).</a:t>
            </a:r>
          </a:p>
        </p:txBody>
      </p:sp>
      <p:sp>
        <p:nvSpPr>
          <p:cNvPr id="4" name="Slide Number Placeholder 3"/>
          <p:cNvSpPr>
            <a:spLocks noGrp="1"/>
          </p:cNvSpPr>
          <p:nvPr>
            <p:ph type="sldNum" sz="quarter" idx="10"/>
          </p:nvPr>
        </p:nvSpPr>
        <p:spPr/>
        <p:txBody>
          <a:bodyPr/>
          <a:lstStyle/>
          <a:p>
            <a:pPr>
              <a:defRPr/>
            </a:pPr>
            <a:fld id="{809A4F01-EBEC-4878-81D8-A6152D087E2C}" type="slidenum">
              <a:rPr lang="en-US" altLang="en-US" smtClean="0"/>
              <a:pPr>
                <a:defRPr/>
              </a:pPr>
              <a:t>44</a:t>
            </a:fld>
            <a:endParaRPr lang="en-US" altLang="en-US"/>
          </a:p>
        </p:txBody>
      </p:sp>
      <p:sp>
        <p:nvSpPr>
          <p:cNvPr id="6" name="Slide Number Placeholder 3"/>
          <p:cNvSpPr txBox="1">
            <a:spLocks/>
          </p:cNvSpPr>
          <p:nvPr/>
        </p:nvSpPr>
        <p:spPr>
          <a:xfrm>
            <a:off x="8239125" y="6586538"/>
            <a:ext cx="919163" cy="293687"/>
          </a:xfrm>
          <a:prstGeom prst="rect">
            <a:avLst/>
          </a:prstGeom>
        </p:spPr>
        <p:txBody>
          <a:bodyPr vert="horz" wrap="square" lIns="91440" tIns="45720" rIns="91440" bIns="45720" numCol="1" anchor="ctr" anchorCtr="0" compatLnSpc="1">
            <a:prstTxWarp prst="textNoShape">
              <a:avLst/>
            </a:prstTxWarp>
          </a:bodyPr>
          <a:lstStyle/>
          <a:p>
            <a:pPr marL="0" marR="0" lvl="0" indent="0" algn="r" defTabSz="914400" rtl="0" eaLnBrk="0" fontAlgn="base" latinLnBrk="0" hangingPunct="0">
              <a:lnSpc>
                <a:spcPct val="100000"/>
              </a:lnSpc>
              <a:spcBef>
                <a:spcPct val="0"/>
              </a:spcBef>
              <a:spcAft>
                <a:spcPct val="0"/>
              </a:spcAft>
              <a:buClrTx/>
              <a:buSzTx/>
              <a:buFontTx/>
              <a:buNone/>
              <a:tabLst/>
              <a:defRPr/>
            </a:pPr>
            <a:fld id="{809A4F01-EBEC-4878-81D8-A6152D087E2C}" type="slidenum">
              <a:rPr kumimoji="0" lang="en-US" altLang="en-US" sz="1200" b="1" i="0" u="none" strike="noStrike" kern="1200" cap="none" spc="0" normalizeH="0" baseline="0" noProof="0" smtClean="0">
                <a:ln>
                  <a:noFill/>
                </a:ln>
                <a:solidFill>
                  <a:srgbClr val="002060"/>
                </a:solidFill>
                <a:effectLst/>
                <a:uLnTx/>
                <a:uFillTx/>
                <a:latin typeface="Calibri" pitchFamily="34"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44</a:t>
            </a:fld>
            <a:endParaRPr kumimoji="0" lang="en-US" altLang="en-US" sz="1200" b="1" i="0" u="none" strike="noStrike" kern="1200" cap="none" spc="0" normalizeH="0" baseline="0" noProof="0">
              <a:ln>
                <a:noFill/>
              </a:ln>
              <a:solidFill>
                <a:srgbClr val="002060"/>
              </a:solidFill>
              <a:effectLst/>
              <a:uLnTx/>
              <a:uFillTx/>
              <a:latin typeface="Calibri" pitchFamily="34" charset="0"/>
              <a:ea typeface="+mn-ea"/>
              <a:cs typeface="+mn-cs"/>
            </a:endParaRPr>
          </a:p>
        </p:txBody>
      </p:sp>
      <p:sp>
        <p:nvSpPr>
          <p:cNvPr id="7" name="Footer Placeholder 4"/>
          <p:cNvSpPr>
            <a:spLocks noGrp="1"/>
          </p:cNvSpPr>
          <p:nvPr>
            <p:ph type="ftr" sz="quarter" idx="11"/>
          </p:nvPr>
        </p:nvSpPr>
        <p:spPr bwMode="auto">
          <a:xfrm>
            <a:off x="1989138" y="6143625"/>
            <a:ext cx="7154862" cy="427038"/>
          </a:xfrm>
          <a:noFill/>
          <a:ln>
            <a:miter lim="800000"/>
            <a:headEnd/>
            <a:tailEnd/>
          </a:ln>
        </p:spPr>
        <p:txBody>
          <a:bodyPr/>
          <a:lstStyle/>
          <a:p>
            <a:r>
              <a:rPr lang="en-US" altLang="zh-TW" dirty="0"/>
              <a:t>Pension Funds and Retirement Schemes</a:t>
            </a:r>
          </a:p>
        </p:txBody>
      </p:sp>
      <p:pic>
        <p:nvPicPr>
          <p:cNvPr id="8" name="Content Placeholder 3"/>
          <p:cNvPicPr>
            <a:picLocks noChangeAspect="1"/>
          </p:cNvPicPr>
          <p:nvPr/>
        </p:nvPicPr>
        <p:blipFill>
          <a:blip r:embed="rId3"/>
          <a:stretch>
            <a:fillRect/>
          </a:stretch>
        </p:blipFill>
        <p:spPr>
          <a:xfrm>
            <a:off x="6172200" y="22225"/>
            <a:ext cx="2971800" cy="1958737"/>
          </a:xfrm>
          <a:prstGeom prst="rect">
            <a:avLst/>
          </a:prstGeom>
        </p:spPr>
      </p:pic>
      <p:sp>
        <p:nvSpPr>
          <p:cNvPr id="5" name="Left Brace 4"/>
          <p:cNvSpPr/>
          <p:nvPr/>
        </p:nvSpPr>
        <p:spPr>
          <a:xfrm>
            <a:off x="381000" y="3269337"/>
            <a:ext cx="304800" cy="1150263"/>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Left Brace 8"/>
          <p:cNvSpPr/>
          <p:nvPr/>
        </p:nvSpPr>
        <p:spPr>
          <a:xfrm>
            <a:off x="381000" y="4572001"/>
            <a:ext cx="304800" cy="83820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TextBox 9"/>
          <p:cNvSpPr txBox="1"/>
          <p:nvPr/>
        </p:nvSpPr>
        <p:spPr>
          <a:xfrm>
            <a:off x="142875" y="3269337"/>
            <a:ext cx="238125" cy="1150263"/>
          </a:xfrm>
          <a:prstGeom prst="rect">
            <a:avLst/>
          </a:prstGeom>
          <a:solidFill>
            <a:schemeClr val="accent1">
              <a:lumMod val="20000"/>
              <a:lumOff val="80000"/>
            </a:schemeClr>
          </a:solidFill>
        </p:spPr>
        <p:txBody>
          <a:bodyPr vert="horz" wrap="square" lIns="91440" tIns="45720" rIns="91440" bIns="45720" rtlCol="0" anchor="ctr">
            <a:normAutofit fontScale="32500" lnSpcReduction="20000"/>
          </a:bodyPr>
          <a:lstStyle/>
          <a:p>
            <a:pPr marL="0" marR="0" indent="0" algn="l" defTabSz="914400" rtl="0" eaLnBrk="1" fontAlgn="auto" latinLnBrk="0" hangingPunct="1">
              <a:lnSpc>
                <a:spcPct val="100000"/>
              </a:lnSpc>
              <a:spcBef>
                <a:spcPct val="0"/>
              </a:spcBef>
              <a:spcAft>
                <a:spcPts val="0"/>
              </a:spcAft>
              <a:buClrTx/>
              <a:buSzTx/>
              <a:buFontTx/>
              <a:buNone/>
              <a:tabLst/>
            </a:pPr>
            <a:r>
              <a:rPr kumimoji="0" lang="en-US" sz="4400" b="0" i="0" u="none" strike="noStrike" kern="1200" cap="none" spc="0" normalizeH="0" baseline="0" noProof="0" dirty="0">
                <a:ln>
                  <a:noFill/>
                </a:ln>
                <a:solidFill>
                  <a:schemeClr val="tx1"/>
                </a:solidFill>
                <a:effectLst/>
                <a:uLnTx/>
                <a:uFillTx/>
                <a:latin typeface="+mj-lt"/>
                <a:ea typeface="+mj-ea"/>
                <a:cs typeface="+mj-cs"/>
              </a:rPr>
              <a:t>public</a:t>
            </a:r>
          </a:p>
        </p:txBody>
      </p:sp>
      <p:sp>
        <p:nvSpPr>
          <p:cNvPr id="11" name="TextBox 10"/>
          <p:cNvSpPr txBox="1"/>
          <p:nvPr/>
        </p:nvSpPr>
        <p:spPr>
          <a:xfrm>
            <a:off x="142875" y="4572001"/>
            <a:ext cx="238125" cy="914399"/>
          </a:xfrm>
          <a:prstGeom prst="rect">
            <a:avLst/>
          </a:prstGeom>
          <a:solidFill>
            <a:schemeClr val="accent1">
              <a:lumMod val="20000"/>
              <a:lumOff val="80000"/>
            </a:schemeClr>
          </a:solidFill>
        </p:spPr>
        <p:txBody>
          <a:bodyPr vert="horz" wrap="square" lIns="91440" tIns="45720" rIns="91440" bIns="45720" rtlCol="0" anchor="ctr">
            <a:normAutofit fontScale="25000" lnSpcReduction="20000"/>
          </a:bodyPr>
          <a:lstStyle/>
          <a:p>
            <a:pPr marL="0" marR="0" indent="0" algn="l" defTabSz="914400" rtl="0" eaLnBrk="1" fontAlgn="auto" latinLnBrk="0" hangingPunct="1">
              <a:lnSpc>
                <a:spcPct val="100000"/>
              </a:lnSpc>
              <a:spcBef>
                <a:spcPct val="0"/>
              </a:spcBef>
              <a:spcAft>
                <a:spcPts val="0"/>
              </a:spcAft>
              <a:buClrTx/>
              <a:buSzTx/>
              <a:buFontTx/>
              <a:buNone/>
              <a:tabLst/>
            </a:pPr>
            <a:r>
              <a:rPr kumimoji="0" lang="en-US" sz="4400" b="0" i="0" u="none" strike="noStrike" kern="1200" cap="none" spc="0" normalizeH="0" baseline="0" noProof="0" dirty="0">
                <a:ln>
                  <a:noFill/>
                </a:ln>
                <a:solidFill>
                  <a:schemeClr val="tx1"/>
                </a:solidFill>
                <a:effectLst/>
                <a:uLnTx/>
                <a:uFillTx/>
                <a:latin typeface="+mj-lt"/>
                <a:ea typeface="+mj-ea"/>
                <a:cs typeface="+mj-cs"/>
              </a:rPr>
              <a:t>private</a:t>
            </a:r>
          </a:p>
        </p:txBody>
      </p:sp>
    </p:spTree>
    <p:extLst>
      <p:ext uri="{BB962C8B-B14F-4D97-AF65-F5344CB8AC3E}">
        <p14:creationId xmlns:p14="http://schemas.microsoft.com/office/powerpoint/2010/main" val="85474666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534400" cy="1143000"/>
          </a:xfrm>
        </p:spPr>
        <p:txBody>
          <a:bodyPr/>
          <a:lstStyle/>
          <a:p>
            <a:r>
              <a:rPr lang="en-US" altLang="zh-TW" dirty="0"/>
              <a:t>The retirement resource pyramid (US)</a:t>
            </a:r>
            <a:endParaRPr lang="zh-TW" altLang="en-US" dirty="0"/>
          </a:p>
        </p:txBody>
      </p:sp>
      <p:sp>
        <p:nvSpPr>
          <p:cNvPr id="4" name="Slide Number Placeholder 3"/>
          <p:cNvSpPr>
            <a:spLocks noGrp="1"/>
          </p:cNvSpPr>
          <p:nvPr>
            <p:ph type="sldNum" sz="quarter" idx="10"/>
          </p:nvPr>
        </p:nvSpPr>
        <p:spPr/>
        <p:txBody>
          <a:bodyPr/>
          <a:lstStyle/>
          <a:p>
            <a:pPr>
              <a:defRPr/>
            </a:pPr>
            <a:fld id="{809A4F01-EBEC-4878-81D8-A6152D087E2C}" type="slidenum">
              <a:rPr lang="en-US" altLang="en-US" smtClean="0"/>
              <a:pPr>
                <a:defRPr/>
              </a:pPr>
              <a:t>45</a:t>
            </a:fld>
            <a:endParaRPr lang="en-US" altLang="en-US"/>
          </a:p>
        </p:txBody>
      </p:sp>
      <p:sp>
        <p:nvSpPr>
          <p:cNvPr id="8" name="TextBox 7"/>
          <p:cNvSpPr txBox="1"/>
          <p:nvPr/>
        </p:nvSpPr>
        <p:spPr>
          <a:xfrm>
            <a:off x="0" y="5791200"/>
            <a:ext cx="3429000" cy="381000"/>
          </a:xfrm>
          <a:prstGeom prst="rect">
            <a:avLst/>
          </a:prstGeom>
          <a:noFill/>
        </p:spPr>
        <p:txBody>
          <a:bodyPr vert="horz" wrap="square" lIns="91440" tIns="45720" rIns="91440" bIns="45720" rtlCol="0" anchor="ctr">
            <a:normAutofit/>
          </a:bodyPr>
          <a:lstStyle/>
          <a:p>
            <a:pPr fontAlgn="auto">
              <a:spcAft>
                <a:spcPts val="0"/>
              </a:spcAft>
            </a:pPr>
            <a:r>
              <a:rPr lang="en-US" altLang="zh-TW" sz="1400" i="1" dirty="0">
                <a:latin typeface="+mn-lt"/>
              </a:rPr>
              <a:t>Source: Investment Company </a:t>
            </a:r>
            <a:r>
              <a:rPr lang="en-US" altLang="zh-TW" sz="1400" i="1" dirty="0" err="1">
                <a:latin typeface="+mn-lt"/>
              </a:rPr>
              <a:t>Factbook</a:t>
            </a:r>
            <a:r>
              <a:rPr lang="en-US" altLang="zh-TW" sz="1400" i="1" dirty="0">
                <a:latin typeface="+mn-lt"/>
              </a:rPr>
              <a:t> 2019</a:t>
            </a:r>
            <a:endParaRPr kumimoji="0" lang="zh-TW" altLang="en-US" sz="1400" b="0" i="1" u="none" strike="noStrike" kern="1200" cap="none" spc="0" normalizeH="0" baseline="0" noProof="0" dirty="0">
              <a:ln>
                <a:noFill/>
              </a:ln>
              <a:solidFill>
                <a:schemeClr val="tx1"/>
              </a:solidFill>
              <a:effectLst/>
              <a:uLnTx/>
              <a:uFillTx/>
              <a:latin typeface="+mn-lt"/>
              <a:ea typeface="+mj-ea"/>
              <a:cs typeface="+mj-cs"/>
            </a:endParaRPr>
          </a:p>
        </p:txBody>
      </p:sp>
      <p:sp>
        <p:nvSpPr>
          <p:cNvPr id="9" name="Footer Placeholder 4"/>
          <p:cNvSpPr>
            <a:spLocks noGrp="1"/>
          </p:cNvSpPr>
          <p:nvPr>
            <p:ph type="ftr" sz="quarter" idx="11"/>
          </p:nvPr>
        </p:nvSpPr>
        <p:spPr bwMode="auto">
          <a:xfrm>
            <a:off x="1989138" y="6143625"/>
            <a:ext cx="7154862" cy="427038"/>
          </a:xfrm>
          <a:noFill/>
          <a:ln>
            <a:miter lim="800000"/>
            <a:headEnd/>
            <a:tailEnd/>
          </a:ln>
        </p:spPr>
        <p:txBody>
          <a:bodyPr/>
          <a:lstStyle/>
          <a:p>
            <a:r>
              <a:rPr lang="en-US" altLang="zh-TW" dirty="0"/>
              <a:t>Pension Funds and Retirement Schemes</a:t>
            </a:r>
          </a:p>
        </p:txBody>
      </p:sp>
      <p:pic>
        <p:nvPicPr>
          <p:cNvPr id="6" name="Content Placeholder 5"/>
          <p:cNvPicPr>
            <a:picLocks noGrp="1" noChangeAspect="1"/>
          </p:cNvPicPr>
          <p:nvPr>
            <p:ph idx="1"/>
          </p:nvPr>
        </p:nvPicPr>
        <p:blipFill>
          <a:blip r:embed="rId3"/>
          <a:stretch>
            <a:fillRect/>
          </a:stretch>
        </p:blipFill>
        <p:spPr>
          <a:xfrm>
            <a:off x="918715" y="2209800"/>
            <a:ext cx="7414439" cy="2891631"/>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Total US Retirement Market Assets</a:t>
            </a:r>
            <a:br>
              <a:rPr lang="en-US" dirty="0"/>
            </a:br>
            <a:r>
              <a:rPr lang="en-US" sz="2400" dirty="0" smtClean="0"/>
              <a:t>1995-2019, </a:t>
            </a:r>
            <a:r>
              <a:rPr lang="en-US" sz="2400" dirty="0"/>
              <a:t>Trillions of $, year-end</a:t>
            </a:r>
          </a:p>
        </p:txBody>
      </p:sp>
      <p:sp>
        <p:nvSpPr>
          <p:cNvPr id="4" name="Slide Number Placeholder 3"/>
          <p:cNvSpPr>
            <a:spLocks noGrp="1"/>
          </p:cNvSpPr>
          <p:nvPr>
            <p:ph type="sldNum" sz="quarter" idx="10"/>
          </p:nvPr>
        </p:nvSpPr>
        <p:spPr/>
        <p:txBody>
          <a:bodyPr/>
          <a:lstStyle/>
          <a:p>
            <a:pPr>
              <a:defRPr/>
            </a:pPr>
            <a:fld id="{809A4F01-EBEC-4878-81D8-A6152D087E2C}" type="slidenum">
              <a:rPr lang="en-US" altLang="en-US" smtClean="0"/>
              <a:pPr>
                <a:defRPr/>
              </a:pPr>
              <a:t>46</a:t>
            </a:fld>
            <a:endParaRPr lang="en-US" altLang="en-US"/>
          </a:p>
        </p:txBody>
      </p:sp>
      <p:sp>
        <p:nvSpPr>
          <p:cNvPr id="5" name="Footer Placeholder 4"/>
          <p:cNvSpPr>
            <a:spLocks noGrp="1"/>
          </p:cNvSpPr>
          <p:nvPr>
            <p:ph type="ftr" sz="quarter" idx="11"/>
          </p:nvPr>
        </p:nvSpPr>
        <p:spPr/>
        <p:txBody>
          <a:bodyPr/>
          <a:lstStyle/>
          <a:p>
            <a:pPr>
              <a:defRPr/>
            </a:pPr>
            <a:r>
              <a:rPr lang="en-US" altLang="zh-TW" dirty="0"/>
              <a:t>Pension Funds and Retirement Schemes</a:t>
            </a:r>
          </a:p>
        </p:txBody>
      </p:sp>
      <p:sp>
        <p:nvSpPr>
          <p:cNvPr id="7" name="TextBox 6"/>
          <p:cNvSpPr txBox="1"/>
          <p:nvPr/>
        </p:nvSpPr>
        <p:spPr>
          <a:xfrm>
            <a:off x="0" y="5410200"/>
            <a:ext cx="1989138" cy="762000"/>
          </a:xfrm>
          <a:prstGeom prst="rect">
            <a:avLst/>
          </a:prstGeom>
          <a:noFill/>
        </p:spPr>
        <p:txBody>
          <a:bodyPr vert="horz" wrap="square" lIns="91440" tIns="45720" rIns="91440" bIns="45720" rtlCol="0" anchor="ctr">
            <a:normAutofit/>
          </a:bodyPr>
          <a:lstStyle/>
          <a:p>
            <a:pPr fontAlgn="auto">
              <a:spcAft>
                <a:spcPts val="0"/>
              </a:spcAft>
            </a:pPr>
            <a:r>
              <a:rPr lang="en-US" altLang="zh-TW" sz="1400" i="1" dirty="0">
                <a:latin typeface="+mn-lt"/>
              </a:rPr>
              <a:t>Source: Investment Company </a:t>
            </a:r>
            <a:r>
              <a:rPr lang="en-US" altLang="zh-TW" sz="1400" i="1" dirty="0" err="1">
                <a:latin typeface="+mn-lt"/>
              </a:rPr>
              <a:t>Factbook</a:t>
            </a:r>
            <a:r>
              <a:rPr lang="en-US" altLang="zh-TW" sz="1400" i="1" dirty="0">
                <a:latin typeface="+mn-lt"/>
              </a:rPr>
              <a:t> </a:t>
            </a:r>
            <a:r>
              <a:rPr lang="en-US" altLang="zh-TW" sz="1400" i="1" dirty="0" smtClean="0">
                <a:latin typeface="+mn-lt"/>
              </a:rPr>
              <a:t>2020</a:t>
            </a:r>
            <a:endParaRPr kumimoji="0" lang="zh-TW" altLang="en-US" sz="1400" b="0" i="1" u="none" strike="noStrike" kern="1200" cap="none" spc="0" normalizeH="0" baseline="0" noProof="0" dirty="0">
              <a:ln>
                <a:noFill/>
              </a:ln>
              <a:solidFill>
                <a:schemeClr val="tx1"/>
              </a:solidFill>
              <a:effectLst/>
              <a:uLnTx/>
              <a:uFillTx/>
              <a:latin typeface="+mn-lt"/>
              <a:ea typeface="+mj-ea"/>
              <a:cs typeface="+mj-cs"/>
            </a:endParaRPr>
          </a:p>
        </p:txBody>
      </p:sp>
      <p:pic>
        <p:nvPicPr>
          <p:cNvPr id="8" name="Content Placeholder 7"/>
          <p:cNvPicPr>
            <a:picLocks noGrp="1" noChangeAspect="1"/>
          </p:cNvPicPr>
          <p:nvPr>
            <p:ph idx="1"/>
          </p:nvPr>
        </p:nvPicPr>
        <p:blipFill>
          <a:blip r:embed="rId2"/>
          <a:stretch>
            <a:fillRect/>
          </a:stretch>
        </p:blipFill>
        <p:spPr>
          <a:xfrm>
            <a:off x="2286000" y="1340478"/>
            <a:ext cx="5772726" cy="4932393"/>
          </a:xfrm>
          <a:prstGeom prst="rect">
            <a:avLst/>
          </a:prstGeom>
        </p:spPr>
      </p:pic>
    </p:spTree>
    <p:extLst>
      <p:ext uri="{BB962C8B-B14F-4D97-AF65-F5344CB8AC3E}">
        <p14:creationId xmlns:p14="http://schemas.microsoft.com/office/powerpoint/2010/main" val="397155557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9397" name="Rectangle 13"/>
          <p:cNvSpPr>
            <a:spLocks noGrp="1" noChangeArrowheads="1"/>
          </p:cNvSpPr>
          <p:nvPr>
            <p:ph type="title"/>
          </p:nvPr>
        </p:nvSpPr>
        <p:spPr/>
        <p:txBody>
          <a:bodyPr/>
          <a:lstStyle/>
          <a:p>
            <a:r>
              <a:rPr lang="en-US" altLang="zh-TW"/>
              <a:t>Pensions in the US</a:t>
            </a:r>
          </a:p>
        </p:txBody>
      </p:sp>
      <p:sp>
        <p:nvSpPr>
          <p:cNvPr id="98318" name="Rectangle 14"/>
          <p:cNvSpPr>
            <a:spLocks noGrp="1" noChangeArrowheads="1"/>
          </p:cNvSpPr>
          <p:nvPr>
            <p:ph idx="1"/>
          </p:nvPr>
        </p:nvSpPr>
        <p:spPr/>
        <p:txBody>
          <a:bodyPr/>
          <a:lstStyle/>
          <a:p>
            <a:pPr>
              <a:lnSpc>
                <a:spcPct val="130000"/>
              </a:lnSpc>
            </a:pPr>
            <a:r>
              <a:rPr lang="en-US" altLang="zh-TW" sz="1800" dirty="0"/>
              <a:t>Definition: A pension plan is </a:t>
            </a:r>
            <a:r>
              <a:rPr lang="en-US" altLang="zh-TW" sz="1800" b="1" dirty="0">
                <a:solidFill>
                  <a:schemeClr val="accent2"/>
                </a:solidFill>
              </a:rPr>
              <a:t>an asset pool that accumulates over an individual’s working years and is paid out during the nonworking years</a:t>
            </a:r>
          </a:p>
          <a:p>
            <a:pPr>
              <a:lnSpc>
                <a:spcPct val="130000"/>
              </a:lnSpc>
            </a:pPr>
            <a:r>
              <a:rPr lang="en-US" altLang="zh-TW" sz="1800" dirty="0"/>
              <a:t>Developed as Americans began relying less on children for care during their later years</a:t>
            </a:r>
          </a:p>
          <a:p>
            <a:pPr>
              <a:lnSpc>
                <a:spcPct val="130000"/>
              </a:lnSpc>
            </a:pPr>
            <a:r>
              <a:rPr lang="en-US" altLang="zh-TW" sz="1800" dirty="0"/>
              <a:t>Also became popular as life expectancy increased</a:t>
            </a:r>
          </a:p>
        </p:txBody>
      </p:sp>
      <p:sp>
        <p:nvSpPr>
          <p:cNvPr id="59396" name="Slide Number Placeholder 6"/>
          <p:cNvSpPr>
            <a:spLocks noGrp="1"/>
          </p:cNvSpPr>
          <p:nvPr>
            <p:ph type="sldNum" sz="quarter" idx="10"/>
          </p:nvPr>
        </p:nvSpPr>
        <p:spPr>
          <a:noFill/>
        </p:spPr>
        <p:txBody>
          <a:bodyPr vert="horz" wrap="square" lIns="91440" tIns="45720" rIns="91440" bIns="45720" numCol="1" anchor="ctr" anchorCtr="0" compatLnSpc="1">
            <a:prstTxWarp prst="textNoShape">
              <a:avLst/>
            </a:prstTxWarp>
          </a:bodyPr>
          <a:lstStyle/>
          <a:p>
            <a:fld id="{E7E7BB20-9356-442F-91D2-96120B602B7D}" type="slidenum">
              <a:rPr lang="en-US" altLang="en-US" sz="1400"/>
              <a:pPr/>
              <a:t>47</a:t>
            </a:fld>
            <a:endParaRPr lang="en-US" altLang="en-US" sz="1400"/>
          </a:p>
        </p:txBody>
      </p:sp>
      <p:sp>
        <p:nvSpPr>
          <p:cNvPr id="11" name="Footer Placeholder 4"/>
          <p:cNvSpPr>
            <a:spLocks noGrp="1"/>
          </p:cNvSpPr>
          <p:nvPr>
            <p:ph type="ftr" sz="quarter" idx="11"/>
          </p:nvPr>
        </p:nvSpPr>
        <p:spPr bwMode="auto">
          <a:noFill/>
          <a:ln>
            <a:miter lim="800000"/>
            <a:headEnd/>
            <a:tailEnd/>
          </a:ln>
        </p:spPr>
        <p:txBody>
          <a:bodyPr/>
          <a:lstStyle/>
          <a:p>
            <a:r>
              <a:rPr lang="en-US" altLang="zh-TW" dirty="0"/>
              <a:t>Pension Funds and Retirement Schemes</a:t>
            </a:r>
          </a:p>
        </p:txBody>
      </p:sp>
      <p:sp>
        <p:nvSpPr>
          <p:cNvPr id="98314" name="Text Box 10"/>
          <p:cNvSpPr txBox="1">
            <a:spLocks noChangeArrowheads="1"/>
          </p:cNvSpPr>
          <p:nvPr/>
        </p:nvSpPr>
        <p:spPr bwMode="auto">
          <a:xfrm>
            <a:off x="0" y="5864423"/>
            <a:ext cx="3048000" cy="307777"/>
          </a:xfrm>
          <a:prstGeom prst="rect">
            <a:avLst/>
          </a:prstGeom>
          <a:noFill/>
          <a:ln w="9525">
            <a:noFill/>
            <a:miter lim="800000"/>
            <a:headEnd/>
            <a:tailEnd/>
          </a:ln>
        </p:spPr>
        <p:txBody>
          <a:bodyPr wrap="square">
            <a:spAutoFit/>
          </a:bodyPr>
          <a:lstStyle>
            <a:defPPr>
              <a:defRPr lang="en-US"/>
            </a:defPPr>
            <a:lvl1pPr eaLnBrk="0" hangingPunct="0">
              <a:spcBef>
                <a:spcPct val="50000"/>
              </a:spcBef>
              <a:defRPr sz="1400" i="1">
                <a:latin typeface="+mn-lt"/>
              </a:defRPr>
            </a:lvl1pPr>
            <a:lvl2pPr>
              <a:defRPr>
                <a:latin typeface="Tahoma" pitchFamily="34" charset="0"/>
              </a:defRPr>
            </a:lvl2pPr>
            <a:lvl3pPr>
              <a:defRPr>
                <a:latin typeface="Tahoma" pitchFamily="34" charset="0"/>
              </a:defRPr>
            </a:lvl3pPr>
            <a:lvl4pPr>
              <a:defRPr>
                <a:latin typeface="Tahoma" pitchFamily="34" charset="0"/>
              </a:defRPr>
            </a:lvl4pPr>
            <a:lvl5pPr>
              <a:defRPr>
                <a:latin typeface="Tahoma" pitchFamily="34" charset="0"/>
              </a:defRPr>
            </a:lvl5pPr>
            <a:lvl6pPr>
              <a:defRPr>
                <a:latin typeface="Tahoma" pitchFamily="34" charset="0"/>
              </a:defRPr>
            </a:lvl6pPr>
            <a:lvl7pPr>
              <a:defRPr>
                <a:latin typeface="Tahoma" pitchFamily="34" charset="0"/>
              </a:defRPr>
            </a:lvl7pPr>
            <a:lvl8pPr>
              <a:defRPr>
                <a:latin typeface="Tahoma" pitchFamily="34" charset="0"/>
              </a:defRPr>
            </a:lvl8pPr>
            <a:lvl9pPr>
              <a:defRPr>
                <a:latin typeface="Tahoma" pitchFamily="34" charset="0"/>
              </a:defRPr>
            </a:lvl9pPr>
          </a:lstStyle>
          <a:p>
            <a:r>
              <a:rPr lang="en-US" altLang="zh-TW" dirty="0"/>
              <a:t>Source: </a:t>
            </a:r>
            <a:r>
              <a:rPr lang="en-US" altLang="zh-TW" dirty="0" err="1"/>
              <a:t>Mishkin</a:t>
            </a:r>
            <a:r>
              <a:rPr lang="en-US" altLang="zh-TW" dirty="0"/>
              <a:t>/Eakins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831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831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8318">
                                            <p:txEl>
                                              <p:pRg st="2" end="2"/>
                                            </p:txEl>
                                          </p:spTgt>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grpId="0" nodeType="afterEffect">
                                  <p:stCondLst>
                                    <p:cond delay="0"/>
                                  </p:stCondLst>
                                  <p:childTnLst>
                                    <p:set>
                                      <p:cBhvr>
                                        <p:cTn id="17" dur="1" fill="hold">
                                          <p:stCondLst>
                                            <p:cond delay="0"/>
                                          </p:stCondLst>
                                        </p:cTn>
                                        <p:tgtEl>
                                          <p:spTgt spid="983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318" grpId="0" build="p" autoUpdateAnimBg="0"/>
      <p:bldP spid="98314" grpId="0" animBg="1" autoUpdateAnimBg="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5" name="Rectangle 4"/>
          <p:cNvSpPr>
            <a:spLocks noGrp="1" noChangeArrowheads="1"/>
          </p:cNvSpPr>
          <p:nvPr>
            <p:ph type="title"/>
          </p:nvPr>
        </p:nvSpPr>
        <p:spPr/>
        <p:txBody>
          <a:bodyPr/>
          <a:lstStyle/>
          <a:p>
            <a:r>
              <a:rPr lang="en-US" altLang="zh-TW" dirty="0"/>
              <a:t>Defined Benefit vs. Defined Contribution Pension Funds</a:t>
            </a:r>
          </a:p>
        </p:txBody>
      </p:sp>
      <p:sp>
        <p:nvSpPr>
          <p:cNvPr id="10" name="Text Placeholder 9"/>
          <p:cNvSpPr>
            <a:spLocks noGrp="1"/>
          </p:cNvSpPr>
          <p:nvPr>
            <p:ph type="body" idx="1"/>
          </p:nvPr>
        </p:nvSpPr>
        <p:spPr/>
        <p:txBody>
          <a:bodyPr/>
          <a:lstStyle/>
          <a:p>
            <a:r>
              <a:rPr lang="en-US" altLang="zh-TW" dirty="0"/>
              <a:t>Defined-Benefit Pension Plans: </a:t>
            </a:r>
            <a:endParaRPr lang="de-DE" dirty="0"/>
          </a:p>
        </p:txBody>
      </p:sp>
      <p:sp>
        <p:nvSpPr>
          <p:cNvPr id="379909" name="Rectangle 5"/>
          <p:cNvSpPr>
            <a:spLocks noGrp="1" noChangeArrowheads="1"/>
          </p:cNvSpPr>
          <p:nvPr>
            <p:ph sz="half" idx="2"/>
          </p:nvPr>
        </p:nvSpPr>
        <p:spPr/>
        <p:txBody>
          <a:bodyPr/>
          <a:lstStyle/>
          <a:p>
            <a:pPr>
              <a:lnSpc>
                <a:spcPct val="100000"/>
              </a:lnSpc>
            </a:pPr>
            <a:r>
              <a:rPr lang="en-US" altLang="zh-TW" sz="1800" dirty="0"/>
              <a:t>A plan where the sponsor promises the employee a specific benefit when they retire</a:t>
            </a:r>
          </a:p>
          <a:p>
            <a:pPr lvl="1">
              <a:lnSpc>
                <a:spcPct val="100000"/>
              </a:lnSpc>
            </a:pPr>
            <a:r>
              <a:rPr lang="en-US" altLang="zh-TW" dirty="0"/>
              <a:t>E.g. Annual Retirement Payment = 2% </a:t>
            </a:r>
            <a:r>
              <a:rPr lang="en-US" altLang="zh-TW" dirty="0">
                <a:sym typeface="Symbol" pitchFamily="18" charset="2"/>
              </a:rPr>
              <a:t></a:t>
            </a:r>
            <a:r>
              <a:rPr lang="en-US" altLang="zh-TW" dirty="0"/>
              <a:t> average of final 3 years’ income </a:t>
            </a:r>
            <a:r>
              <a:rPr lang="en-US" altLang="zh-TW" dirty="0">
                <a:sym typeface="Symbol" pitchFamily="18" charset="2"/>
              </a:rPr>
              <a:t></a:t>
            </a:r>
            <a:r>
              <a:rPr lang="en-US" altLang="zh-TW" dirty="0"/>
              <a:t> years of service </a:t>
            </a:r>
          </a:p>
        </p:txBody>
      </p:sp>
      <p:sp>
        <p:nvSpPr>
          <p:cNvPr id="11" name="Text Placeholder 10"/>
          <p:cNvSpPr>
            <a:spLocks noGrp="1"/>
          </p:cNvSpPr>
          <p:nvPr>
            <p:ph type="body" sz="quarter" idx="3"/>
          </p:nvPr>
        </p:nvSpPr>
        <p:spPr/>
        <p:txBody>
          <a:bodyPr/>
          <a:lstStyle/>
          <a:p>
            <a:r>
              <a:rPr lang="en-US" altLang="zh-TW" dirty="0"/>
              <a:t>Defined-Contribution Pension Plan: </a:t>
            </a:r>
            <a:endParaRPr lang="de-DE" dirty="0"/>
          </a:p>
        </p:txBody>
      </p:sp>
      <p:sp>
        <p:nvSpPr>
          <p:cNvPr id="379911" name="Rectangle 7"/>
          <p:cNvSpPr>
            <a:spLocks noGrp="1" noChangeArrowheads="1"/>
          </p:cNvSpPr>
          <p:nvPr>
            <p:ph sz="quarter" idx="4"/>
          </p:nvPr>
        </p:nvSpPr>
        <p:spPr/>
        <p:txBody>
          <a:bodyPr/>
          <a:lstStyle/>
          <a:p>
            <a:pPr>
              <a:lnSpc>
                <a:spcPct val="100000"/>
              </a:lnSpc>
            </a:pPr>
            <a:r>
              <a:rPr lang="en-US" altLang="zh-TW" sz="1800" dirty="0"/>
              <a:t>A plan where a set amount is invested for retirement, but the benefit payout is uncertain</a:t>
            </a:r>
          </a:p>
        </p:txBody>
      </p:sp>
      <p:sp>
        <p:nvSpPr>
          <p:cNvPr id="61444" name="Slide Number Placeholder 6"/>
          <p:cNvSpPr>
            <a:spLocks noGrp="1"/>
          </p:cNvSpPr>
          <p:nvPr>
            <p:ph type="sldNum" sz="quarter" idx="10"/>
          </p:nvPr>
        </p:nvSpPr>
        <p:spPr>
          <a:noFill/>
        </p:spPr>
        <p:txBody>
          <a:bodyPr vert="horz" wrap="square" lIns="91440" tIns="45720" rIns="91440" bIns="45720" numCol="1" anchor="ctr" anchorCtr="0" compatLnSpc="1">
            <a:prstTxWarp prst="textNoShape">
              <a:avLst/>
            </a:prstTxWarp>
          </a:bodyPr>
          <a:lstStyle/>
          <a:p>
            <a:fld id="{1AB30098-1F47-44DD-8E48-650E06DE761E}" type="slidenum">
              <a:rPr lang="en-US" altLang="en-US" sz="1400"/>
              <a:pPr/>
              <a:t>48</a:t>
            </a:fld>
            <a:endParaRPr lang="en-US" altLang="en-US" sz="1400"/>
          </a:p>
        </p:txBody>
      </p:sp>
      <p:sp>
        <p:nvSpPr>
          <p:cNvPr id="379912" name="Text Box 8"/>
          <p:cNvSpPr txBox="1">
            <a:spLocks noChangeArrowheads="1"/>
          </p:cNvSpPr>
          <p:nvPr/>
        </p:nvSpPr>
        <p:spPr bwMode="auto">
          <a:xfrm>
            <a:off x="381000" y="4114800"/>
            <a:ext cx="8458200" cy="1752600"/>
          </a:xfrm>
          <a:prstGeom prst="rect">
            <a:avLst/>
          </a:prstGeom>
          <a:solidFill>
            <a:schemeClr val="accent1">
              <a:lumMod val="40000"/>
              <a:lumOff val="60000"/>
            </a:schemeClr>
          </a:solidFill>
          <a:ln>
            <a:noFill/>
            <a:headEnd/>
            <a:tailEnd/>
          </a:ln>
        </p:spPr>
        <p:style>
          <a:lnRef idx="1">
            <a:schemeClr val="accent3"/>
          </a:lnRef>
          <a:fillRef idx="2">
            <a:schemeClr val="accent3"/>
          </a:fillRef>
          <a:effectRef idx="1">
            <a:schemeClr val="accent3"/>
          </a:effectRef>
          <a:fontRef idx="minor">
            <a:schemeClr val="dk1"/>
          </a:fontRef>
        </p:style>
        <p:txBody>
          <a:bodyPr wrap="square" anchor="ctr">
            <a:noAutofit/>
          </a:bodyPr>
          <a:lstStyle/>
          <a:p>
            <a:pPr eaLnBrk="0" hangingPunct="0"/>
            <a:r>
              <a:rPr lang="en-US" altLang="zh-TW" sz="1800" dirty="0">
                <a:solidFill>
                  <a:schemeClr val="tx1"/>
                </a:solidFill>
                <a:ea typeface="PMingLiU" pitchFamily="18" charset="-120"/>
              </a:rPr>
              <a:t>Defined-Benefit Pension Plans place a </a:t>
            </a:r>
            <a:r>
              <a:rPr lang="en-US" altLang="zh-TW" sz="1800" b="1" dirty="0">
                <a:solidFill>
                  <a:schemeClr val="accent2"/>
                </a:solidFill>
                <a:ea typeface="PMingLiU" pitchFamily="18" charset="-120"/>
              </a:rPr>
              <a:t>burden on the employer </a:t>
            </a:r>
            <a:r>
              <a:rPr lang="en-US" altLang="zh-TW" sz="1800" dirty="0">
                <a:solidFill>
                  <a:schemeClr val="tx1"/>
                </a:solidFill>
                <a:ea typeface="PMingLiU" pitchFamily="18" charset="-120"/>
              </a:rPr>
              <a:t>to properly fund the expected retirement benefit payouts.</a:t>
            </a:r>
          </a:p>
          <a:p>
            <a:pPr marL="342900" indent="-342900" eaLnBrk="0" hangingPunct="0">
              <a:buFont typeface="Arial" pitchFamily="34" charset="0"/>
              <a:buChar char="•"/>
            </a:pPr>
            <a:r>
              <a:rPr lang="en-US" altLang="zh-TW" sz="1800" b="1" dirty="0">
                <a:solidFill>
                  <a:schemeClr val="accent2"/>
                </a:solidFill>
                <a:ea typeface="PMingLiU" pitchFamily="18" charset="-120"/>
              </a:rPr>
              <a:t>Fully funded</a:t>
            </a:r>
            <a:r>
              <a:rPr lang="en-US" altLang="zh-TW" sz="1800" dirty="0">
                <a:solidFill>
                  <a:schemeClr val="tx1"/>
                </a:solidFill>
                <a:ea typeface="PMingLiU" pitchFamily="18" charset="-120"/>
              </a:rPr>
              <a:t>: sufficient funds are available to meet payouts</a:t>
            </a:r>
          </a:p>
          <a:p>
            <a:pPr marL="342900" indent="-342900" eaLnBrk="0" hangingPunct="0">
              <a:buFont typeface="Arial" pitchFamily="34" charset="0"/>
              <a:buChar char="•"/>
            </a:pPr>
            <a:r>
              <a:rPr lang="en-US" altLang="zh-TW" sz="1800" b="1" dirty="0">
                <a:solidFill>
                  <a:schemeClr val="accent2"/>
                </a:solidFill>
                <a:ea typeface="PMingLiU" pitchFamily="18" charset="-120"/>
              </a:rPr>
              <a:t>Overfunded</a:t>
            </a:r>
            <a:r>
              <a:rPr lang="en-US" altLang="zh-TW" sz="1800" dirty="0">
                <a:solidFill>
                  <a:schemeClr val="tx1"/>
                </a:solidFill>
                <a:ea typeface="PMingLiU" pitchFamily="18" charset="-120"/>
              </a:rPr>
              <a:t>: funds exceed the expected payout</a:t>
            </a:r>
          </a:p>
          <a:p>
            <a:pPr marL="342900" indent="-342900" eaLnBrk="0" hangingPunct="0">
              <a:buFont typeface="Arial" pitchFamily="34" charset="0"/>
              <a:buChar char="•"/>
            </a:pPr>
            <a:r>
              <a:rPr lang="en-US" altLang="zh-TW" sz="1800" b="1" dirty="0">
                <a:solidFill>
                  <a:schemeClr val="accent2"/>
                </a:solidFill>
                <a:ea typeface="PMingLiU" pitchFamily="18" charset="-120"/>
              </a:rPr>
              <a:t>Underfunded</a:t>
            </a:r>
            <a:r>
              <a:rPr lang="en-US" altLang="zh-TW" sz="1800" dirty="0">
                <a:solidFill>
                  <a:schemeClr val="tx1"/>
                </a:solidFill>
                <a:ea typeface="PMingLiU" pitchFamily="18" charset="-120"/>
              </a:rPr>
              <a:t>: funds are not expected to meet the required benefit payouts</a:t>
            </a:r>
          </a:p>
        </p:txBody>
      </p:sp>
      <p:sp>
        <p:nvSpPr>
          <p:cNvPr id="13" name="Footer Placeholder 4"/>
          <p:cNvSpPr>
            <a:spLocks noGrp="1"/>
          </p:cNvSpPr>
          <p:nvPr>
            <p:ph type="ftr" sz="quarter" idx="11"/>
          </p:nvPr>
        </p:nvSpPr>
        <p:spPr bwMode="auto">
          <a:xfrm>
            <a:off x="1989138" y="6143625"/>
            <a:ext cx="7154862" cy="427038"/>
          </a:xfrm>
          <a:noFill/>
          <a:ln>
            <a:miter lim="800000"/>
            <a:headEnd/>
            <a:tailEnd/>
          </a:ln>
        </p:spPr>
        <p:txBody>
          <a:bodyPr/>
          <a:lstStyle/>
          <a:p>
            <a:r>
              <a:rPr lang="en-US" altLang="zh-TW" dirty="0"/>
              <a:t>Pension Funds and Retirement Schemes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9909">
                                            <p:bg/>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379909">
                                            <p:txEl>
                                              <p:pRg st="0" end="0"/>
                                            </p:txEl>
                                          </p:spTgt>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grpId="0" nodeType="afterEffect">
                                  <p:stCondLst>
                                    <p:cond delay="0"/>
                                  </p:stCondLst>
                                  <p:childTnLst>
                                    <p:set>
                                      <p:cBhvr>
                                        <p:cTn id="12" dur="1" fill="hold">
                                          <p:stCondLst>
                                            <p:cond delay="0"/>
                                          </p:stCondLst>
                                        </p:cTn>
                                        <p:tgtEl>
                                          <p:spTgt spid="379909">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79911">
                                            <p:bg/>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79911">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799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9909" grpId="0" build="p" animBg="1"/>
      <p:bldP spid="379911" grpId="0" build="p" animBg="1"/>
      <p:bldP spid="379912"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a:t>Defined Contribution Plan Assets by Type of Plan</a:t>
            </a:r>
            <a:br>
              <a:rPr lang="en-US" dirty="0"/>
            </a:br>
            <a:r>
              <a:rPr lang="en-US" sz="2400" dirty="0"/>
              <a:t>Trillions of $, year-end, 1995-2018</a:t>
            </a:r>
          </a:p>
        </p:txBody>
      </p:sp>
      <p:pic>
        <p:nvPicPr>
          <p:cNvPr id="11" name="Content Placeholder 10"/>
          <p:cNvPicPr>
            <a:picLocks noGrp="1" noChangeAspect="1"/>
          </p:cNvPicPr>
          <p:nvPr>
            <p:ph idx="1"/>
          </p:nvPr>
        </p:nvPicPr>
        <p:blipFill>
          <a:blip r:embed="rId2"/>
          <a:stretch>
            <a:fillRect/>
          </a:stretch>
        </p:blipFill>
        <p:spPr>
          <a:xfrm>
            <a:off x="701713" y="1905000"/>
            <a:ext cx="7680960" cy="3886200"/>
          </a:xfrm>
          <a:prstGeom prst="rect">
            <a:avLst/>
          </a:prstGeom>
        </p:spPr>
      </p:pic>
      <p:sp>
        <p:nvSpPr>
          <p:cNvPr id="7" name="Slide Number Placeholder 6"/>
          <p:cNvSpPr>
            <a:spLocks noGrp="1"/>
          </p:cNvSpPr>
          <p:nvPr>
            <p:ph type="sldNum" sz="quarter" idx="10"/>
          </p:nvPr>
        </p:nvSpPr>
        <p:spPr/>
        <p:txBody>
          <a:bodyPr/>
          <a:lstStyle/>
          <a:p>
            <a:pPr>
              <a:defRPr/>
            </a:pPr>
            <a:fld id="{CA0840D2-273D-4188-B1D0-24C8F010C131}" type="slidenum">
              <a:rPr lang="en-US" altLang="en-US" smtClean="0"/>
              <a:pPr>
                <a:defRPr/>
              </a:pPr>
              <a:t>49</a:t>
            </a:fld>
            <a:endParaRPr lang="en-US" altLang="en-US"/>
          </a:p>
        </p:txBody>
      </p:sp>
      <p:sp>
        <p:nvSpPr>
          <p:cNvPr id="12" name="Footer Placeholder 4"/>
          <p:cNvSpPr>
            <a:spLocks noGrp="1"/>
          </p:cNvSpPr>
          <p:nvPr>
            <p:ph type="ftr" sz="quarter" idx="11"/>
          </p:nvPr>
        </p:nvSpPr>
        <p:spPr bwMode="auto">
          <a:xfrm>
            <a:off x="1989138" y="6143625"/>
            <a:ext cx="7154862" cy="427038"/>
          </a:xfrm>
          <a:noFill/>
          <a:ln>
            <a:miter lim="800000"/>
            <a:headEnd/>
            <a:tailEnd/>
          </a:ln>
        </p:spPr>
        <p:txBody>
          <a:bodyPr/>
          <a:lstStyle/>
          <a:p>
            <a:r>
              <a:rPr lang="en-US" altLang="zh-TW" dirty="0"/>
              <a:t>Pension Funds and Retirement Schemes</a:t>
            </a:r>
          </a:p>
        </p:txBody>
      </p:sp>
      <p:sp>
        <p:nvSpPr>
          <p:cNvPr id="13" name="TextBox 12"/>
          <p:cNvSpPr txBox="1"/>
          <p:nvPr/>
        </p:nvSpPr>
        <p:spPr>
          <a:xfrm>
            <a:off x="0" y="5791200"/>
            <a:ext cx="3429000" cy="381000"/>
          </a:xfrm>
          <a:prstGeom prst="rect">
            <a:avLst/>
          </a:prstGeom>
          <a:noFill/>
        </p:spPr>
        <p:txBody>
          <a:bodyPr vert="horz" wrap="square" lIns="91440" tIns="45720" rIns="91440" bIns="45720" rtlCol="0" anchor="ctr">
            <a:normAutofit/>
          </a:bodyPr>
          <a:lstStyle/>
          <a:p>
            <a:pPr fontAlgn="auto">
              <a:spcAft>
                <a:spcPts val="0"/>
              </a:spcAft>
            </a:pPr>
            <a:r>
              <a:rPr lang="en-US" altLang="zh-TW" sz="1400" i="1" dirty="0">
                <a:latin typeface="+mn-lt"/>
              </a:rPr>
              <a:t>Source: Investment Company </a:t>
            </a:r>
            <a:r>
              <a:rPr lang="en-US" altLang="zh-TW" sz="1400" i="1" dirty="0" err="1">
                <a:latin typeface="+mn-lt"/>
              </a:rPr>
              <a:t>Factbook</a:t>
            </a:r>
            <a:r>
              <a:rPr lang="en-US" altLang="zh-TW" sz="1400" i="1" dirty="0">
                <a:latin typeface="+mn-lt"/>
              </a:rPr>
              <a:t> 2019</a:t>
            </a:r>
            <a:endParaRPr kumimoji="0" lang="zh-TW" altLang="en-US" sz="1400" b="0" i="1" u="none" strike="noStrike" kern="1200" cap="none" spc="0" normalizeH="0" baseline="0" noProof="0" dirty="0">
              <a:ln>
                <a:noFill/>
              </a:ln>
              <a:solidFill>
                <a:schemeClr val="tx1"/>
              </a:solidFill>
              <a:effectLst/>
              <a:uLnTx/>
              <a:uFillTx/>
              <a:latin typeface="+mn-lt"/>
              <a:ea typeface="+mj-ea"/>
              <a:cs typeface="+mj-cs"/>
            </a:endParaRPr>
          </a:p>
        </p:txBody>
      </p:sp>
    </p:spTree>
    <p:extLst>
      <p:ext uri="{BB962C8B-B14F-4D97-AF65-F5344CB8AC3E}">
        <p14:creationId xmlns:p14="http://schemas.microsoft.com/office/powerpoint/2010/main" val="30798398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5" name="Rectangle 4"/>
          <p:cNvSpPr>
            <a:spLocks noGrp="1" noChangeArrowheads="1"/>
          </p:cNvSpPr>
          <p:nvPr>
            <p:ph type="title"/>
          </p:nvPr>
        </p:nvSpPr>
        <p:spPr/>
        <p:txBody>
          <a:bodyPr/>
          <a:lstStyle/>
          <a:p>
            <a:r>
              <a:rPr lang="en-US" altLang="zh-TW" dirty="0"/>
              <a:t>Insurance Companies</a:t>
            </a:r>
          </a:p>
        </p:txBody>
      </p:sp>
      <p:sp>
        <p:nvSpPr>
          <p:cNvPr id="150533" name="Rectangle 5"/>
          <p:cNvSpPr>
            <a:spLocks noGrp="1" noChangeArrowheads="1"/>
          </p:cNvSpPr>
          <p:nvPr>
            <p:ph idx="1"/>
          </p:nvPr>
        </p:nvSpPr>
        <p:spPr/>
        <p:txBody>
          <a:bodyPr/>
          <a:lstStyle/>
          <a:p>
            <a:r>
              <a:rPr lang="en-US" altLang="zh-TW" dirty="0"/>
              <a:t>Definition</a:t>
            </a:r>
          </a:p>
          <a:p>
            <a:r>
              <a:rPr lang="en-US" altLang="zh-TW" dirty="0"/>
              <a:t>Fundamentals of insurance</a:t>
            </a:r>
          </a:p>
          <a:p>
            <a:r>
              <a:rPr lang="en-US" altLang="zh-TW" dirty="0"/>
              <a:t>Business model and organization of insurance industry</a:t>
            </a:r>
          </a:p>
          <a:p>
            <a:r>
              <a:rPr lang="en-US" altLang="zh-TW" dirty="0"/>
              <a:t>Types of insurance</a:t>
            </a:r>
          </a:p>
          <a:p>
            <a:r>
              <a:rPr lang="en-US" altLang="zh-TW" dirty="0"/>
              <a:t>Insurance in HK</a:t>
            </a:r>
          </a:p>
        </p:txBody>
      </p:sp>
      <p:sp>
        <p:nvSpPr>
          <p:cNvPr id="15364" name="Slide Number Placeholder 5"/>
          <p:cNvSpPr>
            <a:spLocks noGrp="1"/>
          </p:cNvSpPr>
          <p:nvPr>
            <p:ph type="sldNum" sz="quarter" idx="10"/>
          </p:nvPr>
        </p:nvSpPr>
        <p:spPr>
          <a:noFill/>
        </p:spPr>
        <p:txBody>
          <a:bodyPr vert="horz" wrap="square" lIns="91440" tIns="45720" rIns="91440" bIns="45720" numCol="1" anchor="ctr" anchorCtr="0" compatLnSpc="1">
            <a:prstTxWarp prst="textNoShape">
              <a:avLst/>
            </a:prstTxWarp>
          </a:bodyPr>
          <a:lstStyle/>
          <a:p>
            <a:fld id="{5DE79E20-07EE-41F9-BC2C-34F73F4C3475}" type="slidenum">
              <a:rPr lang="en-US" altLang="en-US" sz="1400"/>
              <a:pPr/>
              <a:t>5</a:t>
            </a:fld>
            <a:endParaRPr lang="en-US" altLang="en-US" sz="1400"/>
          </a:p>
        </p:txBody>
      </p:sp>
      <p:sp>
        <p:nvSpPr>
          <p:cNvPr id="6" name="Footer Placeholder 4"/>
          <p:cNvSpPr>
            <a:spLocks noGrp="1"/>
          </p:cNvSpPr>
          <p:nvPr>
            <p:ph type="ftr" sz="quarter" idx="11"/>
          </p:nvPr>
        </p:nvSpPr>
        <p:spPr bwMode="auto">
          <a:xfrm>
            <a:off x="1989138" y="6143625"/>
            <a:ext cx="7154862" cy="427038"/>
          </a:xfrm>
          <a:noFill/>
          <a:ln>
            <a:miter lim="800000"/>
            <a:headEnd/>
            <a:tailEnd/>
          </a:ln>
        </p:spPr>
        <p:txBody>
          <a:bodyPr/>
          <a:lstStyle/>
          <a:p>
            <a:r>
              <a:rPr lang="en-US" altLang="zh-TW" dirty="0"/>
              <a:t>Insurance Companies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053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053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053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053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053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0533"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7" name="Rectangle 4"/>
          <p:cNvSpPr>
            <a:spLocks noGrp="1" noChangeArrowheads="1"/>
          </p:cNvSpPr>
          <p:nvPr>
            <p:ph type="title"/>
          </p:nvPr>
        </p:nvSpPr>
        <p:spPr/>
        <p:txBody>
          <a:bodyPr/>
          <a:lstStyle/>
          <a:p>
            <a:r>
              <a:rPr lang="en-US" altLang="zh-TW" dirty="0"/>
              <a:t>US - </a:t>
            </a:r>
            <a:r>
              <a:rPr lang="en-US" altLang="zh-TW" dirty="0">
                <a:solidFill>
                  <a:schemeClr val="accent2"/>
                </a:solidFill>
              </a:rPr>
              <a:t>Public</a:t>
            </a:r>
            <a:r>
              <a:rPr lang="en-US" altLang="zh-TW" dirty="0"/>
              <a:t> Pension Funds</a:t>
            </a:r>
          </a:p>
        </p:txBody>
      </p:sp>
      <p:sp>
        <p:nvSpPr>
          <p:cNvPr id="459781" name="Rectangle 5"/>
          <p:cNvSpPr>
            <a:spLocks noGrp="1" noChangeArrowheads="1"/>
          </p:cNvSpPr>
          <p:nvPr>
            <p:ph idx="1"/>
          </p:nvPr>
        </p:nvSpPr>
        <p:spPr>
          <a:xfrm>
            <a:off x="457200" y="838200"/>
            <a:ext cx="8229600" cy="5257799"/>
          </a:xfrm>
        </p:spPr>
        <p:txBody>
          <a:bodyPr>
            <a:normAutofit fontScale="85000" lnSpcReduction="10000"/>
          </a:bodyPr>
          <a:lstStyle/>
          <a:p>
            <a:r>
              <a:rPr lang="en-US" altLang="zh-TW" dirty="0"/>
              <a:t>Any pension plan set up or sponsored  by a government body; funds administered by a federal, state, or local government </a:t>
            </a:r>
          </a:p>
          <a:p>
            <a:r>
              <a:rPr lang="en-US" altLang="zh-TW" dirty="0"/>
              <a:t>2 types: </a:t>
            </a:r>
          </a:p>
          <a:p>
            <a:pPr lvl="1"/>
            <a:r>
              <a:rPr lang="en-US" altLang="zh-TW" b="1" dirty="0">
                <a:solidFill>
                  <a:schemeClr val="accent2"/>
                </a:solidFill>
              </a:rPr>
              <a:t>State or local government pension funds</a:t>
            </a:r>
          </a:p>
          <a:p>
            <a:pPr lvl="2"/>
            <a:r>
              <a:rPr lang="en-US" altLang="zh-TW" dirty="0"/>
              <a:t>set up for state or local government employees</a:t>
            </a:r>
          </a:p>
          <a:p>
            <a:pPr lvl="2"/>
            <a:r>
              <a:rPr lang="en-US" altLang="zh-TW" dirty="0"/>
              <a:t>funded on a </a:t>
            </a:r>
            <a:r>
              <a:rPr lang="en-US" altLang="zh-TW" b="1" dirty="0"/>
              <a:t>“</a:t>
            </a:r>
            <a:r>
              <a:rPr lang="en-US" altLang="zh-TW" b="1" dirty="0">
                <a:solidFill>
                  <a:srgbClr val="FF0000"/>
                </a:solidFill>
              </a:rPr>
              <a:t>pay as you go</a:t>
            </a:r>
            <a:r>
              <a:rPr lang="en-US" altLang="zh-TW" b="1" dirty="0"/>
              <a:t>” basis </a:t>
            </a:r>
          </a:p>
          <a:p>
            <a:pPr lvl="2"/>
            <a:r>
              <a:rPr lang="en-US" altLang="zh-TW" dirty="0"/>
              <a:t>state and local pension funds held most of their assets in corporate equities (58.13% in 2004)</a:t>
            </a:r>
          </a:p>
          <a:p>
            <a:pPr lvl="1"/>
            <a:r>
              <a:rPr lang="en-US" altLang="zh-TW" b="1" dirty="0">
                <a:solidFill>
                  <a:schemeClr val="accent2"/>
                </a:solidFill>
              </a:rPr>
              <a:t>Federal government pension funds - two types</a:t>
            </a:r>
          </a:p>
          <a:p>
            <a:pPr lvl="2"/>
            <a:r>
              <a:rPr lang="en-US" altLang="zh-TW" dirty="0"/>
              <a:t>federal government employees, civil service employees, military and railroad employees not covered by The Federal Old Age and Disability Insurance Program (“Social Security”)</a:t>
            </a:r>
          </a:p>
          <a:p>
            <a:pPr lvl="2"/>
            <a:r>
              <a:rPr lang="en-US" altLang="zh-TW" b="1" dirty="0">
                <a:solidFill>
                  <a:schemeClr val="accent2"/>
                </a:solidFill>
              </a:rPr>
              <a:t>Social Security </a:t>
            </a:r>
          </a:p>
          <a:p>
            <a:pPr lvl="3"/>
            <a:r>
              <a:rPr lang="en-US" altLang="zh-TW" dirty="0"/>
              <a:t>funded on a “</a:t>
            </a:r>
            <a:r>
              <a:rPr lang="en-US" altLang="zh-TW" b="1" dirty="0">
                <a:solidFill>
                  <a:schemeClr val="accent2"/>
                </a:solidFill>
              </a:rPr>
              <a:t>pay as you go</a:t>
            </a:r>
            <a:r>
              <a:rPr lang="en-US" altLang="zh-TW" dirty="0"/>
              <a:t>” basis</a:t>
            </a:r>
          </a:p>
          <a:p>
            <a:pPr lvl="3"/>
            <a:r>
              <a:rPr lang="en-US" altLang="zh-TW" dirty="0"/>
              <a:t>Projected number of workers is falling while projected number of retirees is increasing, which will cause problems in years to come if not corrected</a:t>
            </a:r>
          </a:p>
          <a:p>
            <a:pPr lvl="3"/>
            <a:r>
              <a:rPr lang="en-US" altLang="zh-TW" dirty="0"/>
              <a:t>Social security contributions are invested in relatively low-risk, low-return Treasury securities</a:t>
            </a:r>
          </a:p>
        </p:txBody>
      </p:sp>
      <p:sp>
        <p:nvSpPr>
          <p:cNvPr id="64516" name="Slide Number Placeholder 5"/>
          <p:cNvSpPr>
            <a:spLocks noGrp="1"/>
          </p:cNvSpPr>
          <p:nvPr>
            <p:ph type="sldNum" sz="quarter" idx="10"/>
          </p:nvPr>
        </p:nvSpPr>
        <p:spPr>
          <a:noFill/>
        </p:spPr>
        <p:txBody>
          <a:bodyPr vert="horz" wrap="square" lIns="91440" tIns="45720" rIns="91440" bIns="45720" numCol="1" anchor="ctr" anchorCtr="0" compatLnSpc="1">
            <a:prstTxWarp prst="textNoShape">
              <a:avLst/>
            </a:prstTxWarp>
          </a:bodyPr>
          <a:lstStyle/>
          <a:p>
            <a:fld id="{147479DE-7CAE-4AB5-89E9-2A42D19E713F}" type="slidenum">
              <a:rPr lang="en-US" altLang="en-US" sz="1400"/>
              <a:pPr/>
              <a:t>50</a:t>
            </a:fld>
            <a:endParaRPr lang="en-US" altLang="en-US" sz="1400"/>
          </a:p>
        </p:txBody>
      </p:sp>
      <p:sp>
        <p:nvSpPr>
          <p:cNvPr id="5" name="Footer Placeholder 4"/>
          <p:cNvSpPr>
            <a:spLocks noGrp="1"/>
          </p:cNvSpPr>
          <p:nvPr>
            <p:ph type="ftr" sz="quarter" idx="11"/>
          </p:nvPr>
        </p:nvSpPr>
        <p:spPr bwMode="auto">
          <a:xfrm>
            <a:off x="1989138" y="6143625"/>
            <a:ext cx="7154862" cy="427038"/>
          </a:xfrm>
          <a:noFill/>
          <a:ln>
            <a:miter lim="800000"/>
            <a:headEnd/>
            <a:tailEnd/>
          </a:ln>
        </p:spPr>
        <p:txBody>
          <a:bodyPr/>
          <a:lstStyle/>
          <a:p>
            <a:r>
              <a:rPr lang="en-US" altLang="zh-TW" dirty="0"/>
              <a:t>Pension Funds and Retirement Schemes</a:t>
            </a:r>
          </a:p>
        </p:txBody>
      </p:sp>
      <p:sp>
        <p:nvSpPr>
          <p:cNvPr id="6" name="Rectangular Callout 5"/>
          <p:cNvSpPr/>
          <p:nvPr/>
        </p:nvSpPr>
        <p:spPr>
          <a:xfrm>
            <a:off x="5638800" y="1676400"/>
            <a:ext cx="3352800" cy="1371600"/>
          </a:xfrm>
          <a:prstGeom prst="wedgeRectCallout">
            <a:avLst>
              <a:gd name="adj1" fmla="val -84402"/>
              <a:gd name="adj2" fmla="val 4852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600" dirty="0"/>
              <a:t>“Pay as you go” means that money that workers contribute today pays benefits to current recipients. Future generations will be called on to pay benefits to current contributors.</a:t>
            </a:r>
            <a:endParaRPr lang="zh-TW" altLang="en-US" sz="1600"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ltLang="zh-TW" dirty="0"/>
              <a:t>Social security in the US</a:t>
            </a:r>
            <a:endParaRPr lang="zh-TW" altLang="en-US" dirty="0"/>
          </a:p>
        </p:txBody>
      </p:sp>
      <p:sp>
        <p:nvSpPr>
          <p:cNvPr id="4" name="Slide Number Placeholder 3"/>
          <p:cNvSpPr>
            <a:spLocks noGrp="1"/>
          </p:cNvSpPr>
          <p:nvPr>
            <p:ph type="sldNum" sz="quarter" idx="10"/>
          </p:nvPr>
        </p:nvSpPr>
        <p:spPr/>
        <p:txBody>
          <a:bodyPr/>
          <a:lstStyle/>
          <a:p>
            <a:pPr>
              <a:defRPr/>
            </a:pPr>
            <a:fld id="{B5392A0F-7923-49B4-87B6-B04ABAFAC7BF}" type="slidenum">
              <a:rPr lang="en-US" altLang="en-US" smtClean="0"/>
              <a:pPr>
                <a:defRPr/>
              </a:pPr>
              <a:t>51</a:t>
            </a:fld>
            <a:endParaRPr lang="en-US" altLang="en-US"/>
          </a:p>
        </p:txBody>
      </p:sp>
      <p:pic>
        <p:nvPicPr>
          <p:cNvPr id="9" name="Picture 2" descr="http://upload.wikimedia.org/wikipedia/en/e/e1/Social_Security_Worker_to_Beneficiary_Ratio.png"/>
          <p:cNvPicPr>
            <a:picLocks noGrp="1" noChangeAspect="1" noChangeArrowheads="1"/>
          </p:cNvPicPr>
          <p:nvPr>
            <p:ph idx="1"/>
          </p:nvPr>
        </p:nvPicPr>
        <p:blipFill>
          <a:blip r:embed="rId3" cstate="print"/>
          <a:srcRect/>
          <a:stretch>
            <a:fillRect/>
          </a:stretch>
        </p:blipFill>
        <p:spPr bwMode="auto">
          <a:xfrm>
            <a:off x="1554691" y="1600200"/>
            <a:ext cx="6034618" cy="4525963"/>
          </a:xfrm>
          <a:prstGeom prst="rect">
            <a:avLst/>
          </a:prstGeom>
          <a:noFill/>
        </p:spPr>
      </p:pic>
      <p:sp>
        <p:nvSpPr>
          <p:cNvPr id="10" name="Footer Placeholder 4"/>
          <p:cNvSpPr>
            <a:spLocks noGrp="1"/>
          </p:cNvSpPr>
          <p:nvPr>
            <p:ph type="ftr" sz="quarter" idx="11"/>
          </p:nvPr>
        </p:nvSpPr>
        <p:spPr bwMode="auto">
          <a:xfrm>
            <a:off x="1989138" y="6143625"/>
            <a:ext cx="7154862" cy="427038"/>
          </a:xfrm>
          <a:noFill/>
          <a:ln>
            <a:miter lim="800000"/>
            <a:headEnd/>
            <a:tailEnd/>
          </a:ln>
        </p:spPr>
        <p:txBody>
          <a:bodyPr/>
          <a:lstStyle/>
          <a:p>
            <a:r>
              <a:rPr lang="en-US" altLang="zh-TW" dirty="0"/>
              <a:t>Pension Funds and Retirement Schemes</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3" name="Rectangle 2"/>
          <p:cNvSpPr>
            <a:spLocks noGrp="1" noChangeArrowheads="1"/>
          </p:cNvSpPr>
          <p:nvPr>
            <p:ph type="title"/>
          </p:nvPr>
        </p:nvSpPr>
        <p:spPr/>
        <p:txBody>
          <a:bodyPr/>
          <a:lstStyle/>
          <a:p>
            <a:r>
              <a:rPr lang="en-US" altLang="zh-TW" dirty="0"/>
              <a:t>US - </a:t>
            </a:r>
            <a:r>
              <a:rPr lang="en-US" altLang="zh-TW" dirty="0">
                <a:solidFill>
                  <a:schemeClr val="accent2"/>
                </a:solidFill>
              </a:rPr>
              <a:t>Private</a:t>
            </a:r>
            <a:r>
              <a:rPr lang="en-US" altLang="zh-TW" dirty="0"/>
              <a:t> pension funds; types of retirement plans</a:t>
            </a:r>
          </a:p>
        </p:txBody>
      </p:sp>
      <p:sp>
        <p:nvSpPr>
          <p:cNvPr id="708611" name="Rectangle 3"/>
          <p:cNvSpPr>
            <a:spLocks noGrp="1" noChangeArrowheads="1"/>
          </p:cNvSpPr>
          <p:nvPr>
            <p:ph idx="1"/>
          </p:nvPr>
        </p:nvSpPr>
        <p:spPr/>
        <p:txBody>
          <a:bodyPr>
            <a:normAutofit/>
          </a:bodyPr>
          <a:lstStyle/>
          <a:p>
            <a:r>
              <a:rPr lang="en-US" altLang="zh-TW" dirty="0"/>
              <a:t>Any pension plan set up by employers, groups, or individuals; funds administered by a private corporation (e.g., insurance company, mutual fund) </a:t>
            </a:r>
          </a:p>
          <a:p>
            <a:r>
              <a:rPr lang="en-US" altLang="zh-TW" dirty="0"/>
              <a:t>Increasingly dominated by defined contribution plans </a:t>
            </a:r>
          </a:p>
          <a:p>
            <a:r>
              <a:rPr lang="en-US" altLang="zh-TW" dirty="0"/>
              <a:t>Types of private pension plans</a:t>
            </a:r>
          </a:p>
          <a:p>
            <a:pPr lvl="1"/>
            <a:r>
              <a:rPr lang="en-US" altLang="zh-TW" b="1" dirty="0">
                <a:solidFill>
                  <a:schemeClr val="accent2"/>
                </a:solidFill>
              </a:rPr>
              <a:t>401(k) and 403(b)</a:t>
            </a:r>
            <a:r>
              <a:rPr lang="en-US" altLang="zh-TW" dirty="0"/>
              <a:t>: employer sponsored plans that supplement a firm’s basic retirement plan</a:t>
            </a:r>
          </a:p>
          <a:p>
            <a:pPr lvl="1"/>
            <a:r>
              <a:rPr lang="en-US" altLang="zh-TW" dirty="0"/>
              <a:t>individual retirement accounts (</a:t>
            </a:r>
            <a:r>
              <a:rPr lang="en-US" altLang="zh-TW" b="1" dirty="0">
                <a:solidFill>
                  <a:schemeClr val="accent2"/>
                </a:solidFill>
              </a:rPr>
              <a:t>IRA’s</a:t>
            </a:r>
            <a:r>
              <a:rPr lang="en-US" altLang="zh-TW" dirty="0"/>
              <a:t>) and </a:t>
            </a:r>
            <a:r>
              <a:rPr lang="en-US" altLang="zh-TW" b="1" dirty="0">
                <a:solidFill>
                  <a:schemeClr val="accent2"/>
                </a:solidFill>
              </a:rPr>
              <a:t>Roth IRAs</a:t>
            </a:r>
          </a:p>
          <a:p>
            <a:pPr lvl="1"/>
            <a:r>
              <a:rPr lang="en-US" altLang="zh-TW" b="1" dirty="0">
                <a:solidFill>
                  <a:schemeClr val="accent2"/>
                </a:solidFill>
              </a:rPr>
              <a:t>Keogh</a:t>
            </a:r>
            <a:r>
              <a:rPr lang="en-US" altLang="zh-TW" dirty="0">
                <a:solidFill>
                  <a:schemeClr val="accent2"/>
                </a:solidFill>
              </a:rPr>
              <a:t> </a:t>
            </a:r>
            <a:r>
              <a:rPr lang="en-US" altLang="zh-TW" dirty="0"/>
              <a:t>accounts (for self employed and SME employees)</a:t>
            </a:r>
          </a:p>
        </p:txBody>
      </p:sp>
      <p:sp>
        <p:nvSpPr>
          <p:cNvPr id="68612" name="Slide Number Placeholder 5"/>
          <p:cNvSpPr>
            <a:spLocks noGrp="1"/>
          </p:cNvSpPr>
          <p:nvPr>
            <p:ph type="sldNum" sz="quarter" idx="10"/>
          </p:nvPr>
        </p:nvSpPr>
        <p:spPr>
          <a:noFill/>
        </p:spPr>
        <p:txBody>
          <a:bodyPr vert="horz" wrap="square" lIns="91440" tIns="45720" rIns="91440" bIns="45720" numCol="1" anchor="ctr" anchorCtr="0" compatLnSpc="1">
            <a:prstTxWarp prst="textNoShape">
              <a:avLst/>
            </a:prstTxWarp>
          </a:bodyPr>
          <a:lstStyle/>
          <a:p>
            <a:fld id="{A22CA5FD-ADDD-4459-AD04-95E0AC1C14D9}" type="slidenum">
              <a:rPr lang="en-US" altLang="en-US" sz="1400"/>
              <a:pPr/>
              <a:t>52</a:t>
            </a:fld>
            <a:endParaRPr lang="en-US" altLang="en-US" sz="1400"/>
          </a:p>
        </p:txBody>
      </p:sp>
      <p:sp>
        <p:nvSpPr>
          <p:cNvPr id="5" name="Footer Placeholder 4"/>
          <p:cNvSpPr>
            <a:spLocks noGrp="1"/>
          </p:cNvSpPr>
          <p:nvPr>
            <p:ph type="ftr" sz="quarter" idx="11"/>
          </p:nvPr>
        </p:nvSpPr>
        <p:spPr bwMode="auto">
          <a:xfrm>
            <a:off x="1989138" y="6143625"/>
            <a:ext cx="7154862" cy="427038"/>
          </a:xfrm>
          <a:noFill/>
          <a:ln>
            <a:miter lim="800000"/>
            <a:headEnd/>
            <a:tailEnd/>
          </a:ln>
        </p:spPr>
        <p:txBody>
          <a:bodyPr/>
          <a:lstStyle/>
          <a:p>
            <a:r>
              <a:rPr lang="en-US" altLang="zh-TW" dirty="0"/>
              <a:t>Pension Funds and Retirement Schemes</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IRA assets</a:t>
            </a:r>
            <a:endParaRPr lang="en-US" dirty="0"/>
          </a:p>
        </p:txBody>
      </p:sp>
      <p:sp>
        <p:nvSpPr>
          <p:cNvPr id="4" name="Slide Number Placeholder 3"/>
          <p:cNvSpPr>
            <a:spLocks noGrp="1"/>
          </p:cNvSpPr>
          <p:nvPr>
            <p:ph type="sldNum" sz="quarter" idx="10"/>
          </p:nvPr>
        </p:nvSpPr>
        <p:spPr/>
        <p:txBody>
          <a:bodyPr/>
          <a:lstStyle/>
          <a:p>
            <a:pPr>
              <a:defRPr/>
            </a:pPr>
            <a:fld id="{809A4F01-EBEC-4878-81D8-A6152D087E2C}" type="slidenum">
              <a:rPr lang="en-US" altLang="en-US" smtClean="0"/>
              <a:pPr>
                <a:defRPr/>
              </a:pPr>
              <a:t>53</a:t>
            </a:fld>
            <a:endParaRPr lang="en-US" altLang="en-US"/>
          </a:p>
        </p:txBody>
      </p:sp>
      <p:sp>
        <p:nvSpPr>
          <p:cNvPr id="5" name="Footer Placeholder 4"/>
          <p:cNvSpPr>
            <a:spLocks noGrp="1"/>
          </p:cNvSpPr>
          <p:nvPr>
            <p:ph type="ftr" sz="quarter" idx="11"/>
          </p:nvPr>
        </p:nvSpPr>
        <p:spPr/>
        <p:txBody>
          <a:bodyPr/>
          <a:lstStyle/>
          <a:p>
            <a:pPr>
              <a:defRPr/>
            </a:pPr>
            <a:r>
              <a:rPr lang="en-US" altLang="en-US" dirty="0" smtClean="0"/>
              <a:t>IRA assets</a:t>
            </a:r>
            <a:endParaRPr lang="en-US" altLang="en-US" dirty="0"/>
          </a:p>
        </p:txBody>
      </p:sp>
      <p:pic>
        <p:nvPicPr>
          <p:cNvPr id="8" name="Content Placeholder 7"/>
          <p:cNvPicPr>
            <a:picLocks noGrp="1" noChangeAspect="1"/>
          </p:cNvPicPr>
          <p:nvPr>
            <p:ph idx="1"/>
          </p:nvPr>
        </p:nvPicPr>
        <p:blipFill>
          <a:blip r:embed="rId2"/>
          <a:stretch>
            <a:fillRect/>
          </a:stretch>
        </p:blipFill>
        <p:spPr>
          <a:xfrm>
            <a:off x="2743200" y="306554"/>
            <a:ext cx="5955506" cy="5928104"/>
          </a:xfrm>
          <a:prstGeom prst="rect">
            <a:avLst/>
          </a:prstGeom>
        </p:spPr>
      </p:pic>
      <p:sp>
        <p:nvSpPr>
          <p:cNvPr id="9" name="TextBox 8"/>
          <p:cNvSpPr txBox="1"/>
          <p:nvPr/>
        </p:nvSpPr>
        <p:spPr>
          <a:xfrm>
            <a:off x="0" y="5486400"/>
            <a:ext cx="2667000" cy="685800"/>
          </a:xfrm>
          <a:prstGeom prst="rect">
            <a:avLst/>
          </a:prstGeom>
          <a:noFill/>
        </p:spPr>
        <p:txBody>
          <a:bodyPr vert="horz" wrap="square" lIns="91440" tIns="45720" rIns="91440" bIns="45720" rtlCol="0" anchor="ctr">
            <a:normAutofit/>
          </a:bodyPr>
          <a:lstStyle/>
          <a:p>
            <a:pPr fontAlgn="auto">
              <a:spcAft>
                <a:spcPts val="0"/>
              </a:spcAft>
            </a:pPr>
            <a:r>
              <a:rPr lang="en-US" altLang="zh-TW" sz="1400" i="1" dirty="0">
                <a:latin typeface="+mn-lt"/>
              </a:rPr>
              <a:t>Source: Investment Company </a:t>
            </a:r>
            <a:r>
              <a:rPr lang="en-US" altLang="zh-TW" sz="1400" i="1" dirty="0" err="1">
                <a:latin typeface="+mn-lt"/>
              </a:rPr>
              <a:t>Factbook</a:t>
            </a:r>
            <a:r>
              <a:rPr lang="en-US" altLang="zh-TW" sz="1400" i="1" dirty="0">
                <a:latin typeface="+mn-lt"/>
              </a:rPr>
              <a:t> </a:t>
            </a:r>
            <a:r>
              <a:rPr lang="en-US" altLang="zh-TW" sz="1400" i="1" dirty="0" smtClean="0">
                <a:latin typeface="+mn-lt"/>
              </a:rPr>
              <a:t>2020</a:t>
            </a:r>
            <a:endParaRPr kumimoji="0" lang="zh-TW" altLang="en-US" sz="1400" b="0" i="1" u="none" strike="noStrike" kern="1200" cap="none" spc="0" normalizeH="0" baseline="0" noProof="0" dirty="0">
              <a:ln>
                <a:noFill/>
              </a:ln>
              <a:solidFill>
                <a:schemeClr val="tx1"/>
              </a:solidFill>
              <a:effectLst/>
              <a:uLnTx/>
              <a:uFillTx/>
              <a:latin typeface="+mn-lt"/>
              <a:ea typeface="+mj-ea"/>
              <a:cs typeface="+mj-cs"/>
            </a:endParaRPr>
          </a:p>
        </p:txBody>
      </p:sp>
    </p:spTree>
    <p:extLst>
      <p:ext uri="{BB962C8B-B14F-4D97-AF65-F5344CB8AC3E}">
        <p14:creationId xmlns:p14="http://schemas.microsoft.com/office/powerpoint/2010/main" val="295011137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 households have other retirement assets besides Social Security (% of households, 2019)</a:t>
            </a:r>
            <a:endParaRPr lang="en-US" dirty="0"/>
          </a:p>
        </p:txBody>
      </p:sp>
      <p:pic>
        <p:nvPicPr>
          <p:cNvPr id="6" name="Content Placeholder 5"/>
          <p:cNvPicPr>
            <a:picLocks noGrp="1" noChangeAspect="1"/>
          </p:cNvPicPr>
          <p:nvPr>
            <p:ph idx="1"/>
          </p:nvPr>
        </p:nvPicPr>
        <p:blipFill>
          <a:blip r:embed="rId3"/>
          <a:stretch>
            <a:fillRect/>
          </a:stretch>
        </p:blipFill>
        <p:spPr>
          <a:xfrm>
            <a:off x="1147536" y="1600200"/>
            <a:ext cx="6848927" cy="4525963"/>
          </a:xfrm>
          <a:prstGeom prst="rect">
            <a:avLst/>
          </a:prstGeom>
        </p:spPr>
      </p:pic>
      <p:sp>
        <p:nvSpPr>
          <p:cNvPr id="4" name="Slide Number Placeholder 3"/>
          <p:cNvSpPr>
            <a:spLocks noGrp="1"/>
          </p:cNvSpPr>
          <p:nvPr>
            <p:ph type="sldNum" sz="quarter" idx="10"/>
          </p:nvPr>
        </p:nvSpPr>
        <p:spPr/>
        <p:txBody>
          <a:bodyPr/>
          <a:lstStyle/>
          <a:p>
            <a:pPr>
              <a:defRPr/>
            </a:pPr>
            <a:fld id="{809A4F01-EBEC-4878-81D8-A6152D087E2C}" type="slidenum">
              <a:rPr lang="en-US" altLang="en-US" smtClean="0"/>
              <a:pPr>
                <a:defRPr/>
              </a:pPr>
              <a:t>54</a:t>
            </a:fld>
            <a:endParaRPr lang="en-US" altLang="en-US"/>
          </a:p>
        </p:txBody>
      </p:sp>
      <p:sp>
        <p:nvSpPr>
          <p:cNvPr id="5" name="Footer Placeholder 4"/>
          <p:cNvSpPr>
            <a:spLocks noGrp="1"/>
          </p:cNvSpPr>
          <p:nvPr>
            <p:ph type="ftr" sz="quarter" idx="11"/>
          </p:nvPr>
        </p:nvSpPr>
        <p:spPr/>
        <p:txBody>
          <a:bodyPr/>
          <a:lstStyle/>
          <a:p>
            <a:pPr>
              <a:defRPr/>
            </a:pPr>
            <a:r>
              <a:rPr lang="en-US" altLang="en-US" dirty="0" smtClean="0"/>
              <a:t>Pension &amp; Retirement Funds</a:t>
            </a:r>
            <a:endParaRPr lang="en-US" altLang="en-US" dirty="0"/>
          </a:p>
        </p:txBody>
      </p:sp>
    </p:spTree>
    <p:extLst>
      <p:ext uri="{BB962C8B-B14F-4D97-AF65-F5344CB8AC3E}">
        <p14:creationId xmlns:p14="http://schemas.microsoft.com/office/powerpoint/2010/main" val="25923797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4F77B7-985D-4A18-BDD1-426C6861EED6}"/>
              </a:ext>
            </a:extLst>
          </p:cNvPr>
          <p:cNvSpPr>
            <a:spLocks noGrp="1"/>
          </p:cNvSpPr>
          <p:nvPr>
            <p:ph type="title"/>
          </p:nvPr>
        </p:nvSpPr>
        <p:spPr/>
        <p:txBody>
          <a:bodyPr/>
          <a:lstStyle/>
          <a:p>
            <a:r>
              <a:rPr lang="en-US" dirty="0"/>
              <a:t>Summary </a:t>
            </a:r>
          </a:p>
        </p:txBody>
      </p:sp>
      <p:sp>
        <p:nvSpPr>
          <p:cNvPr id="3" name="Content Placeholder 2">
            <a:extLst>
              <a:ext uri="{FF2B5EF4-FFF2-40B4-BE49-F238E27FC236}">
                <a16:creationId xmlns:a16="http://schemas.microsoft.com/office/drawing/2014/main" id="{2FF2CD60-DB29-4CC9-8FFF-28F9866901DB}"/>
              </a:ext>
            </a:extLst>
          </p:cNvPr>
          <p:cNvSpPr>
            <a:spLocks noGrp="1"/>
          </p:cNvSpPr>
          <p:nvPr>
            <p:ph idx="1"/>
          </p:nvPr>
        </p:nvSpPr>
        <p:spPr/>
        <p:txBody>
          <a:bodyPr/>
          <a:lstStyle/>
          <a:p>
            <a:r>
              <a:rPr lang="en-US" dirty="0"/>
              <a:t>M</a:t>
            </a:r>
            <a:r>
              <a:rPr lang="en-US" dirty="0" smtClean="0"/>
              <a:t>ulti-pillar </a:t>
            </a:r>
            <a:r>
              <a:rPr lang="en-US" dirty="0"/>
              <a:t>retirement </a:t>
            </a:r>
            <a:r>
              <a:rPr lang="en-US" dirty="0" smtClean="0"/>
              <a:t>system and the retirement pyramid</a:t>
            </a:r>
            <a:endParaRPr lang="en-US" dirty="0"/>
          </a:p>
          <a:p>
            <a:r>
              <a:rPr lang="en-US" dirty="0"/>
              <a:t>P</a:t>
            </a:r>
            <a:r>
              <a:rPr lang="en-US" dirty="0" smtClean="0"/>
              <a:t>ensions &amp; retirement Plans in </a:t>
            </a:r>
            <a:r>
              <a:rPr lang="en-US" dirty="0"/>
              <a:t>the </a:t>
            </a:r>
            <a:r>
              <a:rPr lang="en-US" dirty="0" smtClean="0"/>
              <a:t>US</a:t>
            </a:r>
            <a:endParaRPr lang="en-US" dirty="0"/>
          </a:p>
          <a:p>
            <a:pPr lvl="1"/>
            <a:r>
              <a:rPr lang="en-US" dirty="0"/>
              <a:t>D</a:t>
            </a:r>
            <a:r>
              <a:rPr lang="en-US" dirty="0" smtClean="0"/>
              <a:t>efined-benefit v. defined contribution </a:t>
            </a:r>
          </a:p>
          <a:p>
            <a:pPr lvl="1"/>
            <a:r>
              <a:rPr lang="en-US" dirty="0"/>
              <a:t>P</a:t>
            </a:r>
            <a:r>
              <a:rPr lang="en-US" dirty="0" smtClean="0"/>
              <a:t>ublic v </a:t>
            </a:r>
            <a:r>
              <a:rPr lang="en-US" dirty="0"/>
              <a:t>private pension </a:t>
            </a:r>
            <a:r>
              <a:rPr lang="en-US" dirty="0" smtClean="0"/>
              <a:t>fund</a:t>
            </a:r>
          </a:p>
          <a:p>
            <a:pPr lvl="1"/>
            <a:r>
              <a:rPr lang="en-US" dirty="0" smtClean="0"/>
              <a:t>Social Security</a:t>
            </a:r>
          </a:p>
          <a:p>
            <a:pPr lvl="1"/>
            <a:r>
              <a:rPr lang="en-US" dirty="0" smtClean="0"/>
              <a:t>Types of  private retirement plans in the US</a:t>
            </a:r>
            <a:endParaRPr lang="en-US" dirty="0"/>
          </a:p>
        </p:txBody>
      </p:sp>
      <p:sp>
        <p:nvSpPr>
          <p:cNvPr id="4" name="Slide Number Placeholder 3">
            <a:extLst>
              <a:ext uri="{FF2B5EF4-FFF2-40B4-BE49-F238E27FC236}">
                <a16:creationId xmlns:a16="http://schemas.microsoft.com/office/drawing/2014/main" id="{905562B4-A58D-46D2-AD8C-99124437770C}"/>
              </a:ext>
            </a:extLst>
          </p:cNvPr>
          <p:cNvSpPr>
            <a:spLocks noGrp="1"/>
          </p:cNvSpPr>
          <p:nvPr>
            <p:ph type="sldNum" sz="quarter" idx="10"/>
          </p:nvPr>
        </p:nvSpPr>
        <p:spPr/>
        <p:txBody>
          <a:bodyPr/>
          <a:lstStyle/>
          <a:p>
            <a:pPr>
              <a:defRPr/>
            </a:pPr>
            <a:fld id="{809A4F01-EBEC-4878-81D8-A6152D087E2C}" type="slidenum">
              <a:rPr lang="en-US" altLang="en-US" smtClean="0"/>
              <a:pPr>
                <a:defRPr/>
              </a:pPr>
              <a:t>55</a:t>
            </a:fld>
            <a:endParaRPr lang="en-US" altLang="en-US"/>
          </a:p>
        </p:txBody>
      </p:sp>
      <p:sp>
        <p:nvSpPr>
          <p:cNvPr id="5" name="Footer Placeholder 4">
            <a:extLst>
              <a:ext uri="{FF2B5EF4-FFF2-40B4-BE49-F238E27FC236}">
                <a16:creationId xmlns:a16="http://schemas.microsoft.com/office/drawing/2014/main" id="{1A8921B2-03B7-469B-A5EA-91AE9A077FB0}"/>
              </a:ext>
            </a:extLst>
          </p:cNvPr>
          <p:cNvSpPr>
            <a:spLocks noGrp="1"/>
          </p:cNvSpPr>
          <p:nvPr>
            <p:ph type="ftr" sz="quarter" idx="11"/>
          </p:nvPr>
        </p:nvSpPr>
        <p:spPr/>
        <p:txBody>
          <a:bodyPr/>
          <a:lstStyle/>
          <a:p>
            <a:pPr>
              <a:defRPr/>
            </a:pPr>
            <a:r>
              <a:rPr lang="en-US" altLang="en-US" dirty="0" smtClean="0"/>
              <a:t>Summary</a:t>
            </a:r>
            <a:endParaRPr lang="en-US" altLang="en-US" dirty="0"/>
          </a:p>
        </p:txBody>
      </p:sp>
    </p:spTree>
    <p:extLst>
      <p:ext uri="{BB962C8B-B14F-4D97-AF65-F5344CB8AC3E}">
        <p14:creationId xmlns:p14="http://schemas.microsoft.com/office/powerpoint/2010/main" val="312691339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ltLang="zh-TW" dirty="0"/>
              <a:t>Test Your Understanding</a:t>
            </a:r>
            <a:endParaRPr lang="zh-TW" altLang="en-US" dirty="0"/>
          </a:p>
        </p:txBody>
      </p:sp>
      <p:sp>
        <p:nvSpPr>
          <p:cNvPr id="7" name="Content Placeholder 6"/>
          <p:cNvSpPr>
            <a:spLocks noGrp="1"/>
          </p:cNvSpPr>
          <p:nvPr>
            <p:ph sz="half" idx="1"/>
          </p:nvPr>
        </p:nvSpPr>
        <p:spPr>
          <a:xfrm>
            <a:off x="228600" y="1600200"/>
            <a:ext cx="4724400" cy="4525963"/>
          </a:xfrm>
        </p:spPr>
        <p:txBody>
          <a:bodyPr/>
          <a:lstStyle/>
          <a:p>
            <a:pPr lvl="0">
              <a:lnSpc>
                <a:spcPct val="100000"/>
              </a:lnSpc>
            </a:pPr>
            <a:r>
              <a:rPr lang="zh-TW" altLang="zh-TW" dirty="0"/>
              <a:t> </a:t>
            </a:r>
            <a:r>
              <a:rPr lang="en-US" altLang="zh-TW" dirty="0"/>
              <a:t>Demographic trends and changes in retirement patterns suggest that Social Security funding problems will ease over the next few decades.  </a:t>
            </a:r>
            <a:endParaRPr lang="zh-TW" altLang="zh-TW" sz="1800" dirty="0"/>
          </a:p>
          <a:p>
            <a:pPr lvl="1">
              <a:lnSpc>
                <a:spcPct val="100000"/>
              </a:lnSpc>
            </a:pPr>
            <a:r>
              <a:rPr lang="en-US" altLang="zh-TW" dirty="0"/>
              <a:t> TRUE    /       FALSE</a:t>
            </a:r>
            <a:endParaRPr lang="zh-TW" altLang="zh-TW" sz="1600" dirty="0"/>
          </a:p>
          <a:p>
            <a:pPr lvl="0">
              <a:lnSpc>
                <a:spcPct val="100000"/>
              </a:lnSpc>
            </a:pPr>
            <a:r>
              <a:rPr lang="en-US" altLang="zh-TW" dirty="0"/>
              <a:t>In the US, Social Security is a ________</a:t>
            </a:r>
            <a:endParaRPr lang="zh-TW" altLang="zh-TW" dirty="0"/>
          </a:p>
          <a:p>
            <a:pPr lvl="1">
              <a:lnSpc>
                <a:spcPct val="100000"/>
              </a:lnSpc>
            </a:pPr>
            <a:r>
              <a:rPr lang="en-US" altLang="zh-TW" dirty="0"/>
              <a:t>fully funded pension plan.</a:t>
            </a:r>
            <a:endParaRPr lang="zh-TW" altLang="zh-TW" dirty="0"/>
          </a:p>
          <a:p>
            <a:pPr lvl="1">
              <a:lnSpc>
                <a:spcPct val="100000"/>
              </a:lnSpc>
            </a:pPr>
            <a:r>
              <a:rPr lang="en-US" altLang="zh-TW" dirty="0"/>
              <a:t>federally insured private pension plan.</a:t>
            </a:r>
            <a:endParaRPr lang="zh-TW" altLang="zh-TW" dirty="0"/>
          </a:p>
          <a:p>
            <a:pPr lvl="1">
              <a:lnSpc>
                <a:spcPct val="100000"/>
              </a:lnSpc>
            </a:pPr>
            <a:r>
              <a:rPr lang="en-US" altLang="zh-TW" dirty="0"/>
              <a:t>government sponsored private pension plan.</a:t>
            </a:r>
            <a:endParaRPr lang="zh-TW" altLang="zh-TW" dirty="0"/>
          </a:p>
          <a:p>
            <a:pPr lvl="1">
              <a:lnSpc>
                <a:spcPct val="100000"/>
              </a:lnSpc>
            </a:pPr>
            <a:r>
              <a:rPr lang="en-US" altLang="zh-TW" dirty="0"/>
              <a:t>“pay-as-you-go” system.</a:t>
            </a:r>
            <a:endParaRPr lang="zh-TW" altLang="zh-TW" dirty="0"/>
          </a:p>
          <a:p>
            <a:pPr>
              <a:lnSpc>
                <a:spcPct val="100000"/>
              </a:lnSpc>
            </a:pPr>
            <a:endParaRPr lang="zh-TW" altLang="en-US" dirty="0"/>
          </a:p>
        </p:txBody>
      </p:sp>
      <p:sp>
        <p:nvSpPr>
          <p:cNvPr id="4" name="Slide Number Placeholder 3"/>
          <p:cNvSpPr>
            <a:spLocks noGrp="1"/>
          </p:cNvSpPr>
          <p:nvPr>
            <p:ph type="sldNum" sz="quarter" idx="10"/>
          </p:nvPr>
        </p:nvSpPr>
        <p:spPr/>
        <p:txBody>
          <a:bodyPr/>
          <a:lstStyle/>
          <a:p>
            <a:pPr>
              <a:defRPr/>
            </a:pPr>
            <a:fld id="{809A4F01-EBEC-4878-81D8-A6152D087E2C}" type="slidenum">
              <a:rPr lang="en-US" altLang="en-US" smtClean="0"/>
              <a:pPr>
                <a:defRPr/>
              </a:pPr>
              <a:t>56</a:t>
            </a:fld>
            <a:endParaRPr lang="en-US" altLang="en-US"/>
          </a:p>
        </p:txBody>
      </p:sp>
      <p:pic>
        <p:nvPicPr>
          <p:cNvPr id="9" name="Picture 3" descr="C:\Users\Wolfgang\Documents\ED.PRES\06_Purchased Copyrighted Contend\istockphoto\iStock_000008335931Small.jpg"/>
          <p:cNvPicPr>
            <a:picLocks noGrp="1" noChangeAspect="1" noChangeArrowheads="1"/>
          </p:cNvPicPr>
          <p:nvPr>
            <p:ph sz="half" idx="2"/>
          </p:nvPr>
        </p:nvPicPr>
        <p:blipFill>
          <a:blip r:embed="rId2" cstate="print">
            <a:extLst>
              <a:ext uri="{28A0092B-C50C-407E-A947-70E740481C1C}">
                <a14:useLocalDpi xmlns:a14="http://schemas.microsoft.com/office/drawing/2010/main" val="0"/>
              </a:ext>
            </a:extLst>
          </a:blip>
          <a:srcRect/>
          <a:stretch>
            <a:fillRect/>
          </a:stretch>
        </p:blipFill>
        <p:spPr bwMode="auto">
          <a:xfrm>
            <a:off x="5486400" y="2057400"/>
            <a:ext cx="3367474" cy="3128613"/>
          </a:xfrm>
          <a:prstGeom prst="rect">
            <a:avLst/>
          </a:prstGeom>
          <a:noFill/>
          <a:extLst>
            <a:ext uri="{909E8E84-426E-40DD-AFC4-6F175D3DCCD1}">
              <a14:hiddenFill xmlns:a14="http://schemas.microsoft.com/office/drawing/2010/main">
                <a:solidFill>
                  <a:srgbClr val="FFFFFF"/>
                </a:solidFill>
              </a14:hiddenFill>
            </a:ext>
          </a:extLst>
        </p:spPr>
      </p:pic>
      <p:sp>
        <p:nvSpPr>
          <p:cNvPr id="8" name="Footer Placeholder 4"/>
          <p:cNvSpPr>
            <a:spLocks noGrp="1"/>
          </p:cNvSpPr>
          <p:nvPr>
            <p:ph type="ftr" sz="quarter" idx="11"/>
          </p:nvPr>
        </p:nvSpPr>
        <p:spPr bwMode="auto">
          <a:xfrm>
            <a:off x="1989138" y="6143625"/>
            <a:ext cx="7154862" cy="427038"/>
          </a:xfrm>
          <a:noFill/>
          <a:ln>
            <a:miter lim="800000"/>
            <a:headEnd/>
            <a:tailEnd/>
          </a:ln>
        </p:spPr>
        <p:txBody>
          <a:bodyPr/>
          <a:lstStyle/>
          <a:p>
            <a:r>
              <a:rPr lang="en-US" altLang="zh-TW" dirty="0"/>
              <a:t>Pension Funds and Retirement Schemes</a:t>
            </a:r>
          </a:p>
        </p:txBody>
      </p:sp>
    </p:spTree>
    <p:extLst>
      <p:ext uri="{BB962C8B-B14F-4D97-AF65-F5344CB8AC3E}">
        <p14:creationId xmlns:p14="http://schemas.microsoft.com/office/powerpoint/2010/main" val="372479033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5781" name="Rectangle 15"/>
          <p:cNvSpPr>
            <a:spLocks noGrp="1" noChangeArrowheads="1"/>
          </p:cNvSpPr>
          <p:nvPr>
            <p:ph type="title"/>
          </p:nvPr>
        </p:nvSpPr>
        <p:spPr/>
        <p:txBody>
          <a:bodyPr/>
          <a:lstStyle/>
          <a:p>
            <a:r>
              <a:rPr lang="en-US" altLang="zh-TW"/>
              <a:t>US Regulation of Pension Plans</a:t>
            </a:r>
          </a:p>
        </p:txBody>
      </p:sp>
      <p:sp>
        <p:nvSpPr>
          <p:cNvPr id="107536" name="Rectangle 16"/>
          <p:cNvSpPr>
            <a:spLocks noGrp="1" noChangeArrowheads="1"/>
          </p:cNvSpPr>
          <p:nvPr>
            <p:ph idx="1"/>
          </p:nvPr>
        </p:nvSpPr>
        <p:spPr/>
        <p:txBody>
          <a:bodyPr>
            <a:normAutofit fontScale="77500" lnSpcReduction="20000"/>
          </a:bodyPr>
          <a:lstStyle/>
          <a:p>
            <a:r>
              <a:rPr lang="en-US" altLang="zh-TW" b="1" dirty="0">
                <a:solidFill>
                  <a:schemeClr val="accent2"/>
                </a:solidFill>
              </a:rPr>
              <a:t>1949 U.S. Supreme Court decision </a:t>
            </a:r>
            <a:r>
              <a:rPr lang="en-US" altLang="zh-TW" dirty="0">
                <a:latin typeface="Calibri"/>
                <a:cs typeface="Calibri"/>
              </a:rPr>
              <a:t>→</a:t>
            </a:r>
            <a:r>
              <a:rPr lang="en-US" altLang="zh-TW" dirty="0"/>
              <a:t> pension benefits are a legitimate part of collective bargaining</a:t>
            </a:r>
          </a:p>
          <a:p>
            <a:pPr lvl="1"/>
            <a:r>
              <a:rPr lang="en-US" altLang="zh-TW" dirty="0"/>
              <a:t>The number of plans increased from this as unions negotiated for such plans</a:t>
            </a:r>
          </a:p>
          <a:p>
            <a:r>
              <a:rPr lang="en-US" altLang="zh-TW" b="1" dirty="0">
                <a:solidFill>
                  <a:schemeClr val="accent2"/>
                </a:solidFill>
              </a:rPr>
              <a:t>Employee Retirement Income Security Act of 1974 (ERISA) </a:t>
            </a:r>
          </a:p>
          <a:p>
            <a:pPr lvl="1"/>
            <a:r>
              <a:rPr lang="en-US" altLang="zh-TW" dirty="0"/>
              <a:t>Does NOT mandate that employers establish pension funds for their employees</a:t>
            </a:r>
          </a:p>
          <a:p>
            <a:pPr lvl="1"/>
            <a:r>
              <a:rPr lang="en-US" altLang="zh-TW" dirty="0"/>
              <a:t>Established guidelines for funding: contributions to pension funds must be sufficient to cover all annual costs &amp; expenses and to fund any unfunded historical liabilities over a 30 year period; any new underfunding arising from low investment returns have to be funded over a 15 year period.</a:t>
            </a:r>
          </a:p>
          <a:p>
            <a:pPr lvl="1"/>
            <a:r>
              <a:rPr lang="en-US" altLang="zh-TW" dirty="0"/>
              <a:t>Allowed plan credit to transfer with employees</a:t>
            </a:r>
          </a:p>
          <a:p>
            <a:pPr lvl="1"/>
            <a:r>
              <a:rPr lang="en-US" altLang="zh-TW" dirty="0"/>
              <a:t>Established vesting requirements to gain </a:t>
            </a:r>
            <a:br>
              <a:rPr lang="en-US" altLang="zh-TW" dirty="0"/>
            </a:br>
            <a:r>
              <a:rPr lang="en-US" altLang="zh-TW" dirty="0"/>
              <a:t>plan benefits</a:t>
            </a:r>
          </a:p>
          <a:p>
            <a:pPr lvl="1"/>
            <a:r>
              <a:rPr lang="en-US" altLang="zh-TW" dirty="0"/>
              <a:t>Increased disclosure requirements</a:t>
            </a:r>
          </a:p>
          <a:p>
            <a:pPr lvl="1"/>
            <a:r>
              <a:rPr lang="en-US" altLang="zh-TW" dirty="0"/>
              <a:t>Assigned regulatory oversight to the Department of Labor</a:t>
            </a:r>
          </a:p>
        </p:txBody>
      </p:sp>
      <p:sp>
        <p:nvSpPr>
          <p:cNvPr id="75780" name="Slide Number Placeholder 5"/>
          <p:cNvSpPr>
            <a:spLocks noGrp="1"/>
          </p:cNvSpPr>
          <p:nvPr>
            <p:ph type="sldNum" sz="quarter" idx="10"/>
          </p:nvPr>
        </p:nvSpPr>
        <p:spPr>
          <a:noFill/>
        </p:spPr>
        <p:txBody>
          <a:bodyPr vert="horz" wrap="square" lIns="91440" tIns="45720" rIns="91440" bIns="45720" numCol="1" anchor="ctr" anchorCtr="0" compatLnSpc="1">
            <a:prstTxWarp prst="textNoShape">
              <a:avLst/>
            </a:prstTxWarp>
          </a:bodyPr>
          <a:lstStyle/>
          <a:p>
            <a:fld id="{C5648284-B27B-43F8-9F27-C3F7BABE72D0}" type="slidenum">
              <a:rPr lang="en-US" altLang="en-US" sz="1400"/>
              <a:pPr/>
              <a:t>57</a:t>
            </a:fld>
            <a:endParaRPr lang="en-US" altLang="en-US" sz="1400"/>
          </a:p>
        </p:txBody>
      </p:sp>
      <p:sp>
        <p:nvSpPr>
          <p:cNvPr id="107530" name="Text Box 10"/>
          <p:cNvSpPr txBox="1">
            <a:spLocks noChangeArrowheads="1"/>
          </p:cNvSpPr>
          <p:nvPr/>
        </p:nvSpPr>
        <p:spPr bwMode="auto">
          <a:xfrm>
            <a:off x="0" y="5867400"/>
            <a:ext cx="2438400" cy="307777"/>
          </a:xfrm>
          <a:prstGeom prst="rect">
            <a:avLst/>
          </a:prstGeom>
          <a:noFill/>
          <a:ln w="9525">
            <a:noFill/>
            <a:miter lim="800000"/>
            <a:headEnd/>
            <a:tailEnd/>
          </a:ln>
        </p:spPr>
        <p:txBody>
          <a:bodyPr>
            <a:spAutoFit/>
          </a:bodyPr>
          <a:lstStyle>
            <a:defPPr>
              <a:defRPr lang="en-US"/>
            </a:defPPr>
            <a:lvl1pPr eaLnBrk="0" hangingPunct="0">
              <a:spcBef>
                <a:spcPct val="50000"/>
              </a:spcBef>
              <a:defRPr sz="1400" i="1">
                <a:latin typeface="+mn-lt"/>
              </a:defRPr>
            </a:lvl1pPr>
            <a:lvl2pPr>
              <a:defRPr>
                <a:latin typeface="Tahoma" pitchFamily="34" charset="0"/>
              </a:defRPr>
            </a:lvl2pPr>
            <a:lvl3pPr>
              <a:defRPr>
                <a:latin typeface="Tahoma" pitchFamily="34" charset="0"/>
              </a:defRPr>
            </a:lvl3pPr>
            <a:lvl4pPr>
              <a:defRPr>
                <a:latin typeface="Tahoma" pitchFamily="34" charset="0"/>
              </a:defRPr>
            </a:lvl4pPr>
            <a:lvl5pPr>
              <a:defRPr>
                <a:latin typeface="Tahoma" pitchFamily="34" charset="0"/>
              </a:defRPr>
            </a:lvl5pPr>
            <a:lvl6pPr>
              <a:defRPr>
                <a:latin typeface="Tahoma" pitchFamily="34" charset="0"/>
              </a:defRPr>
            </a:lvl6pPr>
            <a:lvl7pPr>
              <a:defRPr>
                <a:latin typeface="Tahoma" pitchFamily="34" charset="0"/>
              </a:defRPr>
            </a:lvl7pPr>
            <a:lvl8pPr>
              <a:defRPr>
                <a:latin typeface="Tahoma" pitchFamily="34" charset="0"/>
              </a:defRPr>
            </a:lvl8pPr>
            <a:lvl9pPr>
              <a:defRPr>
                <a:latin typeface="Tahoma" pitchFamily="34" charset="0"/>
              </a:defRPr>
            </a:lvl9pPr>
          </a:lstStyle>
          <a:p>
            <a:r>
              <a:rPr lang="en-US" altLang="zh-TW" dirty="0"/>
              <a:t>Source: </a:t>
            </a:r>
            <a:r>
              <a:rPr lang="en-US" altLang="zh-TW" dirty="0" err="1"/>
              <a:t>Mishkin</a:t>
            </a:r>
            <a:r>
              <a:rPr lang="en-US" altLang="zh-TW" dirty="0"/>
              <a:t>/Eakins</a:t>
            </a:r>
          </a:p>
        </p:txBody>
      </p:sp>
      <p:sp>
        <p:nvSpPr>
          <p:cNvPr id="6" name="Footer Placeholder 4"/>
          <p:cNvSpPr>
            <a:spLocks noGrp="1"/>
          </p:cNvSpPr>
          <p:nvPr>
            <p:ph type="ftr" sz="quarter" idx="11"/>
          </p:nvPr>
        </p:nvSpPr>
        <p:spPr bwMode="auto">
          <a:xfrm>
            <a:off x="1989138" y="6143625"/>
            <a:ext cx="7154862" cy="427038"/>
          </a:xfrm>
          <a:noFill/>
          <a:ln>
            <a:miter lim="800000"/>
            <a:headEnd/>
            <a:tailEnd/>
          </a:ln>
        </p:spPr>
        <p:txBody>
          <a:bodyPr/>
          <a:lstStyle/>
          <a:p>
            <a:r>
              <a:rPr lang="en-US" altLang="zh-TW" dirty="0"/>
              <a:t>Pension Funds and Retirement Schemes</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6805" name="Rectangle 15"/>
          <p:cNvSpPr>
            <a:spLocks noGrp="1" noChangeArrowheads="1"/>
          </p:cNvSpPr>
          <p:nvPr>
            <p:ph type="title"/>
          </p:nvPr>
        </p:nvSpPr>
        <p:spPr/>
        <p:txBody>
          <a:bodyPr/>
          <a:lstStyle/>
          <a:p>
            <a:r>
              <a:rPr lang="en-US" altLang="zh-TW"/>
              <a:t>US Regulation of Pension Plans</a:t>
            </a:r>
          </a:p>
        </p:txBody>
      </p:sp>
      <p:sp>
        <p:nvSpPr>
          <p:cNvPr id="108560" name="Rectangle 16"/>
          <p:cNvSpPr>
            <a:spLocks noGrp="1" noChangeArrowheads="1"/>
          </p:cNvSpPr>
          <p:nvPr>
            <p:ph idx="1"/>
          </p:nvPr>
        </p:nvSpPr>
        <p:spPr/>
        <p:txBody>
          <a:bodyPr>
            <a:normAutofit lnSpcReduction="10000"/>
          </a:bodyPr>
          <a:lstStyle/>
          <a:p>
            <a:r>
              <a:rPr lang="en-US" altLang="zh-TW" dirty="0"/>
              <a:t>ERISA also established  the </a:t>
            </a:r>
            <a:r>
              <a:rPr lang="en-US" altLang="zh-TW" b="1" dirty="0">
                <a:solidFill>
                  <a:schemeClr val="accent2"/>
                </a:solidFill>
              </a:rPr>
              <a:t>Pension Benefit Guarantee Corporation </a:t>
            </a:r>
            <a:r>
              <a:rPr lang="en-US" altLang="zh-TW" dirty="0"/>
              <a:t>to insure pension benefits if an underfunded pension plan is unable to meet its obligations.</a:t>
            </a:r>
          </a:p>
          <a:p>
            <a:pPr lvl="1"/>
            <a:r>
              <a:rPr lang="en-US" altLang="zh-TW" dirty="0"/>
              <a:t>Accounting makes it difficult to assess funding status of a plan</a:t>
            </a:r>
          </a:p>
          <a:p>
            <a:pPr lvl="1"/>
            <a:r>
              <a:rPr lang="en-US" altLang="zh-TW" dirty="0"/>
              <a:t>May be in trouble as plans appear underfunded</a:t>
            </a:r>
          </a:p>
          <a:p>
            <a:r>
              <a:rPr lang="en-US" altLang="zh-TW" dirty="0"/>
              <a:t>Pension reform Act of 1978 authorized individual retirement accounts (</a:t>
            </a:r>
            <a:r>
              <a:rPr lang="en-US" altLang="zh-TW" b="1" dirty="0">
                <a:solidFill>
                  <a:schemeClr val="accent2"/>
                </a:solidFill>
              </a:rPr>
              <a:t>IRAs</a:t>
            </a:r>
            <a:r>
              <a:rPr lang="en-US" altLang="zh-TW" dirty="0"/>
              <a:t>)</a:t>
            </a:r>
          </a:p>
          <a:p>
            <a:pPr lvl="1"/>
            <a:r>
              <a:rPr lang="en-US" altLang="zh-TW" dirty="0"/>
              <a:t>Enjoy a preferential tax treatment</a:t>
            </a:r>
          </a:p>
          <a:p>
            <a:pPr lvl="1"/>
            <a:r>
              <a:rPr lang="en-US" altLang="zh-TW" dirty="0"/>
              <a:t>Keogh plans are similar plans for self-employed individuals</a:t>
            </a:r>
          </a:p>
          <a:p>
            <a:pPr lvl="1"/>
            <a:r>
              <a:rPr lang="en-US" altLang="zh-TW" dirty="0"/>
              <a:t>SIMPLE IRAs are simplified retirement plans for small businesses.</a:t>
            </a:r>
          </a:p>
        </p:txBody>
      </p:sp>
      <p:sp>
        <p:nvSpPr>
          <p:cNvPr id="76804" name="Slide Number Placeholder 5"/>
          <p:cNvSpPr>
            <a:spLocks noGrp="1"/>
          </p:cNvSpPr>
          <p:nvPr>
            <p:ph type="sldNum" sz="quarter" idx="10"/>
          </p:nvPr>
        </p:nvSpPr>
        <p:spPr>
          <a:noFill/>
        </p:spPr>
        <p:txBody>
          <a:bodyPr vert="horz" wrap="square" lIns="91440" tIns="45720" rIns="91440" bIns="45720" numCol="1" anchor="ctr" anchorCtr="0" compatLnSpc="1">
            <a:prstTxWarp prst="textNoShape">
              <a:avLst/>
            </a:prstTxWarp>
          </a:bodyPr>
          <a:lstStyle/>
          <a:p>
            <a:fld id="{4FE33C35-D7E6-4596-BDF0-CED8C66E8305}" type="slidenum">
              <a:rPr lang="en-US" altLang="en-US" sz="1400"/>
              <a:pPr/>
              <a:t>58</a:t>
            </a:fld>
            <a:endParaRPr lang="en-US" altLang="en-US" sz="1400"/>
          </a:p>
        </p:txBody>
      </p:sp>
      <p:sp>
        <p:nvSpPr>
          <p:cNvPr id="5" name="Footer Placeholder 4"/>
          <p:cNvSpPr>
            <a:spLocks noGrp="1"/>
          </p:cNvSpPr>
          <p:nvPr>
            <p:ph type="ftr" sz="quarter" idx="11"/>
          </p:nvPr>
        </p:nvSpPr>
        <p:spPr bwMode="auto">
          <a:xfrm>
            <a:off x="1989138" y="6143625"/>
            <a:ext cx="7154862" cy="427038"/>
          </a:xfrm>
          <a:noFill/>
          <a:ln>
            <a:miter lim="800000"/>
            <a:headEnd/>
            <a:tailEnd/>
          </a:ln>
        </p:spPr>
        <p:txBody>
          <a:bodyPr/>
          <a:lstStyle/>
          <a:p>
            <a:r>
              <a:rPr lang="en-US" altLang="zh-TW" dirty="0"/>
              <a:t>ADDENDUM: Institutional Investors</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3" name="Rectangle 4"/>
          <p:cNvSpPr>
            <a:spLocks noGrp="1" noChangeArrowheads="1"/>
          </p:cNvSpPr>
          <p:nvPr>
            <p:ph type="title"/>
          </p:nvPr>
        </p:nvSpPr>
        <p:spPr/>
        <p:txBody>
          <a:bodyPr/>
          <a:lstStyle/>
          <a:p>
            <a:r>
              <a:rPr lang="en-US" altLang="zh-TW"/>
              <a:t>The Pension Protection Act 2006</a:t>
            </a:r>
          </a:p>
        </p:txBody>
      </p:sp>
      <p:sp>
        <p:nvSpPr>
          <p:cNvPr id="613381" name="Rectangle 5"/>
          <p:cNvSpPr>
            <a:spLocks noGrp="1" noChangeArrowheads="1"/>
          </p:cNvSpPr>
          <p:nvPr>
            <p:ph idx="1"/>
          </p:nvPr>
        </p:nvSpPr>
        <p:spPr/>
        <p:txBody>
          <a:bodyPr>
            <a:normAutofit fontScale="85000" lnSpcReduction="10000"/>
          </a:bodyPr>
          <a:lstStyle/>
          <a:p>
            <a:pPr marL="0" indent="0">
              <a:buNone/>
            </a:pPr>
            <a:r>
              <a:rPr lang="en-US" altLang="zh-TW" b="1" dirty="0">
                <a:solidFill>
                  <a:schemeClr val="accent2"/>
                </a:solidFill>
              </a:rPr>
              <a:t>2006 Pension Protection Act </a:t>
            </a:r>
            <a:r>
              <a:rPr lang="en-US" altLang="zh-TW" dirty="0"/>
              <a:t>signed 17 August 2006</a:t>
            </a:r>
          </a:p>
          <a:p>
            <a:r>
              <a:rPr lang="en-US" altLang="zh-TW" dirty="0"/>
              <a:t>Strengthens the federal pension insurance system </a:t>
            </a:r>
          </a:p>
          <a:p>
            <a:r>
              <a:rPr lang="en-US" altLang="zh-TW" dirty="0"/>
              <a:t>Allows companies to phase out their Traditional Defined Benefit or other pension plan and automatically enroll employees in 401(k) plans, as well as set investment guidelines</a:t>
            </a:r>
          </a:p>
          <a:p>
            <a:r>
              <a:rPr lang="en-US" altLang="zh-TW" dirty="0"/>
              <a:t>makes tax breaks for retirement plans and accounts which were scheduled to expire in 2010 permanent </a:t>
            </a:r>
          </a:p>
          <a:p>
            <a:r>
              <a:rPr lang="en-US" altLang="zh-TW" dirty="0"/>
              <a:t>gives taxpayers the option of direct depositing portions of their tax refunds into IRAs</a:t>
            </a:r>
          </a:p>
          <a:p>
            <a:r>
              <a:rPr lang="en-US" altLang="zh-TW" dirty="0"/>
              <a:t>permits 401(k) and similar plans to offer investment advice</a:t>
            </a:r>
          </a:p>
          <a:p>
            <a:r>
              <a:rPr lang="en-US" altLang="zh-TW" dirty="0"/>
              <a:t>Gives employers seven years to fully fund their plans (some airlines in bankruptcy proceedings got 10 years)</a:t>
            </a:r>
          </a:p>
        </p:txBody>
      </p:sp>
      <p:sp>
        <p:nvSpPr>
          <p:cNvPr id="78852" name="Slide Number Placeholder 5"/>
          <p:cNvSpPr>
            <a:spLocks noGrp="1"/>
          </p:cNvSpPr>
          <p:nvPr>
            <p:ph type="sldNum" sz="quarter" idx="10"/>
          </p:nvPr>
        </p:nvSpPr>
        <p:spPr>
          <a:noFill/>
        </p:spPr>
        <p:txBody>
          <a:bodyPr vert="horz" wrap="square" lIns="91440" tIns="45720" rIns="91440" bIns="45720" numCol="1" anchor="ctr" anchorCtr="0" compatLnSpc="1">
            <a:prstTxWarp prst="textNoShape">
              <a:avLst/>
            </a:prstTxWarp>
          </a:bodyPr>
          <a:lstStyle/>
          <a:p>
            <a:fld id="{0C3834B0-A667-48BB-847D-FB82E4DA46ED}" type="slidenum">
              <a:rPr lang="en-US" altLang="en-US" sz="1400"/>
              <a:pPr/>
              <a:t>59</a:t>
            </a:fld>
            <a:endParaRPr lang="en-US" altLang="en-US" sz="1400"/>
          </a:p>
        </p:txBody>
      </p:sp>
      <p:sp>
        <p:nvSpPr>
          <p:cNvPr id="5" name="Footer Placeholder 4"/>
          <p:cNvSpPr>
            <a:spLocks noGrp="1"/>
          </p:cNvSpPr>
          <p:nvPr>
            <p:ph type="ftr" sz="quarter" idx="11"/>
          </p:nvPr>
        </p:nvSpPr>
        <p:spPr bwMode="auto">
          <a:xfrm>
            <a:off x="1989138" y="6143625"/>
            <a:ext cx="7154862" cy="427038"/>
          </a:xfrm>
          <a:noFill/>
          <a:ln>
            <a:miter lim="800000"/>
            <a:headEnd/>
            <a:tailEnd/>
          </a:ln>
        </p:spPr>
        <p:txBody>
          <a:bodyPr/>
          <a:lstStyle/>
          <a:p>
            <a:r>
              <a:rPr lang="en-US" altLang="zh-TW" dirty="0"/>
              <a:t>Pension Funds and Retirement Schemes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3" name="Rectangle 2"/>
          <p:cNvSpPr>
            <a:spLocks noGrp="1" noChangeArrowheads="1"/>
          </p:cNvSpPr>
          <p:nvPr>
            <p:ph type="title"/>
          </p:nvPr>
        </p:nvSpPr>
        <p:spPr/>
        <p:txBody>
          <a:bodyPr/>
          <a:lstStyle/>
          <a:p>
            <a:r>
              <a:rPr lang="en-US" altLang="zh-TW" dirty="0"/>
              <a:t>Definition of insurance</a:t>
            </a:r>
          </a:p>
        </p:txBody>
      </p:sp>
      <p:sp>
        <p:nvSpPr>
          <p:cNvPr id="157699" name="Rectangle 3"/>
          <p:cNvSpPr>
            <a:spLocks noGrp="1" noChangeArrowheads="1"/>
          </p:cNvSpPr>
          <p:nvPr>
            <p:ph idx="1"/>
          </p:nvPr>
        </p:nvSpPr>
        <p:spPr/>
        <p:txBody>
          <a:bodyPr/>
          <a:lstStyle/>
          <a:p>
            <a:r>
              <a:rPr lang="en-US" altLang="zh-TW" dirty="0"/>
              <a:t>Insurance provides indemnification against loss or liability from specified events and circumstances which may occur or be discovered during a specified period (FASB 113)</a:t>
            </a:r>
          </a:p>
          <a:p>
            <a:r>
              <a:rPr lang="en-US" altLang="zh-TW" dirty="0"/>
              <a:t>The essence of insurance is the </a:t>
            </a:r>
            <a:r>
              <a:rPr lang="en-US" altLang="zh-TW" b="1" dirty="0">
                <a:solidFill>
                  <a:schemeClr val="accent2"/>
                </a:solidFill>
              </a:rPr>
              <a:t>transfer of risk </a:t>
            </a:r>
            <a:r>
              <a:rPr lang="en-US" altLang="zh-TW" dirty="0"/>
              <a:t>from the insured to one or more insurers</a:t>
            </a:r>
          </a:p>
          <a:p>
            <a:r>
              <a:rPr lang="en-US" altLang="zh-TW" dirty="0"/>
              <a:t>Insurance companies are </a:t>
            </a:r>
            <a:r>
              <a:rPr lang="en-US" altLang="zh-TW" b="1" dirty="0">
                <a:solidFill>
                  <a:schemeClr val="accent2"/>
                </a:solidFill>
              </a:rPr>
              <a:t>financial intermediaries </a:t>
            </a:r>
            <a:r>
              <a:rPr lang="en-US" altLang="zh-TW" dirty="0"/>
              <a:t>who collect premiums and invest them in securities and other financial assets</a:t>
            </a:r>
          </a:p>
          <a:p>
            <a:endParaRPr lang="en-US" altLang="zh-TW" dirty="0"/>
          </a:p>
        </p:txBody>
      </p:sp>
      <p:sp>
        <p:nvSpPr>
          <p:cNvPr id="17412" name="Slide Number Placeholder 5"/>
          <p:cNvSpPr>
            <a:spLocks noGrp="1"/>
          </p:cNvSpPr>
          <p:nvPr>
            <p:ph type="sldNum" sz="quarter" idx="10"/>
          </p:nvPr>
        </p:nvSpPr>
        <p:spPr>
          <a:noFill/>
        </p:spPr>
        <p:txBody>
          <a:bodyPr vert="horz" wrap="square" lIns="91440" tIns="45720" rIns="91440" bIns="45720" numCol="1" anchor="ctr" anchorCtr="0" compatLnSpc="1">
            <a:prstTxWarp prst="textNoShape">
              <a:avLst/>
            </a:prstTxWarp>
          </a:bodyPr>
          <a:lstStyle/>
          <a:p>
            <a:fld id="{BBFB5AF4-51DE-4B02-998E-ECCCF3D794AC}" type="slidenum">
              <a:rPr lang="en-US" altLang="en-US" sz="1400"/>
              <a:pPr/>
              <a:t>6</a:t>
            </a:fld>
            <a:endParaRPr lang="en-US" altLang="en-US" sz="1400"/>
          </a:p>
        </p:txBody>
      </p:sp>
      <p:sp>
        <p:nvSpPr>
          <p:cNvPr id="6" name="Footer Placeholder 4"/>
          <p:cNvSpPr>
            <a:spLocks noGrp="1"/>
          </p:cNvSpPr>
          <p:nvPr>
            <p:ph type="ftr" sz="quarter" idx="11"/>
          </p:nvPr>
        </p:nvSpPr>
        <p:spPr bwMode="auto">
          <a:xfrm>
            <a:off x="1989138" y="6143625"/>
            <a:ext cx="7154862" cy="427038"/>
          </a:xfrm>
          <a:noFill/>
          <a:ln>
            <a:miter lim="800000"/>
            <a:headEnd/>
            <a:tailEnd/>
          </a:ln>
        </p:spPr>
        <p:txBody>
          <a:bodyPr/>
          <a:lstStyle/>
          <a:p>
            <a:r>
              <a:rPr lang="en-US" altLang="zh-TW" dirty="0"/>
              <a:t>Insurance Companies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769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769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769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7699" grpId="0"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901" name="Rectangle 4"/>
          <p:cNvSpPr>
            <a:spLocks noGrp="1" noChangeArrowheads="1"/>
          </p:cNvSpPr>
          <p:nvPr>
            <p:ph type="title"/>
          </p:nvPr>
        </p:nvSpPr>
        <p:spPr/>
        <p:txBody>
          <a:bodyPr/>
          <a:lstStyle/>
          <a:p>
            <a:r>
              <a:rPr lang="en-US" altLang="zh-TW" dirty="0"/>
              <a:t>Retirement product convergence: Annuities</a:t>
            </a:r>
          </a:p>
        </p:txBody>
      </p:sp>
      <p:sp>
        <p:nvSpPr>
          <p:cNvPr id="80902" name="Rectangle 5"/>
          <p:cNvSpPr>
            <a:spLocks noGrp="1" noChangeArrowheads="1"/>
          </p:cNvSpPr>
          <p:nvPr>
            <p:ph idx="1"/>
          </p:nvPr>
        </p:nvSpPr>
        <p:spPr/>
        <p:txBody>
          <a:bodyPr>
            <a:normAutofit/>
          </a:bodyPr>
          <a:lstStyle/>
          <a:p>
            <a:r>
              <a:rPr lang="en-US" altLang="zh-TW" dirty="0"/>
              <a:t>There are several types of annuities: deferred/immediate and fixed/variable</a:t>
            </a:r>
          </a:p>
          <a:p>
            <a:r>
              <a:rPr lang="en-US" altLang="zh-TW" dirty="0"/>
              <a:t>Annuities are typically sold by insurance companies</a:t>
            </a:r>
          </a:p>
        </p:txBody>
      </p:sp>
      <p:sp>
        <p:nvSpPr>
          <p:cNvPr id="80900" name="Slide Number Placeholder 5"/>
          <p:cNvSpPr>
            <a:spLocks noGrp="1"/>
          </p:cNvSpPr>
          <p:nvPr>
            <p:ph type="sldNum" sz="quarter" idx="10"/>
          </p:nvPr>
        </p:nvSpPr>
        <p:spPr>
          <a:noFill/>
        </p:spPr>
        <p:txBody>
          <a:bodyPr vert="horz" wrap="square" lIns="91440" tIns="45720" rIns="91440" bIns="45720" numCol="1" anchor="ctr" anchorCtr="0" compatLnSpc="1">
            <a:prstTxWarp prst="textNoShape">
              <a:avLst/>
            </a:prstTxWarp>
          </a:bodyPr>
          <a:lstStyle/>
          <a:p>
            <a:fld id="{7F148D82-4B2F-40E4-9E07-6123D611C5BD}" type="slidenum">
              <a:rPr lang="en-US" altLang="en-US" sz="1400"/>
              <a:pPr/>
              <a:t>60</a:t>
            </a:fld>
            <a:endParaRPr lang="en-US" altLang="en-US" sz="1400"/>
          </a:p>
        </p:txBody>
      </p:sp>
      <p:sp>
        <p:nvSpPr>
          <p:cNvPr id="7" name="Footer Placeholder 4"/>
          <p:cNvSpPr>
            <a:spLocks noGrp="1"/>
          </p:cNvSpPr>
          <p:nvPr>
            <p:ph type="ftr" sz="quarter" idx="11"/>
          </p:nvPr>
        </p:nvSpPr>
        <p:spPr bwMode="auto">
          <a:xfrm>
            <a:off x="1989138" y="6143625"/>
            <a:ext cx="7154862" cy="427038"/>
          </a:xfrm>
          <a:noFill/>
          <a:ln>
            <a:miter lim="800000"/>
            <a:headEnd/>
            <a:tailEnd/>
          </a:ln>
        </p:spPr>
        <p:txBody>
          <a:bodyPr/>
          <a:lstStyle/>
          <a:p>
            <a:r>
              <a:rPr lang="en-US" altLang="zh-TW" dirty="0"/>
              <a:t>Pension Funds and Retirement Schemes</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1C0AD1-12C5-4C0E-B9B9-1DE63EAA5E49}"/>
              </a:ext>
            </a:extLst>
          </p:cNvPr>
          <p:cNvSpPr>
            <a:spLocks noGrp="1"/>
          </p:cNvSpPr>
          <p:nvPr>
            <p:ph type="title"/>
          </p:nvPr>
        </p:nvSpPr>
        <p:spPr/>
        <p:txBody>
          <a:bodyPr/>
          <a:lstStyle/>
          <a:p>
            <a:r>
              <a:rPr lang="en-US" dirty="0"/>
              <a:t>Summary </a:t>
            </a:r>
          </a:p>
        </p:txBody>
      </p:sp>
      <p:sp>
        <p:nvSpPr>
          <p:cNvPr id="3" name="Content Placeholder 2">
            <a:extLst>
              <a:ext uri="{FF2B5EF4-FFF2-40B4-BE49-F238E27FC236}">
                <a16:creationId xmlns:a16="http://schemas.microsoft.com/office/drawing/2014/main" id="{1CCA1186-3BE3-4F06-B195-B94C71755871}"/>
              </a:ext>
            </a:extLst>
          </p:cNvPr>
          <p:cNvSpPr>
            <a:spLocks noGrp="1"/>
          </p:cNvSpPr>
          <p:nvPr>
            <p:ph idx="1"/>
          </p:nvPr>
        </p:nvSpPr>
        <p:spPr/>
        <p:txBody>
          <a:bodyPr/>
          <a:lstStyle/>
          <a:p>
            <a:r>
              <a:rPr lang="en-US" dirty="0" smtClean="0"/>
              <a:t>US </a:t>
            </a:r>
            <a:r>
              <a:rPr lang="en-US" dirty="0"/>
              <a:t>regulation of pension </a:t>
            </a:r>
            <a:r>
              <a:rPr lang="en-US" dirty="0" smtClean="0"/>
              <a:t>plans:</a:t>
            </a:r>
          </a:p>
          <a:p>
            <a:pPr lvl="1"/>
            <a:r>
              <a:rPr lang="en-US" dirty="0" smtClean="0"/>
              <a:t>Regulator</a:t>
            </a:r>
          </a:p>
          <a:p>
            <a:pPr lvl="1"/>
            <a:r>
              <a:rPr lang="en-US" dirty="0" smtClean="0"/>
              <a:t>ERISA</a:t>
            </a:r>
            <a:endParaRPr lang="en-US" dirty="0"/>
          </a:p>
          <a:p>
            <a:pPr lvl="1"/>
            <a:r>
              <a:rPr lang="en-US" dirty="0" smtClean="0"/>
              <a:t>Pension Reform Act 1978</a:t>
            </a:r>
          </a:p>
          <a:p>
            <a:pPr lvl="1"/>
            <a:r>
              <a:rPr lang="en-US" dirty="0" smtClean="0"/>
              <a:t>Pension </a:t>
            </a:r>
            <a:r>
              <a:rPr lang="en-US" dirty="0"/>
              <a:t>P</a:t>
            </a:r>
            <a:r>
              <a:rPr lang="en-US" dirty="0" smtClean="0"/>
              <a:t>rotection </a:t>
            </a:r>
            <a:r>
              <a:rPr lang="en-US" dirty="0"/>
              <a:t>A</a:t>
            </a:r>
            <a:r>
              <a:rPr lang="en-US" dirty="0" smtClean="0"/>
              <a:t>ct 2006</a:t>
            </a:r>
            <a:endParaRPr lang="en-US" dirty="0"/>
          </a:p>
        </p:txBody>
      </p:sp>
      <p:sp>
        <p:nvSpPr>
          <p:cNvPr id="4" name="Slide Number Placeholder 3">
            <a:extLst>
              <a:ext uri="{FF2B5EF4-FFF2-40B4-BE49-F238E27FC236}">
                <a16:creationId xmlns:a16="http://schemas.microsoft.com/office/drawing/2014/main" id="{BAC350B4-3FC3-425B-B32C-6EF17731B788}"/>
              </a:ext>
            </a:extLst>
          </p:cNvPr>
          <p:cNvSpPr>
            <a:spLocks noGrp="1"/>
          </p:cNvSpPr>
          <p:nvPr>
            <p:ph type="sldNum" sz="quarter" idx="10"/>
          </p:nvPr>
        </p:nvSpPr>
        <p:spPr/>
        <p:txBody>
          <a:bodyPr/>
          <a:lstStyle/>
          <a:p>
            <a:pPr>
              <a:defRPr/>
            </a:pPr>
            <a:fld id="{809A4F01-EBEC-4878-81D8-A6152D087E2C}" type="slidenum">
              <a:rPr lang="en-US" altLang="en-US" smtClean="0"/>
              <a:pPr>
                <a:defRPr/>
              </a:pPr>
              <a:t>61</a:t>
            </a:fld>
            <a:endParaRPr lang="en-US" altLang="en-US"/>
          </a:p>
        </p:txBody>
      </p:sp>
      <p:sp>
        <p:nvSpPr>
          <p:cNvPr id="5" name="Footer Placeholder 4">
            <a:extLst>
              <a:ext uri="{FF2B5EF4-FFF2-40B4-BE49-F238E27FC236}">
                <a16:creationId xmlns:a16="http://schemas.microsoft.com/office/drawing/2014/main" id="{D1A35D6E-ECE3-4971-91E1-73A9D8953EB2}"/>
              </a:ext>
            </a:extLst>
          </p:cNvPr>
          <p:cNvSpPr>
            <a:spLocks noGrp="1"/>
          </p:cNvSpPr>
          <p:nvPr>
            <p:ph type="ftr" sz="quarter" idx="11"/>
          </p:nvPr>
        </p:nvSpPr>
        <p:spPr/>
        <p:txBody>
          <a:bodyPr/>
          <a:lstStyle/>
          <a:p>
            <a:pPr>
              <a:defRPr/>
            </a:pPr>
            <a:r>
              <a:rPr lang="en-US" altLang="en-US" dirty="0" smtClean="0"/>
              <a:t>Summary</a:t>
            </a:r>
            <a:endParaRPr lang="en-US" altLang="en-US" dirty="0"/>
          </a:p>
        </p:txBody>
      </p:sp>
    </p:spTree>
    <p:extLst>
      <p:ext uri="{BB962C8B-B14F-4D97-AF65-F5344CB8AC3E}">
        <p14:creationId xmlns:p14="http://schemas.microsoft.com/office/powerpoint/2010/main" val="190147995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ltLang="zh-TW" dirty="0"/>
              <a:t>Test Your Understanding</a:t>
            </a:r>
            <a:endParaRPr lang="zh-TW" altLang="en-US" dirty="0"/>
          </a:p>
        </p:txBody>
      </p:sp>
      <p:sp>
        <p:nvSpPr>
          <p:cNvPr id="7" name="Content Placeholder 6"/>
          <p:cNvSpPr>
            <a:spLocks noGrp="1"/>
          </p:cNvSpPr>
          <p:nvPr>
            <p:ph sz="half" idx="1"/>
          </p:nvPr>
        </p:nvSpPr>
        <p:spPr>
          <a:xfrm>
            <a:off x="228600" y="1600200"/>
            <a:ext cx="4724400" cy="4525963"/>
          </a:xfrm>
        </p:spPr>
        <p:txBody>
          <a:bodyPr/>
          <a:lstStyle/>
          <a:p>
            <a:pPr lvl="0">
              <a:lnSpc>
                <a:spcPct val="100000"/>
              </a:lnSpc>
            </a:pPr>
            <a:r>
              <a:rPr lang="zh-TW" altLang="zh-TW" dirty="0"/>
              <a:t> </a:t>
            </a:r>
            <a:r>
              <a:rPr lang="en-US" altLang="zh-TW" dirty="0"/>
              <a:t>which government entity regulates the pension sector in the US?</a:t>
            </a:r>
          </a:p>
          <a:p>
            <a:pPr lvl="1">
              <a:lnSpc>
                <a:spcPct val="100000"/>
              </a:lnSpc>
            </a:pPr>
            <a:r>
              <a:rPr lang="en-US" altLang="zh-TW" dirty="0"/>
              <a:t>The Fed</a:t>
            </a:r>
          </a:p>
          <a:p>
            <a:pPr lvl="1">
              <a:lnSpc>
                <a:spcPct val="100000"/>
              </a:lnSpc>
            </a:pPr>
            <a:r>
              <a:rPr lang="en-US" altLang="zh-TW" dirty="0"/>
              <a:t>The SEC</a:t>
            </a:r>
          </a:p>
          <a:p>
            <a:pPr lvl="1">
              <a:lnSpc>
                <a:spcPct val="100000"/>
              </a:lnSpc>
            </a:pPr>
            <a:r>
              <a:rPr lang="en-US" altLang="zh-TW" dirty="0"/>
              <a:t>The Department of Labor</a:t>
            </a:r>
          </a:p>
          <a:p>
            <a:pPr lvl="0">
              <a:lnSpc>
                <a:spcPct val="100000"/>
              </a:lnSpc>
            </a:pPr>
            <a:r>
              <a:rPr lang="en-US" altLang="zh-TW" dirty="0"/>
              <a:t>If a private pension plan fails in the US, what happens to workers pensions?</a:t>
            </a:r>
          </a:p>
          <a:p>
            <a:pPr lvl="1">
              <a:lnSpc>
                <a:spcPct val="100000"/>
              </a:lnSpc>
            </a:pPr>
            <a:r>
              <a:rPr lang="en-US" altLang="zh-TW" dirty="0"/>
              <a:t>They lose all their pensions</a:t>
            </a:r>
          </a:p>
          <a:p>
            <a:pPr lvl="1">
              <a:lnSpc>
                <a:spcPct val="100000"/>
              </a:lnSpc>
            </a:pPr>
            <a:r>
              <a:rPr lang="en-US" altLang="zh-TW" dirty="0"/>
              <a:t>Pension liabilities are taken over by the PBGC</a:t>
            </a:r>
          </a:p>
          <a:p>
            <a:pPr lvl="1">
              <a:lnSpc>
                <a:spcPct val="100000"/>
              </a:lnSpc>
            </a:pPr>
            <a:r>
              <a:rPr lang="en-US" altLang="zh-TW" dirty="0"/>
              <a:t>Pension liabilities are taken over by the Fed</a:t>
            </a:r>
          </a:p>
          <a:p>
            <a:pPr lvl="0">
              <a:lnSpc>
                <a:spcPct val="100000"/>
              </a:lnSpc>
            </a:pPr>
            <a:endParaRPr lang="zh-TW" altLang="en-US" dirty="0"/>
          </a:p>
        </p:txBody>
      </p:sp>
      <p:sp>
        <p:nvSpPr>
          <p:cNvPr id="4" name="Slide Number Placeholder 3"/>
          <p:cNvSpPr>
            <a:spLocks noGrp="1"/>
          </p:cNvSpPr>
          <p:nvPr>
            <p:ph type="sldNum" sz="quarter" idx="10"/>
          </p:nvPr>
        </p:nvSpPr>
        <p:spPr/>
        <p:txBody>
          <a:bodyPr/>
          <a:lstStyle/>
          <a:p>
            <a:pPr>
              <a:defRPr/>
            </a:pPr>
            <a:fld id="{809A4F01-EBEC-4878-81D8-A6152D087E2C}" type="slidenum">
              <a:rPr lang="en-US" altLang="en-US" smtClean="0"/>
              <a:pPr>
                <a:defRPr/>
              </a:pPr>
              <a:t>62</a:t>
            </a:fld>
            <a:endParaRPr lang="en-US" altLang="en-US"/>
          </a:p>
        </p:txBody>
      </p:sp>
      <p:pic>
        <p:nvPicPr>
          <p:cNvPr id="9" name="Picture 3" descr="C:\Users\Wolfgang\Documents\ED.PRES\06_Purchased Copyrighted Contend\istockphoto\iStock_000008335931Small.jpg"/>
          <p:cNvPicPr>
            <a:picLocks noGrp="1" noChangeAspect="1" noChangeArrowheads="1"/>
          </p:cNvPicPr>
          <p:nvPr>
            <p:ph sz="half" idx="2"/>
          </p:nvPr>
        </p:nvPicPr>
        <p:blipFill>
          <a:blip r:embed="rId2" cstate="print">
            <a:extLst>
              <a:ext uri="{28A0092B-C50C-407E-A947-70E740481C1C}">
                <a14:useLocalDpi xmlns:a14="http://schemas.microsoft.com/office/drawing/2010/main" val="0"/>
              </a:ext>
            </a:extLst>
          </a:blip>
          <a:srcRect/>
          <a:stretch>
            <a:fillRect/>
          </a:stretch>
        </p:blipFill>
        <p:spPr bwMode="auto">
          <a:xfrm>
            <a:off x="5486400" y="2057400"/>
            <a:ext cx="3367474" cy="3128613"/>
          </a:xfrm>
          <a:prstGeom prst="rect">
            <a:avLst/>
          </a:prstGeom>
          <a:noFill/>
          <a:extLst>
            <a:ext uri="{909E8E84-426E-40DD-AFC4-6F175D3DCCD1}">
              <a14:hiddenFill xmlns:a14="http://schemas.microsoft.com/office/drawing/2010/main">
                <a:solidFill>
                  <a:srgbClr val="FFFFFF"/>
                </a:solidFill>
              </a14:hiddenFill>
            </a:ext>
          </a:extLst>
        </p:spPr>
      </p:pic>
      <p:sp>
        <p:nvSpPr>
          <p:cNvPr id="8" name="Footer Placeholder 4"/>
          <p:cNvSpPr>
            <a:spLocks noGrp="1"/>
          </p:cNvSpPr>
          <p:nvPr>
            <p:ph type="ftr" sz="quarter" idx="11"/>
          </p:nvPr>
        </p:nvSpPr>
        <p:spPr bwMode="auto">
          <a:xfrm>
            <a:off x="1989138" y="6143625"/>
            <a:ext cx="7154862" cy="427038"/>
          </a:xfrm>
          <a:noFill/>
          <a:ln>
            <a:miter lim="800000"/>
            <a:headEnd/>
            <a:tailEnd/>
          </a:ln>
        </p:spPr>
        <p:txBody>
          <a:bodyPr/>
          <a:lstStyle/>
          <a:p>
            <a:r>
              <a:rPr lang="en-US" altLang="zh-TW" dirty="0"/>
              <a:t>Pension Funds and Retirement Schemes</a:t>
            </a:r>
          </a:p>
        </p:txBody>
      </p:sp>
    </p:spTree>
    <p:extLst>
      <p:ext uri="{BB962C8B-B14F-4D97-AF65-F5344CB8AC3E}">
        <p14:creationId xmlns:p14="http://schemas.microsoft.com/office/powerpoint/2010/main" val="121200991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5" name="Rectangle 2"/>
          <p:cNvSpPr>
            <a:spLocks noGrp="1" noChangeArrowheads="1"/>
          </p:cNvSpPr>
          <p:nvPr>
            <p:ph type="title"/>
          </p:nvPr>
        </p:nvSpPr>
        <p:spPr/>
        <p:txBody>
          <a:bodyPr/>
          <a:lstStyle/>
          <a:p>
            <a:r>
              <a:rPr lang="en-US" altLang="zh-TW"/>
              <a:t>Pension Funds in HK: the Mandatory Provident Fund</a:t>
            </a:r>
          </a:p>
        </p:txBody>
      </p:sp>
      <p:sp>
        <p:nvSpPr>
          <p:cNvPr id="499715" name="Rectangle 3"/>
          <p:cNvSpPr>
            <a:spLocks noGrp="1" noChangeArrowheads="1"/>
          </p:cNvSpPr>
          <p:nvPr>
            <p:ph idx="1"/>
          </p:nvPr>
        </p:nvSpPr>
        <p:spPr/>
        <p:txBody>
          <a:bodyPr>
            <a:normAutofit/>
          </a:bodyPr>
          <a:lstStyle/>
          <a:p>
            <a:pPr>
              <a:lnSpc>
                <a:spcPct val="100000"/>
              </a:lnSpc>
            </a:pPr>
            <a:r>
              <a:rPr lang="en-US" altLang="zh-TW" sz="1800" dirty="0"/>
              <a:t>Established 1 December 2000. Privately managed, employment related scheme.</a:t>
            </a:r>
          </a:p>
          <a:p>
            <a:pPr>
              <a:lnSpc>
                <a:spcPct val="100000"/>
              </a:lnSpc>
            </a:pPr>
            <a:r>
              <a:rPr lang="en-US" altLang="zh-TW" sz="1800" dirty="0"/>
              <a:t>Regulation: MPFS Ordinance August 1995. Regulator: MPFSA (Mandatory Provident Fund Schemes Authority) set up in September 1998 </a:t>
            </a:r>
          </a:p>
        </p:txBody>
      </p:sp>
      <p:sp>
        <p:nvSpPr>
          <p:cNvPr id="92164" name="Slide Number Placeholder 5"/>
          <p:cNvSpPr>
            <a:spLocks noGrp="1"/>
          </p:cNvSpPr>
          <p:nvPr>
            <p:ph type="sldNum" sz="quarter" idx="10"/>
          </p:nvPr>
        </p:nvSpPr>
        <p:spPr>
          <a:noFill/>
        </p:spPr>
        <p:txBody>
          <a:bodyPr vert="horz" wrap="square" lIns="91440" tIns="45720" rIns="91440" bIns="45720" numCol="1" anchor="ctr" anchorCtr="0" compatLnSpc="1">
            <a:prstTxWarp prst="textNoShape">
              <a:avLst/>
            </a:prstTxWarp>
          </a:bodyPr>
          <a:lstStyle/>
          <a:p>
            <a:fld id="{72BEE2F0-8B11-4390-B30F-004829DC4BCF}" type="slidenum">
              <a:rPr lang="en-US" altLang="en-US" sz="1400"/>
              <a:pPr/>
              <a:t>63</a:t>
            </a:fld>
            <a:endParaRPr lang="en-US" altLang="en-US" sz="1400"/>
          </a:p>
        </p:txBody>
      </p:sp>
      <p:sp>
        <p:nvSpPr>
          <p:cNvPr id="499717" name="Rectangle 5"/>
          <p:cNvSpPr>
            <a:spLocks noChangeArrowheads="1"/>
          </p:cNvSpPr>
          <p:nvPr/>
        </p:nvSpPr>
        <p:spPr bwMode="auto">
          <a:xfrm>
            <a:off x="228600" y="2895600"/>
            <a:ext cx="4267200" cy="2895600"/>
          </a:xfrm>
          <a:prstGeom prst="rect">
            <a:avLst/>
          </a:prstGeom>
          <a:solidFill>
            <a:schemeClr val="accent1">
              <a:lumMod val="40000"/>
              <a:lumOff val="60000"/>
            </a:schemeClr>
          </a:solidFill>
          <a:ln>
            <a:noFill/>
            <a:headEnd/>
            <a:tailEnd/>
          </a:ln>
        </p:spPr>
        <p:style>
          <a:lnRef idx="1">
            <a:schemeClr val="accent1"/>
          </a:lnRef>
          <a:fillRef idx="2">
            <a:schemeClr val="accent1"/>
          </a:fillRef>
          <a:effectRef idx="1">
            <a:schemeClr val="accent1"/>
          </a:effectRef>
          <a:fontRef idx="minor">
            <a:schemeClr val="dk1"/>
          </a:fontRef>
        </p:style>
        <p:txBody>
          <a:bodyPr/>
          <a:lstStyle/>
          <a:p>
            <a:pPr marL="342900" indent="-342900">
              <a:spcBef>
                <a:spcPct val="20000"/>
              </a:spcBef>
              <a:buClr>
                <a:schemeClr val="accent2">
                  <a:lumMod val="75000"/>
                </a:schemeClr>
              </a:buClr>
              <a:buSzPct val="70000"/>
              <a:buFont typeface="Wingdings" pitchFamily="2" charset="2"/>
              <a:buChar char=""/>
            </a:pPr>
            <a:r>
              <a:rPr lang="en-US" altLang="zh-TW" sz="1600" dirty="0">
                <a:ea typeface="PMingLiU" pitchFamily="18" charset="-120"/>
              </a:rPr>
              <a:t>Mandatory: </a:t>
            </a:r>
          </a:p>
          <a:p>
            <a:pPr marL="692150" lvl="1" indent="-347663">
              <a:spcBef>
                <a:spcPct val="20000"/>
              </a:spcBef>
              <a:buClr>
                <a:schemeClr val="accent2">
                  <a:lumMod val="75000"/>
                </a:schemeClr>
              </a:buClr>
              <a:buSzPct val="70000"/>
              <a:buFont typeface="Wingdings" pitchFamily="2" charset="2"/>
              <a:buChar char=""/>
            </a:pPr>
            <a:r>
              <a:rPr lang="en-US" altLang="zh-TW" sz="1600" dirty="0">
                <a:ea typeface="PMingLiU" pitchFamily="18" charset="-120"/>
              </a:rPr>
              <a:t>Employees (&gt; 60 days continued employment) have to contribute 5% of their wages to the MPF; contributions are matched by employer (total 10%)</a:t>
            </a:r>
          </a:p>
          <a:p>
            <a:pPr marL="342900" indent="-342900">
              <a:spcBef>
                <a:spcPct val="20000"/>
              </a:spcBef>
              <a:buClr>
                <a:schemeClr val="accent2">
                  <a:lumMod val="75000"/>
                </a:schemeClr>
              </a:buClr>
              <a:buSzPct val="70000"/>
              <a:buFont typeface="Wingdings" pitchFamily="2" charset="2"/>
              <a:buChar char=""/>
            </a:pPr>
            <a:r>
              <a:rPr lang="en-US" altLang="zh-TW" sz="1600" dirty="0">
                <a:ea typeface="PMingLiU" pitchFamily="18" charset="-120"/>
              </a:rPr>
              <a:t>Members choice: </a:t>
            </a:r>
          </a:p>
          <a:p>
            <a:pPr marL="692150" lvl="1" indent="-347663">
              <a:spcBef>
                <a:spcPct val="20000"/>
              </a:spcBef>
              <a:buClr>
                <a:schemeClr val="accent2">
                  <a:lumMod val="75000"/>
                </a:schemeClr>
              </a:buClr>
              <a:buSzPct val="70000"/>
              <a:buFont typeface="Wingdings" pitchFamily="2" charset="2"/>
              <a:buChar char=""/>
            </a:pPr>
            <a:r>
              <a:rPr lang="en-US" altLang="zh-TW" sz="1600" dirty="0">
                <a:ea typeface="PMingLiU" pitchFamily="18" charset="-120"/>
              </a:rPr>
              <a:t>Means employee can choose where contributions are invested, within the array of choices available under the plan</a:t>
            </a:r>
          </a:p>
        </p:txBody>
      </p:sp>
      <p:sp>
        <p:nvSpPr>
          <p:cNvPr id="499718" name="Rectangle 6"/>
          <p:cNvSpPr>
            <a:spLocks noChangeArrowheads="1"/>
          </p:cNvSpPr>
          <p:nvPr/>
        </p:nvSpPr>
        <p:spPr bwMode="auto">
          <a:xfrm>
            <a:off x="4648200" y="2895600"/>
            <a:ext cx="4267200" cy="2895600"/>
          </a:xfrm>
          <a:prstGeom prst="rect">
            <a:avLst/>
          </a:prstGeom>
          <a:solidFill>
            <a:schemeClr val="accent1">
              <a:lumMod val="40000"/>
              <a:lumOff val="60000"/>
            </a:schemeClr>
          </a:solidFill>
          <a:ln>
            <a:noFill/>
            <a:headEnd/>
            <a:tailEnd/>
          </a:ln>
        </p:spPr>
        <p:style>
          <a:lnRef idx="1">
            <a:schemeClr val="accent1"/>
          </a:lnRef>
          <a:fillRef idx="2">
            <a:schemeClr val="accent1"/>
          </a:fillRef>
          <a:effectRef idx="1">
            <a:schemeClr val="accent1"/>
          </a:effectRef>
          <a:fontRef idx="minor">
            <a:schemeClr val="dk1"/>
          </a:fontRef>
        </p:style>
        <p:txBody>
          <a:bodyPr/>
          <a:lstStyle/>
          <a:p>
            <a:pPr marL="342900" indent="-342900">
              <a:spcBef>
                <a:spcPct val="20000"/>
              </a:spcBef>
              <a:buClr>
                <a:schemeClr val="accent2">
                  <a:lumMod val="75000"/>
                </a:schemeClr>
              </a:buClr>
              <a:buSzPct val="70000"/>
              <a:buFont typeface="Wingdings" pitchFamily="2" charset="2"/>
              <a:buChar char="n"/>
            </a:pPr>
            <a:r>
              <a:rPr lang="en-US" altLang="zh-TW" sz="1600" dirty="0">
                <a:latin typeface="+mn-lt"/>
                <a:ea typeface="PMingLiU" pitchFamily="18" charset="-120"/>
              </a:rPr>
              <a:t>Contributions not available until retirement age (65)</a:t>
            </a:r>
            <a:endParaRPr lang="en-US" altLang="zh-TW" sz="1400" dirty="0">
              <a:latin typeface="+mn-lt"/>
              <a:ea typeface="PMingLiU" pitchFamily="18" charset="-120"/>
            </a:endParaRPr>
          </a:p>
          <a:p>
            <a:pPr marL="342900" indent="-342900">
              <a:spcBef>
                <a:spcPct val="20000"/>
              </a:spcBef>
              <a:buClr>
                <a:schemeClr val="accent2">
                  <a:lumMod val="75000"/>
                </a:schemeClr>
              </a:buClr>
              <a:buSzPct val="70000"/>
              <a:buFont typeface="Wingdings" pitchFamily="2" charset="2"/>
              <a:buChar char="n"/>
            </a:pPr>
            <a:r>
              <a:rPr lang="en-US" altLang="zh-TW" sz="1600" dirty="0">
                <a:latin typeface="+mn-lt"/>
                <a:ea typeface="PMingLiU" pitchFamily="18" charset="-120"/>
              </a:rPr>
              <a:t>Portable plan: </a:t>
            </a:r>
          </a:p>
          <a:p>
            <a:pPr marL="692150" lvl="1" indent="-347663">
              <a:spcBef>
                <a:spcPct val="20000"/>
              </a:spcBef>
              <a:buClr>
                <a:schemeClr val="accent2">
                  <a:lumMod val="75000"/>
                </a:schemeClr>
              </a:buClr>
              <a:buSzPct val="70000"/>
              <a:buFont typeface="Wingdings" pitchFamily="2" charset="2"/>
              <a:buChar char="n"/>
            </a:pPr>
            <a:r>
              <a:rPr lang="en-US" altLang="zh-TW" sz="1600" dirty="0">
                <a:latin typeface="+mn-lt"/>
                <a:ea typeface="PMingLiU" pitchFamily="18" charset="-120"/>
              </a:rPr>
              <a:t>When changing jobs, employee can transfer to new employer plan or to own MPF</a:t>
            </a:r>
          </a:p>
          <a:p>
            <a:pPr marL="342900" indent="-342900">
              <a:spcBef>
                <a:spcPct val="20000"/>
              </a:spcBef>
              <a:buClr>
                <a:schemeClr val="accent2">
                  <a:lumMod val="75000"/>
                </a:schemeClr>
              </a:buClr>
              <a:buSzPct val="70000"/>
              <a:buFont typeface="Wingdings" pitchFamily="2" charset="2"/>
              <a:buChar char="n"/>
            </a:pPr>
            <a:r>
              <a:rPr lang="en-US" altLang="zh-TW" sz="1600" dirty="0">
                <a:latin typeface="+mn-lt"/>
                <a:ea typeface="PMingLiU" pitchFamily="18" charset="-120"/>
              </a:rPr>
              <a:t>Trustee set-up: </a:t>
            </a:r>
          </a:p>
          <a:p>
            <a:pPr marL="692150" lvl="1" indent="-347663">
              <a:spcBef>
                <a:spcPct val="20000"/>
              </a:spcBef>
              <a:buClr>
                <a:schemeClr val="accent2">
                  <a:lumMod val="75000"/>
                </a:schemeClr>
              </a:buClr>
              <a:buSzPct val="70000"/>
              <a:buFont typeface="Wingdings" pitchFamily="2" charset="2"/>
              <a:buChar char="n"/>
            </a:pPr>
            <a:r>
              <a:rPr lang="en-US" altLang="zh-TW" sz="1600" dirty="0">
                <a:latin typeface="+mn-lt"/>
                <a:ea typeface="PMingLiU" pitchFamily="18" charset="-120"/>
              </a:rPr>
              <a:t>MPF funds must be in a trust structure to ensure maximum protection of scheme members’ assets</a:t>
            </a:r>
          </a:p>
          <a:p>
            <a:pPr marL="342900" indent="-342900">
              <a:spcBef>
                <a:spcPct val="20000"/>
              </a:spcBef>
              <a:buClr>
                <a:schemeClr val="tx2"/>
              </a:buClr>
              <a:buSzPct val="70000"/>
              <a:buFont typeface="Wingdings" pitchFamily="2" charset="2"/>
              <a:buChar char="l"/>
            </a:pPr>
            <a:endParaRPr lang="zh-TW" altLang="en-US" sz="1400" dirty="0">
              <a:latin typeface="+mn-lt"/>
              <a:ea typeface="PMingLiU" pitchFamily="18" charset="-120"/>
            </a:endParaRPr>
          </a:p>
        </p:txBody>
      </p:sp>
      <p:sp>
        <p:nvSpPr>
          <p:cNvPr id="9" name="Footer Placeholder 4"/>
          <p:cNvSpPr>
            <a:spLocks noGrp="1"/>
          </p:cNvSpPr>
          <p:nvPr>
            <p:ph type="ftr" sz="quarter" idx="11"/>
          </p:nvPr>
        </p:nvSpPr>
        <p:spPr bwMode="auto">
          <a:xfrm>
            <a:off x="1989138" y="6143625"/>
            <a:ext cx="7154862" cy="427038"/>
          </a:xfrm>
          <a:noFill/>
          <a:ln>
            <a:miter lim="800000"/>
            <a:headEnd/>
            <a:tailEnd/>
          </a:ln>
        </p:spPr>
        <p:txBody>
          <a:bodyPr/>
          <a:lstStyle/>
          <a:p>
            <a:r>
              <a:rPr lang="en-US" altLang="zh-TW" dirty="0"/>
              <a:t>Pension Funds and Retirement Schemes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997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9971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99717">
                                            <p:bg/>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99717">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99717">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99717">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99717">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99718">
                                            <p:bg/>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99718">
                                            <p:txEl>
                                              <p:pRg st="0" end="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99718">
                                            <p:txEl>
                                              <p:pRg st="1" end="1"/>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99718">
                                            <p:txEl>
                                              <p:pRg st="2" end="2"/>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99718">
                                            <p:txEl>
                                              <p:pRg st="3" end="3"/>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9971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9715" grpId="0" build="p"/>
      <p:bldP spid="499717" grpId="0" uiExpand="1" build="allAtOnce" animBg="1"/>
      <p:bldP spid="499718" grpId="0" build="allAtOnce"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90" name="Rectangle 10"/>
          <p:cNvSpPr>
            <a:spLocks noGrp="1" noChangeArrowheads="1"/>
          </p:cNvSpPr>
          <p:nvPr>
            <p:ph type="title"/>
          </p:nvPr>
        </p:nvSpPr>
        <p:spPr>
          <a:noFill/>
        </p:spPr>
        <p:txBody>
          <a:bodyPr anchor="t"/>
          <a:lstStyle/>
          <a:p>
            <a:pPr eaLnBrk="1" hangingPunct="1"/>
            <a:r>
              <a:rPr lang="en-US" altLang="zh-TW" sz="3500" dirty="0">
                <a:ea typeface="PMingLiU" pitchFamily="18" charset="-120"/>
              </a:rPr>
              <a:t>Pensions in HK: Regulatory Structure</a:t>
            </a:r>
          </a:p>
        </p:txBody>
      </p:sp>
      <p:sp>
        <p:nvSpPr>
          <p:cNvPr id="93188" name="Slide Number Placeholder 5"/>
          <p:cNvSpPr>
            <a:spLocks noGrp="1"/>
          </p:cNvSpPr>
          <p:nvPr>
            <p:ph type="sldNum" sz="quarter" idx="10"/>
          </p:nvPr>
        </p:nvSpPr>
        <p:spPr>
          <a:noFill/>
        </p:spPr>
        <p:txBody>
          <a:bodyPr vert="horz" wrap="square" lIns="91440" tIns="45720" rIns="91440" bIns="45720" numCol="1" anchor="ctr" anchorCtr="0" compatLnSpc="1">
            <a:prstTxWarp prst="textNoShape">
              <a:avLst/>
            </a:prstTxWarp>
          </a:bodyPr>
          <a:lstStyle/>
          <a:p>
            <a:fld id="{E087AF21-D173-4946-8982-8FBADF5A3DA5}" type="slidenum">
              <a:rPr lang="en-US" altLang="en-US" sz="1400"/>
              <a:pPr/>
              <a:t>64</a:t>
            </a:fld>
            <a:endParaRPr lang="en-US" altLang="en-US" sz="1400"/>
          </a:p>
        </p:txBody>
      </p:sp>
      <p:graphicFrame>
        <p:nvGraphicFramePr>
          <p:cNvPr id="10" name="Content Placeholder 9"/>
          <p:cNvGraphicFramePr>
            <a:graphicFrameLocks noGrp="1"/>
          </p:cNvGraphicFramePr>
          <p:nvPr>
            <p:ph idx="4294967295"/>
            <p:extLst>
              <p:ext uri="{D42A27DB-BD31-4B8C-83A1-F6EECF244321}">
                <p14:modId xmlns:p14="http://schemas.microsoft.com/office/powerpoint/2010/main" val="3213727140"/>
              </p:ext>
            </p:extLst>
          </p:nvPr>
        </p:nvGraphicFramePr>
        <p:xfrm>
          <a:off x="457200" y="1570038"/>
          <a:ext cx="6096000" cy="452596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3192" name="Text Box 12"/>
          <p:cNvSpPr txBox="1">
            <a:spLocks noChangeArrowheads="1"/>
          </p:cNvSpPr>
          <p:nvPr/>
        </p:nvSpPr>
        <p:spPr bwMode="auto">
          <a:xfrm>
            <a:off x="6629400" y="4064675"/>
            <a:ext cx="2362200" cy="2031325"/>
          </a:xfrm>
          <a:prstGeom prst="rect">
            <a:avLst/>
          </a:prstGeom>
          <a:solidFill>
            <a:schemeClr val="bg1">
              <a:lumMod val="95000"/>
            </a:schemeClr>
          </a:solidFill>
          <a:ln>
            <a:noFill/>
            <a:headEnd/>
            <a:tailEnd/>
          </a:ln>
        </p:spPr>
        <p:style>
          <a:lnRef idx="1">
            <a:schemeClr val="accent1"/>
          </a:lnRef>
          <a:fillRef idx="2">
            <a:schemeClr val="accent1"/>
          </a:fillRef>
          <a:effectRef idx="1">
            <a:schemeClr val="accent1"/>
          </a:effectRef>
          <a:fontRef idx="minor">
            <a:schemeClr val="dk1"/>
          </a:fontRef>
        </p:style>
        <p:txBody>
          <a:bodyPr wrap="square">
            <a:spAutoFit/>
          </a:bodyPr>
          <a:lstStyle/>
          <a:p>
            <a:pPr algn="ctr">
              <a:spcBef>
                <a:spcPct val="50000"/>
              </a:spcBef>
            </a:pPr>
            <a:r>
              <a:rPr lang="en-US" altLang="zh-TW" sz="1800" dirty="0">
                <a:ea typeface="PMingLiU" pitchFamily="18" charset="-120"/>
              </a:rPr>
              <a:t>The MPFA is now responsible for regulating both MPF schemes and ORSO schemes, under the MPFSO and the ORSO respectively</a:t>
            </a:r>
          </a:p>
        </p:txBody>
      </p:sp>
      <p:sp>
        <p:nvSpPr>
          <p:cNvPr id="93193" name="Line 14"/>
          <p:cNvSpPr>
            <a:spLocks noChangeShapeType="1"/>
          </p:cNvSpPr>
          <p:nvPr/>
        </p:nvSpPr>
        <p:spPr bwMode="auto">
          <a:xfrm flipH="1">
            <a:off x="5181600" y="2590801"/>
            <a:ext cx="1447800" cy="1142999"/>
          </a:xfrm>
          <a:prstGeom prst="line">
            <a:avLst/>
          </a:prstGeom>
          <a:ln>
            <a:headEnd/>
            <a:tailEnd type="triangle" w="med" len="med"/>
          </a:ln>
        </p:spPr>
        <p:style>
          <a:lnRef idx="3">
            <a:schemeClr val="accent2"/>
          </a:lnRef>
          <a:fillRef idx="0">
            <a:schemeClr val="accent2"/>
          </a:fillRef>
          <a:effectRef idx="2">
            <a:schemeClr val="accent2"/>
          </a:effectRef>
          <a:fontRef idx="minor">
            <a:schemeClr val="tx1"/>
          </a:fontRef>
        </p:style>
        <p:txBody>
          <a:bodyPr/>
          <a:lstStyle/>
          <a:p>
            <a:endParaRPr lang="zh-TW" altLang="en-US"/>
          </a:p>
        </p:txBody>
      </p:sp>
      <p:sp>
        <p:nvSpPr>
          <p:cNvPr id="93191" name="Text Box 11"/>
          <p:cNvSpPr txBox="1">
            <a:spLocks noChangeArrowheads="1"/>
          </p:cNvSpPr>
          <p:nvPr/>
        </p:nvSpPr>
        <p:spPr bwMode="auto">
          <a:xfrm>
            <a:off x="6629400" y="1023878"/>
            <a:ext cx="2362200" cy="2862322"/>
          </a:xfrm>
          <a:prstGeom prst="rect">
            <a:avLst/>
          </a:prstGeom>
          <a:solidFill>
            <a:schemeClr val="accent4">
              <a:lumMod val="20000"/>
              <a:lumOff val="80000"/>
            </a:schemeClr>
          </a:solidFill>
          <a:ln>
            <a:noFill/>
            <a:headEnd/>
            <a:tailEnd/>
          </a:ln>
        </p:spPr>
        <p:style>
          <a:lnRef idx="1">
            <a:schemeClr val="accent1"/>
          </a:lnRef>
          <a:fillRef idx="2">
            <a:schemeClr val="accent1"/>
          </a:fillRef>
          <a:effectRef idx="1">
            <a:schemeClr val="accent1"/>
          </a:effectRef>
          <a:fontRef idx="minor">
            <a:schemeClr val="dk1"/>
          </a:fontRef>
        </p:style>
        <p:txBody>
          <a:bodyPr wrap="square">
            <a:spAutoFit/>
          </a:bodyPr>
          <a:lstStyle/>
          <a:p>
            <a:pPr algn="ctr">
              <a:spcBef>
                <a:spcPct val="50000"/>
              </a:spcBef>
            </a:pPr>
            <a:r>
              <a:rPr lang="en-US" altLang="zh-TW" sz="1800" dirty="0">
                <a:ea typeface="PMingLiU" pitchFamily="18" charset="-120"/>
              </a:rPr>
              <a:t>Before the MPF System was launched (in 2000), retirement schemes set up voluntarily by employers for their employees were regulated under the Occupational Retirement Schemes Ordinance (ORSO). </a:t>
            </a:r>
          </a:p>
        </p:txBody>
      </p:sp>
      <p:sp>
        <p:nvSpPr>
          <p:cNvPr id="11" name="Footer Placeholder 4"/>
          <p:cNvSpPr>
            <a:spLocks noGrp="1"/>
          </p:cNvSpPr>
          <p:nvPr>
            <p:ph type="ftr" sz="quarter" idx="11"/>
          </p:nvPr>
        </p:nvSpPr>
        <p:spPr bwMode="auto">
          <a:xfrm>
            <a:off x="1989138" y="6143625"/>
            <a:ext cx="7154862" cy="427038"/>
          </a:xfrm>
          <a:noFill/>
          <a:ln>
            <a:miter lim="800000"/>
            <a:headEnd/>
            <a:tailEnd/>
          </a:ln>
        </p:spPr>
        <p:txBody>
          <a:bodyPr/>
          <a:lstStyle/>
          <a:p>
            <a:r>
              <a:rPr lang="en-US" altLang="zh-TW" dirty="0"/>
              <a:t>Pension Funds and Retirement Schemes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3191"/>
                                        </p:tgtEl>
                                        <p:attrNameLst>
                                          <p:attrName>style.visibility</p:attrName>
                                        </p:attrNameLst>
                                      </p:cBhvr>
                                      <p:to>
                                        <p:strVal val="visible"/>
                                      </p:to>
                                    </p:set>
                                    <p:animEffect transition="in" filter="fade">
                                      <p:cBhvr>
                                        <p:cTn id="7" dur="500"/>
                                        <p:tgtEl>
                                          <p:spTgt spid="9319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3193"/>
                                        </p:tgtEl>
                                        <p:attrNameLst>
                                          <p:attrName>style.visibility</p:attrName>
                                        </p:attrNameLst>
                                      </p:cBhvr>
                                      <p:to>
                                        <p:strVal val="visible"/>
                                      </p:to>
                                    </p:set>
                                    <p:animEffect transition="in" filter="fade">
                                      <p:cBhvr>
                                        <p:cTn id="10" dur="500"/>
                                        <p:tgtEl>
                                          <p:spTgt spid="9319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3192"/>
                                        </p:tgtEl>
                                        <p:attrNameLst>
                                          <p:attrName>style.visibility</p:attrName>
                                        </p:attrNameLst>
                                      </p:cBhvr>
                                      <p:to>
                                        <p:strVal val="visible"/>
                                      </p:to>
                                    </p:set>
                                    <p:animEffect transition="in" filter="fade">
                                      <p:cBhvr>
                                        <p:cTn id="15" dur="500"/>
                                        <p:tgtEl>
                                          <p:spTgt spid="931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192" grpId="0" animBg="1"/>
      <p:bldP spid="93193" grpId="0" animBg="1"/>
      <p:bldP spid="93191"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7" name="Rectangle 4"/>
          <p:cNvSpPr>
            <a:spLocks noGrp="1" noChangeArrowheads="1"/>
          </p:cNvSpPr>
          <p:nvPr>
            <p:ph type="title"/>
          </p:nvPr>
        </p:nvSpPr>
        <p:spPr/>
        <p:txBody>
          <a:bodyPr/>
          <a:lstStyle/>
          <a:p>
            <a:pPr eaLnBrk="1" hangingPunct="1"/>
            <a:r>
              <a:rPr lang="en-US" altLang="zh-TW" dirty="0">
                <a:ea typeface="PMingLiU" pitchFamily="18" charset="-120"/>
              </a:rPr>
              <a:t>MPF Structure: Constituent Funds</a:t>
            </a:r>
          </a:p>
        </p:txBody>
      </p:sp>
      <p:sp>
        <p:nvSpPr>
          <p:cNvPr id="95236" name="Slide Number Placeholder 4"/>
          <p:cNvSpPr>
            <a:spLocks noGrp="1"/>
          </p:cNvSpPr>
          <p:nvPr>
            <p:ph type="sldNum" sz="quarter" idx="10"/>
          </p:nvPr>
        </p:nvSpPr>
        <p:spPr>
          <a:noFill/>
        </p:spPr>
        <p:txBody>
          <a:bodyPr vert="horz" wrap="square" lIns="91440" tIns="45720" rIns="91440" bIns="45720" numCol="1" anchor="ctr" anchorCtr="0" compatLnSpc="1">
            <a:prstTxWarp prst="textNoShape">
              <a:avLst/>
            </a:prstTxWarp>
          </a:bodyPr>
          <a:lstStyle/>
          <a:p>
            <a:fld id="{12DB6BDA-7DD2-4E81-9658-9188877F8D5D}" type="slidenum">
              <a:rPr lang="en-US" altLang="en-US" sz="1400"/>
              <a:pPr/>
              <a:t>65</a:t>
            </a:fld>
            <a:endParaRPr lang="en-US" altLang="en-US" sz="1400" dirty="0"/>
          </a:p>
        </p:txBody>
      </p:sp>
      <p:pic>
        <p:nvPicPr>
          <p:cNvPr id="450565" name="Picture 5"/>
          <p:cNvPicPr>
            <a:picLocks noChangeAspect="1" noChangeArrowheads="1"/>
          </p:cNvPicPr>
          <p:nvPr/>
        </p:nvPicPr>
        <p:blipFill>
          <a:blip r:embed="rId3" cstate="print"/>
          <a:srcRect/>
          <a:stretch>
            <a:fillRect/>
          </a:stretch>
        </p:blipFill>
        <p:spPr bwMode="auto">
          <a:xfrm>
            <a:off x="381000" y="1143000"/>
            <a:ext cx="8343900" cy="4446588"/>
          </a:xfrm>
          <a:prstGeom prst="rect">
            <a:avLst/>
          </a:prstGeom>
          <a:noFill/>
          <a:ln w="9525">
            <a:noFill/>
            <a:miter lim="800000"/>
            <a:headEnd/>
            <a:tailEnd/>
          </a:ln>
        </p:spPr>
      </p:pic>
      <p:sp>
        <p:nvSpPr>
          <p:cNvPr id="450566" name="Text Box 6"/>
          <p:cNvSpPr txBox="1">
            <a:spLocks noChangeArrowheads="1"/>
          </p:cNvSpPr>
          <p:nvPr/>
        </p:nvSpPr>
        <p:spPr bwMode="auto">
          <a:xfrm>
            <a:off x="0" y="5867400"/>
            <a:ext cx="7391400" cy="307777"/>
          </a:xfrm>
          <a:prstGeom prst="rect">
            <a:avLst/>
          </a:prstGeom>
          <a:noFill/>
          <a:ln w="9525">
            <a:noFill/>
            <a:miter lim="800000"/>
            <a:headEnd/>
            <a:tailEnd/>
          </a:ln>
        </p:spPr>
        <p:txBody>
          <a:bodyPr>
            <a:spAutoFit/>
          </a:bodyPr>
          <a:lstStyle>
            <a:defPPr>
              <a:defRPr lang="en-US"/>
            </a:defPPr>
            <a:lvl1pPr eaLnBrk="0" hangingPunct="0">
              <a:spcBef>
                <a:spcPct val="50000"/>
              </a:spcBef>
              <a:defRPr sz="1400" i="1">
                <a:latin typeface="+mn-lt"/>
              </a:defRPr>
            </a:lvl1pPr>
            <a:lvl2pPr>
              <a:defRPr>
                <a:latin typeface="Tahoma" pitchFamily="34" charset="0"/>
              </a:defRPr>
            </a:lvl2pPr>
            <a:lvl3pPr>
              <a:defRPr>
                <a:latin typeface="Tahoma" pitchFamily="34" charset="0"/>
              </a:defRPr>
            </a:lvl3pPr>
            <a:lvl4pPr>
              <a:defRPr>
                <a:latin typeface="Tahoma" pitchFamily="34" charset="0"/>
              </a:defRPr>
            </a:lvl4pPr>
            <a:lvl5pPr>
              <a:defRPr>
                <a:latin typeface="Tahoma" pitchFamily="34" charset="0"/>
              </a:defRPr>
            </a:lvl5pPr>
            <a:lvl6pPr>
              <a:defRPr>
                <a:latin typeface="Tahoma" pitchFamily="34" charset="0"/>
              </a:defRPr>
            </a:lvl6pPr>
            <a:lvl7pPr>
              <a:defRPr>
                <a:latin typeface="Tahoma" pitchFamily="34" charset="0"/>
              </a:defRPr>
            </a:lvl7pPr>
            <a:lvl8pPr>
              <a:defRPr>
                <a:latin typeface="Tahoma" pitchFamily="34" charset="0"/>
              </a:defRPr>
            </a:lvl8pPr>
            <a:lvl9pPr>
              <a:defRPr>
                <a:latin typeface="Tahoma" pitchFamily="34" charset="0"/>
              </a:defRPr>
            </a:lvl9pPr>
          </a:lstStyle>
          <a:p>
            <a:r>
              <a:rPr lang="en-US" altLang="zh-TW" dirty="0"/>
              <a:t>Source: http://www.hkifa.org.hk/eng/download/fundinfo/mpf/HKIFA_Edu_E.pdf </a:t>
            </a:r>
          </a:p>
        </p:txBody>
      </p:sp>
      <p:sp>
        <p:nvSpPr>
          <p:cNvPr id="8" name="Footer Placeholder 4"/>
          <p:cNvSpPr>
            <a:spLocks noGrp="1"/>
          </p:cNvSpPr>
          <p:nvPr>
            <p:ph type="ftr" sz="quarter" idx="11"/>
          </p:nvPr>
        </p:nvSpPr>
        <p:spPr bwMode="auto">
          <a:xfrm>
            <a:off x="1989138" y="6143625"/>
            <a:ext cx="7154862" cy="427038"/>
          </a:xfrm>
          <a:noFill/>
          <a:ln>
            <a:miter lim="800000"/>
            <a:headEnd/>
            <a:tailEnd/>
          </a:ln>
        </p:spPr>
        <p:txBody>
          <a:bodyPr/>
          <a:lstStyle/>
          <a:p>
            <a:r>
              <a:rPr lang="en-US" altLang="zh-TW" dirty="0"/>
              <a:t>Pension Funds and Retirement Schemes</a:t>
            </a:r>
          </a:p>
        </p:txBody>
      </p:sp>
      <p:sp>
        <p:nvSpPr>
          <p:cNvPr id="2" name="TextBox 1"/>
          <p:cNvSpPr txBox="1"/>
          <p:nvPr/>
        </p:nvSpPr>
        <p:spPr>
          <a:xfrm>
            <a:off x="7772400" y="4154487"/>
            <a:ext cx="1219200" cy="2303463"/>
          </a:xfrm>
          <a:prstGeom prst="rect">
            <a:avLst/>
          </a:prstGeom>
          <a:solidFill>
            <a:schemeClr val="accent3">
              <a:lumMod val="20000"/>
              <a:lumOff val="80000"/>
            </a:schemeClr>
          </a:solidFill>
        </p:spPr>
        <p:txBody>
          <a:bodyPr vert="horz" wrap="square" lIns="91440" tIns="45720" rIns="91440" bIns="45720" rtlCol="0" anchor="ctr">
            <a:noAutofit/>
          </a:bodyPr>
          <a:lstStyle/>
          <a:p>
            <a:pPr fontAlgn="auto">
              <a:spcAft>
                <a:spcPts val="0"/>
              </a:spcAft>
            </a:pPr>
            <a:r>
              <a:rPr lang="en-US" altLang="zh-TW" sz="1600" dirty="0"/>
              <a:t>approved pooled investment funds (“</a:t>
            </a:r>
            <a:r>
              <a:rPr lang="en-US" altLang="zh-TW" sz="1600" dirty="0" err="1"/>
              <a:t>apif</a:t>
            </a:r>
            <a:r>
              <a:rPr lang="en-US" altLang="zh-TW" sz="1600" dirty="0"/>
              <a:t>”) can be a unit trust or an insurance policy</a:t>
            </a:r>
            <a:endParaRPr kumimoji="0" lang="en-US" sz="1600" b="0" i="0" u="none" strike="noStrike" kern="1200" cap="none" spc="0" normalizeH="0" baseline="0" noProof="0" dirty="0">
              <a:ln>
                <a:noFill/>
              </a:ln>
              <a:solidFill>
                <a:schemeClr val="tx1"/>
              </a:solidFill>
              <a:effectLst/>
              <a:uLnTx/>
              <a:uFillTx/>
              <a:latin typeface="+mj-lt"/>
              <a:ea typeface="+mj-ea"/>
              <a:cs typeface="+mj-cs"/>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dirty="0"/>
              <a:t>Employee Choice Arrangement</a:t>
            </a:r>
            <a:endParaRPr lang="zh-TW" altLang="en-US" dirty="0"/>
          </a:p>
        </p:txBody>
      </p:sp>
      <p:sp>
        <p:nvSpPr>
          <p:cNvPr id="5" name="Content Placeholder 4"/>
          <p:cNvSpPr>
            <a:spLocks noGrp="1"/>
          </p:cNvSpPr>
          <p:nvPr>
            <p:ph idx="1"/>
          </p:nvPr>
        </p:nvSpPr>
        <p:spPr/>
        <p:txBody>
          <a:bodyPr>
            <a:normAutofit lnSpcReduction="10000"/>
          </a:bodyPr>
          <a:lstStyle/>
          <a:p>
            <a:r>
              <a:rPr lang="en-US" altLang="zh-TW" dirty="0"/>
              <a:t>The </a:t>
            </a:r>
            <a:r>
              <a:rPr lang="en-US" altLang="zh-TW" b="1" dirty="0"/>
              <a:t>Employee Choice Arrangement (ECA) </a:t>
            </a:r>
            <a:r>
              <a:rPr lang="en-US" altLang="zh-TW" dirty="0"/>
              <a:t>started on 1 November, 2012. From that date, employees are allowed to transfer their accrued benefits, i.e. the accumulated contributions and investment returns, which arise from the employee mandatory contributions made during their current employment to another MPF trustee and scheme of their own choice once every calendar year; or not to make any change by retaining the accrued benefits in the MPF scheme they are currently enrolled in. </a:t>
            </a:r>
          </a:p>
          <a:p>
            <a:r>
              <a:rPr lang="en-US" altLang="zh-TW" dirty="0"/>
              <a:t>In addition, the minimum and maximum levels of relevant income have been adjusted to HKD 7,100 and HKD 30,000 respectively (as of October 2014)</a:t>
            </a:r>
          </a:p>
        </p:txBody>
      </p:sp>
      <p:sp>
        <p:nvSpPr>
          <p:cNvPr id="3" name="Slide Number Placeholder 2"/>
          <p:cNvSpPr>
            <a:spLocks noGrp="1"/>
          </p:cNvSpPr>
          <p:nvPr>
            <p:ph type="sldNum" sz="quarter" idx="10"/>
          </p:nvPr>
        </p:nvSpPr>
        <p:spPr/>
        <p:txBody>
          <a:bodyPr/>
          <a:lstStyle/>
          <a:p>
            <a:pPr>
              <a:defRPr/>
            </a:pPr>
            <a:fld id="{BB5F28B0-7856-4976-9185-CB21AAFD98ED}" type="slidenum">
              <a:rPr lang="en-US" altLang="en-US" smtClean="0"/>
              <a:pPr>
                <a:defRPr/>
              </a:pPr>
              <a:t>66</a:t>
            </a:fld>
            <a:endParaRPr lang="en-US" altLang="en-US"/>
          </a:p>
        </p:txBody>
      </p:sp>
      <p:sp>
        <p:nvSpPr>
          <p:cNvPr id="6" name="Footer Placeholder 4"/>
          <p:cNvSpPr>
            <a:spLocks noGrp="1"/>
          </p:cNvSpPr>
          <p:nvPr>
            <p:ph type="ftr" sz="quarter" idx="11"/>
          </p:nvPr>
        </p:nvSpPr>
        <p:spPr bwMode="auto">
          <a:xfrm>
            <a:off x="1989138" y="6143625"/>
            <a:ext cx="7154862" cy="427038"/>
          </a:xfrm>
          <a:noFill/>
          <a:ln>
            <a:miter lim="800000"/>
            <a:headEnd/>
            <a:tailEnd/>
          </a:ln>
        </p:spPr>
        <p:txBody>
          <a:bodyPr/>
          <a:lstStyle/>
          <a:p>
            <a:r>
              <a:rPr lang="en-US" altLang="zh-TW" dirty="0"/>
              <a:t>Pension Funds and Retirement Schemes</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dirty="0"/>
              <a:t>Withdrawal choice arrangement</a:t>
            </a:r>
            <a:endParaRPr lang="zh-TW" altLang="en-US" dirty="0"/>
          </a:p>
        </p:txBody>
      </p:sp>
      <p:sp>
        <p:nvSpPr>
          <p:cNvPr id="3" name="Content Placeholder 2"/>
          <p:cNvSpPr>
            <a:spLocks noGrp="1"/>
          </p:cNvSpPr>
          <p:nvPr>
            <p:ph idx="1"/>
          </p:nvPr>
        </p:nvSpPr>
        <p:spPr/>
        <p:txBody>
          <a:bodyPr/>
          <a:lstStyle/>
          <a:p>
            <a:r>
              <a:rPr lang="en-US" altLang="zh-TW" dirty="0"/>
              <a:t>Introduction of choice of withdrawal by installments instead of lump sum (effective 1 Feb 16) : Scheme members who have reached the age of 65, or who have reached the age of 60 and have decided to early retire can choose to either :</a:t>
            </a:r>
          </a:p>
          <a:p>
            <a:pPr lvl="1"/>
            <a:r>
              <a:rPr lang="en-US" altLang="zh-TW" dirty="0"/>
              <a:t>withdraw their MPF benefits by installments or </a:t>
            </a:r>
          </a:p>
          <a:p>
            <a:pPr lvl="1"/>
            <a:r>
              <a:rPr lang="en-US" altLang="zh-TW" dirty="0"/>
              <a:t>withdraw all their MPF benefits in a lump sum, or </a:t>
            </a:r>
          </a:p>
          <a:p>
            <a:pPr lvl="1"/>
            <a:r>
              <a:rPr lang="en-US" altLang="zh-TW" dirty="0"/>
              <a:t>retain all their MPF benefits in their accounts for continuous investment.</a:t>
            </a:r>
            <a:endParaRPr lang="zh-TW" altLang="en-US" dirty="0"/>
          </a:p>
        </p:txBody>
      </p:sp>
      <p:sp>
        <p:nvSpPr>
          <p:cNvPr id="4" name="Slide Number Placeholder 3"/>
          <p:cNvSpPr>
            <a:spLocks noGrp="1"/>
          </p:cNvSpPr>
          <p:nvPr>
            <p:ph type="sldNum" sz="quarter" idx="10"/>
          </p:nvPr>
        </p:nvSpPr>
        <p:spPr/>
        <p:txBody>
          <a:bodyPr/>
          <a:lstStyle/>
          <a:p>
            <a:pPr>
              <a:defRPr/>
            </a:pPr>
            <a:fld id="{809A4F01-EBEC-4878-81D8-A6152D087E2C}" type="slidenum">
              <a:rPr lang="en-US" altLang="en-US" smtClean="0"/>
              <a:pPr>
                <a:defRPr/>
              </a:pPr>
              <a:t>67</a:t>
            </a:fld>
            <a:endParaRPr lang="en-US" altLang="en-US"/>
          </a:p>
        </p:txBody>
      </p:sp>
      <p:sp>
        <p:nvSpPr>
          <p:cNvPr id="7" name="Footer Placeholder 4"/>
          <p:cNvSpPr>
            <a:spLocks noGrp="1"/>
          </p:cNvSpPr>
          <p:nvPr>
            <p:ph type="ftr" sz="quarter" idx="11"/>
          </p:nvPr>
        </p:nvSpPr>
        <p:spPr bwMode="auto">
          <a:xfrm>
            <a:off x="1989138" y="6143625"/>
            <a:ext cx="7154862" cy="427038"/>
          </a:xfrm>
          <a:noFill/>
          <a:ln>
            <a:miter lim="800000"/>
            <a:headEnd/>
            <a:tailEnd/>
          </a:ln>
        </p:spPr>
        <p:txBody>
          <a:bodyPr/>
          <a:lstStyle/>
          <a:p>
            <a:r>
              <a:rPr lang="en-US" altLang="zh-TW" dirty="0"/>
              <a:t>Pension Funds and Retirement Schemes</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dirty="0"/>
              <a:t>Default Investment Strategy</a:t>
            </a:r>
            <a:endParaRPr lang="zh-TW" altLang="en-US" dirty="0"/>
          </a:p>
        </p:txBody>
      </p:sp>
      <p:sp>
        <p:nvSpPr>
          <p:cNvPr id="3" name="Content Placeholder 2"/>
          <p:cNvSpPr>
            <a:spLocks noGrp="1"/>
          </p:cNvSpPr>
          <p:nvPr>
            <p:ph idx="1"/>
          </p:nvPr>
        </p:nvSpPr>
        <p:spPr/>
        <p:txBody>
          <a:bodyPr>
            <a:normAutofit/>
          </a:bodyPr>
          <a:lstStyle/>
          <a:p>
            <a:r>
              <a:rPr lang="en-US" altLang="zh-TW" dirty="0"/>
              <a:t>To address the problems of high fees and difficulty in making choices associated with some MPF schemes, the Government and the MPFA propose to require each trustee to provide, in each scheme, a </a:t>
            </a:r>
            <a:r>
              <a:rPr lang="en-US" altLang="zh-TW" b="1" dirty="0"/>
              <a:t>Default Investment Strategy (DIS).</a:t>
            </a:r>
            <a:r>
              <a:rPr lang="en-US" altLang="zh-TW" dirty="0"/>
              <a:t> The Government introduced the amendment bill to the Legislative Council on 25 November 2015, and the was launched by the </a:t>
            </a:r>
            <a:r>
              <a:rPr lang="en-US" altLang="zh-TW" b="1" dirty="0"/>
              <a:t>end of 2016.</a:t>
            </a:r>
          </a:p>
          <a:p>
            <a:r>
              <a:rPr lang="en-US" altLang="zh-TW" dirty="0"/>
              <a:t>MPF members who don’t select any options will by default contribute into the DIS.</a:t>
            </a:r>
            <a:endParaRPr lang="zh-TW" altLang="en-US" dirty="0"/>
          </a:p>
        </p:txBody>
      </p:sp>
      <p:sp>
        <p:nvSpPr>
          <p:cNvPr id="4" name="Slide Number Placeholder 3"/>
          <p:cNvSpPr>
            <a:spLocks noGrp="1"/>
          </p:cNvSpPr>
          <p:nvPr>
            <p:ph type="sldNum" sz="quarter" idx="10"/>
          </p:nvPr>
        </p:nvSpPr>
        <p:spPr/>
        <p:txBody>
          <a:bodyPr/>
          <a:lstStyle/>
          <a:p>
            <a:pPr>
              <a:defRPr/>
            </a:pPr>
            <a:fld id="{809A4F01-EBEC-4878-81D8-A6152D087E2C}" type="slidenum">
              <a:rPr lang="en-US" altLang="en-US" smtClean="0"/>
              <a:pPr>
                <a:defRPr/>
              </a:pPr>
              <a:t>68</a:t>
            </a:fld>
            <a:endParaRPr lang="en-US" altLang="en-US"/>
          </a:p>
        </p:txBody>
      </p:sp>
      <p:sp>
        <p:nvSpPr>
          <p:cNvPr id="7" name="Footer Placeholder 4"/>
          <p:cNvSpPr>
            <a:spLocks noGrp="1"/>
          </p:cNvSpPr>
          <p:nvPr>
            <p:ph type="ftr" sz="quarter" idx="11"/>
          </p:nvPr>
        </p:nvSpPr>
        <p:spPr bwMode="auto">
          <a:xfrm>
            <a:off x="1989138" y="6143625"/>
            <a:ext cx="7154862" cy="427038"/>
          </a:xfrm>
          <a:noFill/>
          <a:ln>
            <a:miter lim="800000"/>
            <a:headEnd/>
            <a:tailEnd/>
          </a:ln>
        </p:spPr>
        <p:txBody>
          <a:bodyPr/>
          <a:lstStyle/>
          <a:p>
            <a:r>
              <a:rPr lang="en-US" altLang="zh-TW" dirty="0"/>
              <a:t>Pension Funds and Retirement Schemes</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7496175" cy="1143000"/>
          </a:xfrm>
        </p:spPr>
        <p:txBody>
          <a:bodyPr/>
          <a:lstStyle/>
          <a:p>
            <a:r>
              <a:rPr lang="en-US" altLang="zh-TW" dirty="0"/>
              <a:t>Default Investment Strategy</a:t>
            </a:r>
            <a:endParaRPr lang="zh-TW" altLang="en-US" dirty="0"/>
          </a:p>
        </p:txBody>
      </p:sp>
      <p:pic>
        <p:nvPicPr>
          <p:cNvPr id="4098" name="Picture 2"/>
          <p:cNvPicPr>
            <a:picLocks noGrp="1" noChangeAspect="1" noChangeArrowheads="1"/>
          </p:cNvPicPr>
          <p:nvPr>
            <p:ph sz="half" idx="1"/>
          </p:nvPr>
        </p:nvPicPr>
        <p:blipFill>
          <a:blip r:embed="rId3" cstate="print"/>
          <a:stretch>
            <a:fillRect/>
          </a:stretch>
        </p:blipFill>
        <p:spPr bwMode="auto">
          <a:xfrm>
            <a:off x="304800" y="1371600"/>
            <a:ext cx="5234641" cy="1981200"/>
          </a:xfrm>
          <a:prstGeom prst="rect">
            <a:avLst/>
          </a:prstGeom>
          <a:noFill/>
          <a:ln w="9525">
            <a:noFill/>
            <a:miter lim="800000"/>
            <a:headEnd/>
            <a:tailEnd/>
          </a:ln>
        </p:spPr>
      </p:pic>
      <p:sp>
        <p:nvSpPr>
          <p:cNvPr id="4" name="Slide Number Placeholder 3"/>
          <p:cNvSpPr>
            <a:spLocks noGrp="1"/>
          </p:cNvSpPr>
          <p:nvPr>
            <p:ph type="sldNum" sz="quarter" idx="10"/>
          </p:nvPr>
        </p:nvSpPr>
        <p:spPr/>
        <p:txBody>
          <a:bodyPr/>
          <a:lstStyle/>
          <a:p>
            <a:pPr>
              <a:defRPr/>
            </a:pPr>
            <a:fld id="{809A4F01-EBEC-4878-81D8-A6152D087E2C}" type="slidenum">
              <a:rPr lang="en-US" altLang="en-US" smtClean="0"/>
              <a:pPr>
                <a:defRPr/>
              </a:pPr>
              <a:t>69</a:t>
            </a:fld>
            <a:endParaRPr lang="en-US" altLang="en-US"/>
          </a:p>
        </p:txBody>
      </p:sp>
      <p:sp>
        <p:nvSpPr>
          <p:cNvPr id="8" name="Text Placeholder 6"/>
          <p:cNvSpPr txBox="1">
            <a:spLocks/>
          </p:cNvSpPr>
          <p:nvPr/>
        </p:nvSpPr>
        <p:spPr bwMode="auto">
          <a:xfrm>
            <a:off x="5562600" y="76200"/>
            <a:ext cx="3505200" cy="6629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1" fontAlgn="base" latinLnBrk="0" hangingPunct="1">
              <a:spcBef>
                <a:spcPct val="20000"/>
              </a:spcBef>
              <a:spcAft>
                <a:spcPct val="0"/>
              </a:spcAft>
              <a:buClr>
                <a:srgbClr val="953735"/>
              </a:buClr>
              <a:buSzPct val="100000"/>
              <a:buFont typeface="Wingdings 2" pitchFamily="18" charset="2"/>
              <a:buChar char="¡"/>
              <a:tabLst/>
              <a:defRPr/>
            </a:pPr>
            <a:r>
              <a:rPr kumimoji="0" lang="en-US" altLang="zh-TW" sz="2000" b="0" i="0" u="none" strike="noStrike" kern="1200" cap="none" spc="0" normalizeH="0" baseline="0" noProof="0" dirty="0">
                <a:ln>
                  <a:noFill/>
                </a:ln>
                <a:solidFill>
                  <a:schemeClr val="tx1"/>
                </a:solidFill>
                <a:effectLst/>
                <a:uLnTx/>
                <a:uFillTx/>
                <a:latin typeface="+mn-lt"/>
                <a:ea typeface="新細明體" charset="-120"/>
                <a:cs typeface="+mn-cs"/>
              </a:rPr>
              <a:t>2 globally diversified funds : Core accumulation Fund and Age 65 Plus Fund</a:t>
            </a:r>
          </a:p>
          <a:p>
            <a:pPr marL="342900" indent="-342900">
              <a:spcBef>
                <a:spcPct val="20000"/>
              </a:spcBef>
              <a:buClr>
                <a:srgbClr val="953735"/>
              </a:buClr>
              <a:buSzPct val="100000"/>
              <a:buFont typeface="Wingdings 2" pitchFamily="18" charset="2"/>
              <a:buChar char="¡"/>
            </a:pPr>
            <a:r>
              <a:rPr lang="en-US" altLang="zh-TW" sz="2000" dirty="0">
                <a:latin typeface="+mn-lt"/>
                <a:ea typeface="新細明體" charset="-120"/>
              </a:rPr>
              <a:t>Principle of </a:t>
            </a:r>
            <a:r>
              <a:rPr lang="en-US" altLang="zh-TW" sz="2000" b="1" dirty="0">
                <a:latin typeface="+mn-lt"/>
                <a:ea typeface="新細明體" charset="-120"/>
              </a:rPr>
              <a:t>age de-risking</a:t>
            </a:r>
            <a:r>
              <a:rPr lang="en-US" altLang="zh-TW" sz="2000" dirty="0">
                <a:latin typeface="+mn-lt"/>
                <a:ea typeface="新細明體" charset="-120"/>
              </a:rPr>
              <a:t>:</a:t>
            </a:r>
            <a:endParaRPr lang="zh-TW" altLang="en-US" sz="2000" dirty="0">
              <a:latin typeface="+mn-lt"/>
              <a:ea typeface="新細明體" charset="-120"/>
            </a:endParaRPr>
          </a:p>
          <a:p>
            <a:pPr marL="800100" lvl="1" indent="-342900">
              <a:spcBef>
                <a:spcPct val="20000"/>
              </a:spcBef>
              <a:buClr>
                <a:srgbClr val="953735"/>
              </a:buClr>
              <a:buSzPct val="100000"/>
              <a:buFont typeface="Wingdings 2" pitchFamily="18" charset="2"/>
              <a:buChar char="¡"/>
            </a:pPr>
            <a:r>
              <a:rPr lang="en-US" altLang="zh-TW" sz="1800" dirty="0">
                <a:latin typeface="+mn-lt"/>
                <a:ea typeface="新細明體" charset="-120"/>
              </a:rPr>
              <a:t>&lt;50: 100% invested in the Core </a:t>
            </a:r>
            <a:r>
              <a:rPr lang="fr-FR" altLang="zh-TW" sz="1800" dirty="0">
                <a:latin typeface="+mn-lt"/>
                <a:ea typeface="新細明體" charset="-120"/>
              </a:rPr>
              <a:t>Accumulation </a:t>
            </a:r>
            <a:r>
              <a:rPr lang="fr-FR" altLang="zh-TW" sz="1800" dirty="0" err="1">
                <a:latin typeface="+mn-lt"/>
                <a:ea typeface="新細明體" charset="-120"/>
              </a:rPr>
              <a:t>Fund</a:t>
            </a:r>
            <a:r>
              <a:rPr lang="fr-FR" altLang="zh-TW" sz="1800" dirty="0">
                <a:latin typeface="+mn-lt"/>
                <a:ea typeface="新細明體" charset="-120"/>
              </a:rPr>
              <a:t>.</a:t>
            </a:r>
          </a:p>
          <a:p>
            <a:pPr marL="800100" lvl="1" indent="-342900">
              <a:spcBef>
                <a:spcPct val="20000"/>
              </a:spcBef>
              <a:buClr>
                <a:srgbClr val="953735"/>
              </a:buClr>
              <a:buSzPct val="100000"/>
              <a:buFont typeface="Wingdings 2" pitchFamily="18" charset="2"/>
              <a:buChar char="¡"/>
            </a:pPr>
            <a:r>
              <a:rPr lang="en-US" altLang="zh-TW" sz="1800" dirty="0">
                <a:latin typeface="+mn-lt"/>
                <a:ea typeface="新細明體" charset="-120"/>
              </a:rPr>
              <a:t>50-64: MPF benefits in the Core Accumulation Fund gradually switched to the Age 65 Plus Fund every year, so that the ratio of higher risk investments in the investment portfolio will fall by around 2.6% every year.</a:t>
            </a:r>
          </a:p>
          <a:p>
            <a:pPr marL="800100" lvl="1" indent="-342900">
              <a:spcBef>
                <a:spcPct val="20000"/>
              </a:spcBef>
              <a:buClr>
                <a:srgbClr val="953735"/>
              </a:buClr>
              <a:buSzPct val="100000"/>
              <a:buFont typeface="Wingdings 2" pitchFamily="18" charset="2"/>
              <a:buChar char="¡"/>
            </a:pPr>
            <a:r>
              <a:rPr lang="en-US" altLang="zh-TW" sz="1800" dirty="0">
                <a:latin typeface="+mn-lt"/>
                <a:ea typeface="新細明體" charset="-120"/>
              </a:rPr>
              <a:t>65+: all MPF benefits will be invested in the Age 65 </a:t>
            </a:r>
            <a:r>
              <a:rPr lang="fr-FR" altLang="zh-TW" sz="1800" dirty="0">
                <a:latin typeface="+mn-lt"/>
                <a:ea typeface="新細明體" charset="-120"/>
              </a:rPr>
              <a:t>Plus </a:t>
            </a:r>
            <a:r>
              <a:rPr lang="fr-FR" altLang="zh-TW" sz="1800" dirty="0" err="1">
                <a:latin typeface="+mn-lt"/>
                <a:ea typeface="新細明體" charset="-120"/>
              </a:rPr>
              <a:t>Fund</a:t>
            </a:r>
            <a:r>
              <a:rPr lang="fr-FR" altLang="zh-TW" sz="2000" dirty="0">
                <a:latin typeface="+mn-lt"/>
                <a:ea typeface="新細明體" charset="-120"/>
              </a:rPr>
              <a:t>.</a:t>
            </a:r>
          </a:p>
          <a:p>
            <a:pPr marL="342900" indent="-342900">
              <a:spcBef>
                <a:spcPct val="20000"/>
              </a:spcBef>
              <a:buClr>
                <a:srgbClr val="953735"/>
              </a:buClr>
              <a:buSzPct val="100000"/>
              <a:buFont typeface="Wingdings 2" pitchFamily="18" charset="2"/>
              <a:buChar char="¡"/>
            </a:pPr>
            <a:r>
              <a:rPr lang="fr-FR" altLang="zh-TW" sz="2000" b="1" dirty="0" err="1">
                <a:latin typeface="+mn-lt"/>
                <a:ea typeface="新細明體" charset="-120"/>
              </a:rPr>
              <a:t>Fee</a:t>
            </a:r>
            <a:r>
              <a:rPr lang="fr-FR" altLang="zh-TW" sz="2000" b="1" dirty="0">
                <a:latin typeface="+mn-lt"/>
                <a:ea typeface="新細明體" charset="-120"/>
              </a:rPr>
              <a:t> </a:t>
            </a:r>
            <a:r>
              <a:rPr lang="fr-FR" altLang="zh-TW" sz="2000" b="1" dirty="0" err="1">
                <a:latin typeface="+mn-lt"/>
                <a:ea typeface="新細明體" charset="-120"/>
              </a:rPr>
              <a:t>controls</a:t>
            </a:r>
            <a:r>
              <a:rPr lang="fr-FR" altLang="zh-TW" sz="2000" dirty="0">
                <a:latin typeface="+mn-lt"/>
                <a:ea typeface="新細明體" charset="-120"/>
              </a:rPr>
              <a:t>: management </a:t>
            </a:r>
            <a:r>
              <a:rPr lang="fr-FR" altLang="zh-TW" sz="2000" dirty="0" err="1">
                <a:latin typeface="+mn-lt"/>
                <a:ea typeface="新細明體" charset="-120"/>
              </a:rPr>
              <a:t>fees</a:t>
            </a:r>
            <a:r>
              <a:rPr lang="fr-FR" altLang="zh-TW" sz="2000" dirty="0">
                <a:latin typeface="+mn-lt"/>
                <a:ea typeface="新細明體" charset="-120"/>
              </a:rPr>
              <a:t> </a:t>
            </a:r>
            <a:r>
              <a:rPr lang="fr-FR" altLang="zh-TW" sz="2000" dirty="0" err="1">
                <a:latin typeface="+mn-lt"/>
                <a:ea typeface="新細明體" charset="-120"/>
              </a:rPr>
              <a:t>capped</a:t>
            </a:r>
            <a:r>
              <a:rPr lang="fr-FR" altLang="zh-TW" sz="2000" dirty="0">
                <a:latin typeface="+mn-lt"/>
                <a:ea typeface="新細明體" charset="-120"/>
              </a:rPr>
              <a:t> </a:t>
            </a:r>
            <a:r>
              <a:rPr lang="fr-FR" altLang="zh-TW" sz="2000" dirty="0" err="1">
                <a:latin typeface="+mn-lt"/>
                <a:ea typeface="新細明體" charset="-120"/>
              </a:rPr>
              <a:t>at</a:t>
            </a:r>
            <a:r>
              <a:rPr lang="fr-FR" altLang="zh-TW" sz="2000" dirty="0">
                <a:latin typeface="+mn-lt"/>
                <a:ea typeface="新細明體" charset="-120"/>
              </a:rPr>
              <a:t> </a:t>
            </a:r>
            <a:r>
              <a:rPr lang="fr-FR" altLang="zh-TW" sz="2000" b="1" dirty="0">
                <a:latin typeface="+mn-lt"/>
                <a:ea typeface="新細明體" charset="-120"/>
              </a:rPr>
              <a:t>0.75%</a:t>
            </a:r>
            <a:r>
              <a:rPr lang="fr-FR" altLang="zh-TW" sz="2000" dirty="0">
                <a:latin typeface="+mn-lt"/>
                <a:ea typeface="新細明體" charset="-120"/>
              </a:rPr>
              <a:t> </a:t>
            </a:r>
            <a:r>
              <a:rPr lang="fr-FR" altLang="zh-TW" sz="2000" dirty="0" err="1">
                <a:latin typeface="+mn-lt"/>
                <a:ea typeface="新細明體" charset="-120"/>
              </a:rPr>
              <a:t>p.a</a:t>
            </a:r>
            <a:r>
              <a:rPr lang="fr-FR" altLang="zh-TW" sz="2000" dirty="0">
                <a:latin typeface="+mn-lt"/>
                <a:ea typeface="新細明體" charset="-120"/>
              </a:rPr>
              <a:t>.</a:t>
            </a:r>
          </a:p>
        </p:txBody>
      </p:sp>
      <p:pic>
        <p:nvPicPr>
          <p:cNvPr id="10" name="Picture 3"/>
          <p:cNvPicPr>
            <a:picLocks noChangeAspect="1" noChangeArrowheads="1"/>
          </p:cNvPicPr>
          <p:nvPr/>
        </p:nvPicPr>
        <p:blipFill>
          <a:blip r:embed="rId4" cstate="print"/>
          <a:srcRect/>
          <a:stretch>
            <a:fillRect/>
          </a:stretch>
        </p:blipFill>
        <p:spPr bwMode="auto">
          <a:xfrm>
            <a:off x="228600" y="3505200"/>
            <a:ext cx="5334001" cy="2619696"/>
          </a:xfrm>
          <a:prstGeom prst="rect">
            <a:avLst/>
          </a:prstGeom>
          <a:noFill/>
          <a:ln w="9525">
            <a:noFill/>
            <a:miter lim="800000"/>
            <a:headEnd/>
            <a:tailEnd/>
          </a:ln>
        </p:spPr>
      </p:pic>
      <p:sp>
        <p:nvSpPr>
          <p:cNvPr id="12" name="Footer Placeholder 4"/>
          <p:cNvSpPr>
            <a:spLocks noGrp="1"/>
          </p:cNvSpPr>
          <p:nvPr>
            <p:ph type="ftr" sz="quarter" idx="11"/>
          </p:nvPr>
        </p:nvSpPr>
        <p:spPr bwMode="auto">
          <a:xfrm>
            <a:off x="1989138" y="6143625"/>
            <a:ext cx="7154862" cy="427038"/>
          </a:xfrm>
          <a:noFill/>
          <a:ln>
            <a:miter lim="800000"/>
            <a:headEnd/>
            <a:tailEnd/>
          </a:ln>
        </p:spPr>
        <p:txBody>
          <a:bodyPr/>
          <a:lstStyle/>
          <a:p>
            <a:r>
              <a:rPr lang="en-US" altLang="zh-TW" dirty="0"/>
              <a:t>Pension Funds and Retirement Schemes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7" name="Rectangle 2"/>
          <p:cNvSpPr>
            <a:spLocks noGrp="1" noChangeArrowheads="1"/>
          </p:cNvSpPr>
          <p:nvPr>
            <p:ph type="title"/>
          </p:nvPr>
        </p:nvSpPr>
        <p:spPr/>
        <p:txBody>
          <a:bodyPr/>
          <a:lstStyle/>
          <a:p>
            <a:r>
              <a:rPr lang="en-US" altLang="zh-TW" dirty="0"/>
              <a:t>Definition of Insurance</a:t>
            </a:r>
          </a:p>
        </p:txBody>
      </p:sp>
      <p:sp>
        <p:nvSpPr>
          <p:cNvPr id="161795" name="Rectangle 3"/>
          <p:cNvSpPr>
            <a:spLocks noGrp="1" noChangeArrowheads="1"/>
          </p:cNvSpPr>
          <p:nvPr>
            <p:ph idx="1"/>
          </p:nvPr>
        </p:nvSpPr>
        <p:spPr/>
        <p:txBody>
          <a:bodyPr/>
          <a:lstStyle/>
          <a:p>
            <a:r>
              <a:rPr lang="en-US" altLang="zh-TW" dirty="0"/>
              <a:t>Benefit provided by a particular kind of indemnity contract, called an </a:t>
            </a:r>
            <a:r>
              <a:rPr lang="en-US" altLang="zh-TW" b="1" dirty="0">
                <a:solidFill>
                  <a:schemeClr val="accent2"/>
                </a:solidFill>
              </a:rPr>
              <a:t>insurance policy</a:t>
            </a:r>
          </a:p>
          <a:p>
            <a:r>
              <a:rPr lang="en-US" altLang="zh-TW" dirty="0"/>
              <a:t>Issued by one of several kinds of legal entities, any of which may be called an </a:t>
            </a:r>
            <a:r>
              <a:rPr lang="en-US" altLang="zh-TW" b="1" dirty="0">
                <a:solidFill>
                  <a:schemeClr val="accent2"/>
                </a:solidFill>
              </a:rPr>
              <a:t>insurer</a:t>
            </a:r>
          </a:p>
          <a:p>
            <a:r>
              <a:rPr lang="en-US" altLang="zh-TW" dirty="0"/>
              <a:t>In which the insurer promises to pay on behalf of or to indemnify another party, called a </a:t>
            </a:r>
            <a:r>
              <a:rPr lang="en-US" altLang="zh-TW" b="1" dirty="0">
                <a:solidFill>
                  <a:schemeClr val="accent2"/>
                </a:solidFill>
              </a:rPr>
              <a:t>policyholder or insured</a:t>
            </a:r>
          </a:p>
          <a:p>
            <a:r>
              <a:rPr lang="en-US" altLang="zh-TW" dirty="0"/>
              <a:t>That protects the insured against loss caused by those perils subject to the indemnity in exchange for consideration known as an insurance </a:t>
            </a:r>
            <a:r>
              <a:rPr lang="en-US" altLang="zh-TW" b="1" dirty="0">
                <a:solidFill>
                  <a:schemeClr val="accent2"/>
                </a:solidFill>
              </a:rPr>
              <a:t>premium</a:t>
            </a:r>
          </a:p>
          <a:p>
            <a:endParaRPr lang="en-US" altLang="zh-TW" dirty="0"/>
          </a:p>
        </p:txBody>
      </p:sp>
      <p:sp>
        <p:nvSpPr>
          <p:cNvPr id="18436" name="Slide Number Placeholder 5"/>
          <p:cNvSpPr>
            <a:spLocks noGrp="1"/>
          </p:cNvSpPr>
          <p:nvPr>
            <p:ph type="sldNum" sz="quarter" idx="10"/>
          </p:nvPr>
        </p:nvSpPr>
        <p:spPr>
          <a:noFill/>
        </p:spPr>
        <p:txBody>
          <a:bodyPr vert="horz" wrap="square" lIns="91440" tIns="45720" rIns="91440" bIns="45720" numCol="1" anchor="ctr" anchorCtr="0" compatLnSpc="1">
            <a:prstTxWarp prst="textNoShape">
              <a:avLst/>
            </a:prstTxWarp>
          </a:bodyPr>
          <a:lstStyle/>
          <a:p>
            <a:fld id="{B1469546-7680-4AF6-A920-3E1399AD8EED}" type="slidenum">
              <a:rPr lang="en-US" altLang="en-US" sz="1400"/>
              <a:pPr/>
              <a:t>7</a:t>
            </a:fld>
            <a:endParaRPr lang="en-US" altLang="en-US" sz="1400"/>
          </a:p>
        </p:txBody>
      </p:sp>
      <p:sp>
        <p:nvSpPr>
          <p:cNvPr id="6" name="Footer Placeholder 4"/>
          <p:cNvSpPr>
            <a:spLocks noGrp="1"/>
          </p:cNvSpPr>
          <p:nvPr>
            <p:ph type="ftr" sz="quarter" idx="11"/>
          </p:nvPr>
        </p:nvSpPr>
        <p:spPr bwMode="auto">
          <a:xfrm>
            <a:off x="1989138" y="6143625"/>
            <a:ext cx="7154862" cy="427038"/>
          </a:xfrm>
          <a:noFill/>
          <a:ln>
            <a:miter lim="800000"/>
            <a:headEnd/>
            <a:tailEnd/>
          </a:ln>
        </p:spPr>
        <p:txBody>
          <a:bodyPr/>
          <a:lstStyle/>
          <a:p>
            <a:r>
              <a:rPr lang="en-US" altLang="zh-TW" dirty="0"/>
              <a:t>Insurance Companies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179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179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179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179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1795" grpId="0"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Launch of Tax Deductions for Annuity Premiums and MPF Voluntary Contributions</a:t>
            </a:r>
          </a:p>
        </p:txBody>
      </p:sp>
      <p:sp>
        <p:nvSpPr>
          <p:cNvPr id="8" name="Content Placeholder 7"/>
          <p:cNvSpPr>
            <a:spLocks noGrp="1"/>
          </p:cNvSpPr>
          <p:nvPr>
            <p:ph idx="1"/>
          </p:nvPr>
        </p:nvSpPr>
        <p:spPr>
          <a:xfrm>
            <a:off x="457200" y="1600201"/>
            <a:ext cx="8229600" cy="1676399"/>
          </a:xfrm>
        </p:spPr>
        <p:txBody>
          <a:bodyPr>
            <a:normAutofit lnSpcReduction="10000"/>
          </a:bodyPr>
          <a:lstStyle/>
          <a:p>
            <a:pPr>
              <a:lnSpc>
                <a:spcPct val="100000"/>
              </a:lnSpc>
            </a:pPr>
            <a:r>
              <a:rPr lang="en-US" dirty="0"/>
              <a:t> The amendment ordinance (2019)  provides </a:t>
            </a:r>
            <a:r>
              <a:rPr lang="en-US" b="1" dirty="0"/>
              <a:t>tax deductions </a:t>
            </a:r>
            <a:r>
              <a:rPr lang="en-US" dirty="0"/>
              <a:t>for </a:t>
            </a:r>
            <a:r>
              <a:rPr lang="en-US" b="1" dirty="0"/>
              <a:t>qualifying</a:t>
            </a:r>
            <a:r>
              <a:rPr lang="en-US" dirty="0"/>
              <a:t> deferred </a:t>
            </a:r>
            <a:r>
              <a:rPr lang="en-US" b="1" dirty="0"/>
              <a:t>annuity</a:t>
            </a:r>
            <a:r>
              <a:rPr lang="en-US" dirty="0"/>
              <a:t> premiums (</a:t>
            </a:r>
            <a:r>
              <a:rPr lang="en-US" b="1" dirty="0"/>
              <a:t>QDAP</a:t>
            </a:r>
            <a:r>
              <a:rPr lang="en-US" dirty="0"/>
              <a:t>) and tax deductible MPF </a:t>
            </a:r>
            <a:r>
              <a:rPr lang="en-US" b="1" dirty="0"/>
              <a:t>voluntary contributions </a:t>
            </a:r>
            <a:r>
              <a:rPr lang="en-US" dirty="0"/>
              <a:t>(</a:t>
            </a:r>
            <a:r>
              <a:rPr lang="en-US" b="1" dirty="0"/>
              <a:t>TVC</a:t>
            </a:r>
            <a:r>
              <a:rPr lang="en-US" dirty="0"/>
              <a:t>) under salaries tax and personal assessment. </a:t>
            </a:r>
          </a:p>
          <a:p>
            <a:pPr>
              <a:lnSpc>
                <a:spcPct val="100000"/>
              </a:lnSpc>
            </a:pPr>
            <a:r>
              <a:rPr lang="en-US" dirty="0"/>
              <a:t>The deduction cap is </a:t>
            </a:r>
            <a:r>
              <a:rPr lang="en-US" b="1" dirty="0"/>
              <a:t>$60,000 per year</a:t>
            </a:r>
            <a:r>
              <a:rPr lang="en-US" dirty="0"/>
              <a:t>, which is an </a:t>
            </a:r>
            <a:r>
              <a:rPr lang="en-US" b="1" dirty="0"/>
              <a:t>aggregate limit </a:t>
            </a:r>
            <a:r>
              <a:rPr lang="en-US" dirty="0"/>
              <a:t>for both qualifying deferred annuity premiums and TVC</a:t>
            </a:r>
          </a:p>
        </p:txBody>
      </p:sp>
      <p:sp>
        <p:nvSpPr>
          <p:cNvPr id="5" name="Slide Number Placeholder 4"/>
          <p:cNvSpPr>
            <a:spLocks noGrp="1"/>
          </p:cNvSpPr>
          <p:nvPr>
            <p:ph type="sldNum" sz="quarter" idx="10"/>
          </p:nvPr>
        </p:nvSpPr>
        <p:spPr/>
        <p:txBody>
          <a:bodyPr/>
          <a:lstStyle/>
          <a:p>
            <a:pPr>
              <a:defRPr/>
            </a:pPr>
            <a:fld id="{256EFFAB-3B23-4602-835C-C960048013E1}" type="slidenum">
              <a:rPr lang="en-US" altLang="en-US" smtClean="0"/>
              <a:pPr>
                <a:defRPr/>
              </a:pPr>
              <a:t>70</a:t>
            </a:fld>
            <a:endParaRPr lang="en-US" altLang="en-US"/>
          </a:p>
        </p:txBody>
      </p:sp>
      <p:sp>
        <p:nvSpPr>
          <p:cNvPr id="6" name="Footer Placeholder 5"/>
          <p:cNvSpPr>
            <a:spLocks noGrp="1"/>
          </p:cNvSpPr>
          <p:nvPr>
            <p:ph type="ftr" sz="quarter" idx="11"/>
          </p:nvPr>
        </p:nvSpPr>
        <p:spPr/>
        <p:txBody>
          <a:bodyPr/>
          <a:lstStyle/>
          <a:p>
            <a:pPr>
              <a:defRPr/>
            </a:pPr>
            <a:r>
              <a:rPr lang="en-US" altLang="zh-TW" dirty="0"/>
              <a:t>Pension Funds and Retirement Schemes</a:t>
            </a:r>
          </a:p>
        </p:txBody>
      </p:sp>
      <p:pic>
        <p:nvPicPr>
          <p:cNvPr id="1026" name="Picture 2" descr="https://www.ifec.org.hk/web/common/images/managing-your-money/qdap-tvc/what-is-qdap-middlebanner-e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32485" y="3035286"/>
            <a:ext cx="5930315" cy="30872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286389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Qualifying Deferred Annuity Policy (“QDAP”)</a:t>
            </a:r>
            <a:endParaRPr lang="en-US" dirty="0"/>
          </a:p>
        </p:txBody>
      </p:sp>
      <p:sp>
        <p:nvSpPr>
          <p:cNvPr id="3" name="Content Placeholder 2"/>
          <p:cNvSpPr>
            <a:spLocks noGrp="1"/>
          </p:cNvSpPr>
          <p:nvPr>
            <p:ph idx="1"/>
          </p:nvPr>
        </p:nvSpPr>
        <p:spPr/>
        <p:txBody>
          <a:bodyPr>
            <a:normAutofit fontScale="92500" lnSpcReduction="10000"/>
          </a:bodyPr>
          <a:lstStyle/>
          <a:p>
            <a:r>
              <a:rPr lang="en-US" dirty="0"/>
              <a:t>For relevant premiums to qualify for tax deductions, a </a:t>
            </a:r>
            <a:r>
              <a:rPr lang="en-US" b="1" dirty="0"/>
              <a:t>deferred annuity </a:t>
            </a:r>
            <a:r>
              <a:rPr lang="en-US" dirty="0"/>
              <a:t>product must comply with the guideline issued by the Insurance Authority, including:</a:t>
            </a:r>
          </a:p>
          <a:p>
            <a:pPr lvl="1"/>
            <a:r>
              <a:rPr lang="en-US" dirty="0"/>
              <a:t>Minimum total premiums of $180,000 and minimum payment period of 5 years</a:t>
            </a:r>
          </a:p>
          <a:p>
            <a:pPr lvl="1"/>
            <a:r>
              <a:rPr lang="en-US" dirty="0"/>
              <a:t>Minimum annuity period of 10 years</a:t>
            </a:r>
          </a:p>
          <a:p>
            <a:pPr lvl="1"/>
            <a:r>
              <a:rPr lang="en-US" dirty="0" err="1"/>
              <a:t>Annuitization</a:t>
            </a:r>
            <a:r>
              <a:rPr lang="en-US" dirty="0"/>
              <a:t> at the age of 50 or beyond</a:t>
            </a:r>
          </a:p>
          <a:p>
            <a:pPr lvl="1"/>
            <a:r>
              <a:rPr lang="en-US" dirty="0"/>
              <a:t>Disclosure of the internal rate of return of the product to facilitate evaluation and comparison</a:t>
            </a:r>
          </a:p>
          <a:p>
            <a:pPr lvl="1"/>
            <a:r>
              <a:rPr lang="en-US" dirty="0"/>
              <a:t>Clear presentation of the guaranteed and non-guaranteed annuity payouts</a:t>
            </a:r>
          </a:p>
          <a:p>
            <a:pPr lvl="1"/>
            <a:r>
              <a:rPr lang="en-US" dirty="0"/>
              <a:t>Clear separation of premiums of all riders (e.g. critical illness, </a:t>
            </a:r>
            <a:r>
              <a:rPr lang="en-US" dirty="0" err="1"/>
              <a:t>hospitalisation</a:t>
            </a:r>
            <a:r>
              <a:rPr lang="en-US" dirty="0"/>
              <a:t> cash, etc.) from the qualifying deferred annuity premiums</a:t>
            </a:r>
          </a:p>
          <a:p>
            <a:endParaRPr lang="en-US" dirty="0"/>
          </a:p>
        </p:txBody>
      </p:sp>
      <p:sp>
        <p:nvSpPr>
          <p:cNvPr id="4" name="Slide Number Placeholder 3"/>
          <p:cNvSpPr>
            <a:spLocks noGrp="1"/>
          </p:cNvSpPr>
          <p:nvPr>
            <p:ph type="sldNum" sz="quarter" idx="10"/>
          </p:nvPr>
        </p:nvSpPr>
        <p:spPr/>
        <p:txBody>
          <a:bodyPr/>
          <a:lstStyle/>
          <a:p>
            <a:pPr>
              <a:defRPr/>
            </a:pPr>
            <a:fld id="{809A4F01-EBEC-4878-81D8-A6152D087E2C}" type="slidenum">
              <a:rPr lang="en-US" altLang="en-US" smtClean="0"/>
              <a:pPr>
                <a:defRPr/>
              </a:pPr>
              <a:t>71</a:t>
            </a:fld>
            <a:endParaRPr lang="en-US" altLang="en-US"/>
          </a:p>
        </p:txBody>
      </p:sp>
      <p:sp>
        <p:nvSpPr>
          <p:cNvPr id="5" name="Footer Placeholder 4"/>
          <p:cNvSpPr>
            <a:spLocks noGrp="1"/>
          </p:cNvSpPr>
          <p:nvPr>
            <p:ph type="ftr" sz="quarter" idx="11"/>
          </p:nvPr>
        </p:nvSpPr>
        <p:spPr/>
        <p:txBody>
          <a:bodyPr/>
          <a:lstStyle/>
          <a:p>
            <a:pPr>
              <a:defRPr/>
            </a:pPr>
            <a:r>
              <a:rPr lang="en-US" altLang="zh-TW" dirty="0"/>
              <a:t>Pension Funds and Retirement Schemes</a:t>
            </a:r>
          </a:p>
        </p:txBody>
      </p:sp>
    </p:spTree>
    <p:extLst>
      <p:ext uri="{BB962C8B-B14F-4D97-AF65-F5344CB8AC3E}">
        <p14:creationId xmlns:p14="http://schemas.microsoft.com/office/powerpoint/2010/main" val="374022238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D520EF-6288-48B9-B9C9-610017F566A8}"/>
              </a:ext>
            </a:extLst>
          </p:cNvPr>
          <p:cNvSpPr>
            <a:spLocks noGrp="1"/>
          </p:cNvSpPr>
          <p:nvPr>
            <p:ph type="title"/>
          </p:nvPr>
        </p:nvSpPr>
        <p:spPr/>
        <p:txBody>
          <a:bodyPr/>
          <a:lstStyle/>
          <a:p>
            <a:r>
              <a:rPr lang="en-US" smtClean="0"/>
              <a:t>Summary </a:t>
            </a:r>
            <a:endParaRPr lang="en-US" dirty="0"/>
          </a:p>
        </p:txBody>
      </p:sp>
      <p:sp>
        <p:nvSpPr>
          <p:cNvPr id="3" name="Content Placeholder 2">
            <a:extLst>
              <a:ext uri="{FF2B5EF4-FFF2-40B4-BE49-F238E27FC236}">
                <a16:creationId xmlns:a16="http://schemas.microsoft.com/office/drawing/2014/main" id="{02866226-25E4-49F8-BDBB-D6365A802DC7}"/>
              </a:ext>
            </a:extLst>
          </p:cNvPr>
          <p:cNvSpPr>
            <a:spLocks noGrp="1"/>
          </p:cNvSpPr>
          <p:nvPr>
            <p:ph idx="1"/>
          </p:nvPr>
        </p:nvSpPr>
        <p:spPr/>
        <p:txBody>
          <a:bodyPr/>
          <a:lstStyle/>
          <a:p>
            <a:r>
              <a:rPr lang="en-US" dirty="0" smtClean="0"/>
              <a:t>HK’s </a:t>
            </a:r>
            <a:r>
              <a:rPr lang="en-US" dirty="0"/>
              <a:t>M</a:t>
            </a:r>
            <a:r>
              <a:rPr lang="en-US" dirty="0" smtClean="0"/>
              <a:t>andatory </a:t>
            </a:r>
            <a:r>
              <a:rPr lang="en-US" dirty="0"/>
              <a:t>P</a:t>
            </a:r>
            <a:r>
              <a:rPr lang="en-US" dirty="0" smtClean="0"/>
              <a:t>rovident </a:t>
            </a:r>
            <a:r>
              <a:rPr lang="en-US" dirty="0"/>
              <a:t>F</a:t>
            </a:r>
            <a:r>
              <a:rPr lang="en-US" dirty="0" smtClean="0"/>
              <a:t>und</a:t>
            </a:r>
          </a:p>
          <a:p>
            <a:pPr lvl="1"/>
            <a:r>
              <a:rPr lang="en-US" dirty="0" smtClean="0"/>
              <a:t>Characteristics</a:t>
            </a:r>
          </a:p>
          <a:p>
            <a:pPr lvl="1"/>
            <a:r>
              <a:rPr lang="en-US" dirty="0" smtClean="0"/>
              <a:t>regulatory structure</a:t>
            </a:r>
          </a:p>
          <a:p>
            <a:pPr lvl="1"/>
            <a:r>
              <a:rPr lang="en-US" dirty="0" smtClean="0"/>
              <a:t>constituent funds</a:t>
            </a:r>
          </a:p>
          <a:p>
            <a:pPr lvl="1"/>
            <a:r>
              <a:rPr lang="en-US" dirty="0" smtClean="0"/>
              <a:t>ECA</a:t>
            </a:r>
          </a:p>
          <a:p>
            <a:pPr lvl="1"/>
            <a:r>
              <a:rPr lang="en-US" dirty="0" smtClean="0"/>
              <a:t>DIS</a:t>
            </a:r>
          </a:p>
          <a:p>
            <a:pPr lvl="1"/>
            <a:r>
              <a:rPr lang="en-US" dirty="0" smtClean="0"/>
              <a:t>WCA</a:t>
            </a:r>
          </a:p>
          <a:p>
            <a:pPr lvl="1"/>
            <a:r>
              <a:rPr lang="en-US" dirty="0" smtClean="0"/>
              <a:t>tax deductions</a:t>
            </a:r>
          </a:p>
          <a:p>
            <a:pPr lvl="1"/>
            <a:r>
              <a:rPr lang="en-US" dirty="0" smtClean="0"/>
              <a:t>QDAP</a:t>
            </a:r>
            <a:endParaRPr lang="en-US" dirty="0"/>
          </a:p>
        </p:txBody>
      </p:sp>
      <p:sp>
        <p:nvSpPr>
          <p:cNvPr id="5" name="Slide Number Placeholder 4">
            <a:extLst>
              <a:ext uri="{FF2B5EF4-FFF2-40B4-BE49-F238E27FC236}">
                <a16:creationId xmlns:a16="http://schemas.microsoft.com/office/drawing/2014/main" id="{5AD706AC-8A04-4AAA-B2DB-78CD2FBB174C}"/>
              </a:ext>
            </a:extLst>
          </p:cNvPr>
          <p:cNvSpPr>
            <a:spLocks noGrp="1"/>
          </p:cNvSpPr>
          <p:nvPr>
            <p:ph type="sldNum" sz="quarter" idx="10"/>
          </p:nvPr>
        </p:nvSpPr>
        <p:spPr/>
        <p:txBody>
          <a:bodyPr/>
          <a:lstStyle/>
          <a:p>
            <a:fld id="{0E85575E-6D9D-4118-86C0-D3E7A16D5047}" type="slidenum">
              <a:rPr lang="en-US" altLang="en-US" smtClean="0"/>
              <a:pPr/>
              <a:t>72</a:t>
            </a:fld>
            <a:endParaRPr lang="en-US" altLang="en-US"/>
          </a:p>
        </p:txBody>
      </p:sp>
      <p:sp>
        <p:nvSpPr>
          <p:cNvPr id="6" name="Footer Placeholder 5">
            <a:extLst>
              <a:ext uri="{FF2B5EF4-FFF2-40B4-BE49-F238E27FC236}">
                <a16:creationId xmlns:a16="http://schemas.microsoft.com/office/drawing/2014/main" id="{C8D744BC-AE09-4A9A-B5F5-096A910144B9}"/>
              </a:ext>
            </a:extLst>
          </p:cNvPr>
          <p:cNvSpPr>
            <a:spLocks noGrp="1"/>
          </p:cNvSpPr>
          <p:nvPr>
            <p:ph type="ftr" sz="quarter" idx="11"/>
          </p:nvPr>
        </p:nvSpPr>
        <p:spPr/>
        <p:txBody>
          <a:bodyPr/>
          <a:lstStyle/>
          <a:p>
            <a:r>
              <a:rPr lang="en-US" altLang="en-US" dirty="0" smtClean="0"/>
              <a:t>Summary</a:t>
            </a:r>
            <a:endParaRPr lang="en-US" altLang="en-US" dirty="0"/>
          </a:p>
        </p:txBody>
      </p:sp>
    </p:spTree>
    <p:extLst>
      <p:ext uri="{BB962C8B-B14F-4D97-AF65-F5344CB8AC3E}">
        <p14:creationId xmlns:p14="http://schemas.microsoft.com/office/powerpoint/2010/main" val="49312467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algn="r"/>
            <a:r>
              <a:rPr lang="en-US" altLang="zh-TW" dirty="0"/>
              <a:t>Test Your Understanding</a:t>
            </a:r>
            <a:endParaRPr lang="zh-TW" altLang="en-US" dirty="0"/>
          </a:p>
        </p:txBody>
      </p:sp>
      <p:sp>
        <p:nvSpPr>
          <p:cNvPr id="7" name="Content Placeholder 6"/>
          <p:cNvSpPr>
            <a:spLocks noGrp="1"/>
          </p:cNvSpPr>
          <p:nvPr>
            <p:ph sz="half" idx="1"/>
          </p:nvPr>
        </p:nvSpPr>
        <p:spPr>
          <a:xfrm>
            <a:off x="152400" y="892176"/>
            <a:ext cx="5715000" cy="5235574"/>
          </a:xfrm>
        </p:spPr>
        <p:txBody>
          <a:bodyPr/>
          <a:lstStyle/>
          <a:p>
            <a:pPr lvl="0">
              <a:lnSpc>
                <a:spcPct val="100000"/>
              </a:lnSpc>
            </a:pPr>
            <a:r>
              <a:rPr lang="en-US" altLang="zh-TW" dirty="0"/>
              <a:t>The MPF is a</a:t>
            </a:r>
          </a:p>
          <a:p>
            <a:pPr lvl="1">
              <a:lnSpc>
                <a:spcPct val="100000"/>
              </a:lnSpc>
            </a:pPr>
            <a:r>
              <a:rPr lang="en-US" altLang="zh-TW" dirty="0"/>
              <a:t>Defined benefits plan</a:t>
            </a:r>
          </a:p>
          <a:p>
            <a:pPr lvl="1">
              <a:lnSpc>
                <a:spcPct val="100000"/>
              </a:lnSpc>
            </a:pPr>
            <a:r>
              <a:rPr lang="en-US" altLang="zh-TW" dirty="0"/>
              <a:t>Defined contributions plan</a:t>
            </a:r>
          </a:p>
          <a:p>
            <a:pPr lvl="0">
              <a:lnSpc>
                <a:spcPct val="100000"/>
              </a:lnSpc>
            </a:pPr>
            <a:r>
              <a:rPr lang="en-US" altLang="zh-TW" dirty="0"/>
              <a:t>Under the Employee Choice Arrangement (ECA), employees can:</a:t>
            </a:r>
          </a:p>
          <a:p>
            <a:pPr lvl="1">
              <a:lnSpc>
                <a:spcPct val="100000"/>
              </a:lnSpc>
            </a:pPr>
            <a:r>
              <a:rPr lang="en-US" altLang="zh-TW" dirty="0"/>
              <a:t>Change their allocation choices within the employer plan</a:t>
            </a:r>
          </a:p>
          <a:p>
            <a:pPr lvl="1">
              <a:lnSpc>
                <a:spcPct val="100000"/>
              </a:lnSpc>
            </a:pPr>
            <a:r>
              <a:rPr lang="en-US" altLang="zh-TW" dirty="0"/>
              <a:t>Transfer their contributions to another MPF plan of their choice</a:t>
            </a:r>
          </a:p>
          <a:p>
            <a:pPr lvl="1">
              <a:lnSpc>
                <a:spcPct val="100000"/>
              </a:lnSpc>
            </a:pPr>
            <a:r>
              <a:rPr lang="en-US" altLang="zh-TW" dirty="0"/>
              <a:t>Transfer both their employers and their own contributions to another MPF plan</a:t>
            </a:r>
          </a:p>
          <a:p>
            <a:pPr lvl="0">
              <a:lnSpc>
                <a:spcPct val="100000"/>
              </a:lnSpc>
            </a:pPr>
            <a:r>
              <a:rPr lang="en-US" altLang="zh-TW" dirty="0"/>
              <a:t>The Withdrawal Choice Arrangement allows employees to</a:t>
            </a:r>
          </a:p>
          <a:p>
            <a:pPr lvl="1">
              <a:lnSpc>
                <a:spcPct val="100000"/>
              </a:lnSpc>
            </a:pPr>
            <a:r>
              <a:rPr lang="en-US" altLang="zh-TW" dirty="0"/>
              <a:t>Take their contributions in cash at any time</a:t>
            </a:r>
          </a:p>
          <a:p>
            <a:pPr lvl="1">
              <a:lnSpc>
                <a:spcPct val="100000"/>
              </a:lnSpc>
            </a:pPr>
            <a:r>
              <a:rPr lang="en-US" altLang="zh-TW" dirty="0"/>
              <a:t>At retirement, choose to get a lump sum or an annuity or keep the money in the MPF longer</a:t>
            </a:r>
          </a:p>
          <a:p>
            <a:pPr lvl="1">
              <a:lnSpc>
                <a:spcPct val="100000"/>
              </a:lnSpc>
            </a:pPr>
            <a:endParaRPr lang="en-US" altLang="zh-TW" dirty="0"/>
          </a:p>
          <a:p>
            <a:pPr lvl="0">
              <a:lnSpc>
                <a:spcPct val="100000"/>
              </a:lnSpc>
            </a:pPr>
            <a:endParaRPr lang="zh-TW" altLang="en-US" dirty="0"/>
          </a:p>
        </p:txBody>
      </p:sp>
      <p:sp>
        <p:nvSpPr>
          <p:cNvPr id="4" name="Slide Number Placeholder 3"/>
          <p:cNvSpPr>
            <a:spLocks noGrp="1"/>
          </p:cNvSpPr>
          <p:nvPr>
            <p:ph type="sldNum" sz="quarter" idx="10"/>
          </p:nvPr>
        </p:nvSpPr>
        <p:spPr/>
        <p:txBody>
          <a:bodyPr/>
          <a:lstStyle/>
          <a:p>
            <a:pPr>
              <a:defRPr/>
            </a:pPr>
            <a:fld id="{809A4F01-EBEC-4878-81D8-A6152D087E2C}" type="slidenum">
              <a:rPr lang="en-US" altLang="en-US" smtClean="0"/>
              <a:pPr>
                <a:defRPr/>
              </a:pPr>
              <a:t>73</a:t>
            </a:fld>
            <a:endParaRPr lang="en-US" altLang="en-US"/>
          </a:p>
        </p:txBody>
      </p:sp>
      <p:pic>
        <p:nvPicPr>
          <p:cNvPr id="9" name="Picture 3" descr="C:\Users\Wolfgang\Documents\ED.PRES\06_Purchased Copyrighted Contend\istockphoto\iStock_000008335931Small.jpg"/>
          <p:cNvPicPr>
            <a:picLocks noGrp="1" noChangeAspect="1" noChangeArrowheads="1"/>
          </p:cNvPicPr>
          <p:nvPr>
            <p:ph sz="half" idx="2"/>
          </p:nvPr>
        </p:nvPicPr>
        <p:blipFill>
          <a:blip r:embed="rId2" cstate="print">
            <a:extLst>
              <a:ext uri="{28A0092B-C50C-407E-A947-70E740481C1C}">
                <a14:useLocalDpi xmlns:a14="http://schemas.microsoft.com/office/drawing/2010/main" val="0"/>
              </a:ext>
            </a:extLst>
          </a:blip>
          <a:srcRect/>
          <a:stretch>
            <a:fillRect/>
          </a:stretch>
        </p:blipFill>
        <p:spPr bwMode="auto">
          <a:xfrm>
            <a:off x="5867400" y="2123257"/>
            <a:ext cx="3122012" cy="2900562"/>
          </a:xfrm>
          <a:prstGeom prst="rect">
            <a:avLst/>
          </a:prstGeom>
          <a:noFill/>
          <a:extLst>
            <a:ext uri="{909E8E84-426E-40DD-AFC4-6F175D3DCCD1}">
              <a14:hiddenFill xmlns:a14="http://schemas.microsoft.com/office/drawing/2010/main">
                <a:solidFill>
                  <a:srgbClr val="FFFFFF"/>
                </a:solidFill>
              </a14:hiddenFill>
            </a:ext>
          </a:extLst>
        </p:spPr>
      </p:pic>
      <p:sp>
        <p:nvSpPr>
          <p:cNvPr id="8" name="Footer Placeholder 4"/>
          <p:cNvSpPr>
            <a:spLocks noGrp="1"/>
          </p:cNvSpPr>
          <p:nvPr>
            <p:ph type="ftr" sz="quarter" idx="11"/>
          </p:nvPr>
        </p:nvSpPr>
        <p:spPr bwMode="auto">
          <a:xfrm>
            <a:off x="1989138" y="6143625"/>
            <a:ext cx="7154862" cy="427038"/>
          </a:xfrm>
          <a:noFill/>
          <a:ln>
            <a:miter lim="800000"/>
            <a:headEnd/>
            <a:tailEnd/>
          </a:ln>
        </p:spPr>
        <p:txBody>
          <a:bodyPr/>
          <a:lstStyle/>
          <a:p>
            <a:r>
              <a:rPr lang="en-US" altLang="zh-TW" dirty="0"/>
              <a:t>Pension Funds and Retirement Schemes</a:t>
            </a:r>
          </a:p>
        </p:txBody>
      </p:sp>
    </p:spTree>
    <p:extLst>
      <p:ext uri="{BB962C8B-B14F-4D97-AF65-F5344CB8AC3E}">
        <p14:creationId xmlns:p14="http://schemas.microsoft.com/office/powerpoint/2010/main" val="31709985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altLang="zh-TW" dirty="0"/>
              <a:t>Current issues: MPF</a:t>
            </a:r>
            <a:endParaRPr lang="zh-TW" altLang="en-US" dirty="0"/>
          </a:p>
        </p:txBody>
      </p:sp>
      <p:sp>
        <p:nvSpPr>
          <p:cNvPr id="8" name="Content Placeholder 7"/>
          <p:cNvSpPr>
            <a:spLocks noGrp="1"/>
          </p:cNvSpPr>
          <p:nvPr>
            <p:ph idx="1"/>
          </p:nvPr>
        </p:nvSpPr>
        <p:spPr/>
        <p:txBody>
          <a:bodyPr/>
          <a:lstStyle/>
          <a:p>
            <a:pPr marL="0" indent="0">
              <a:buNone/>
            </a:pPr>
            <a:r>
              <a:rPr lang="en-US" altLang="zh-TW" dirty="0"/>
              <a:t>MPF in HK: what are the issues? What are the possible solutions?(Group 15)</a:t>
            </a:r>
          </a:p>
          <a:p>
            <a:r>
              <a:rPr lang="en-US" altLang="zh-TW" dirty="0" smtClean="0"/>
              <a:t>Video</a:t>
            </a:r>
          </a:p>
          <a:p>
            <a:r>
              <a:rPr lang="en-US" altLang="zh-TW" dirty="0">
                <a:hlinkClick r:id="rId2"/>
              </a:rPr>
              <a:t>http://</a:t>
            </a:r>
            <a:r>
              <a:rPr lang="en-US" altLang="zh-TW" dirty="0" smtClean="0">
                <a:hlinkClick r:id="rId2"/>
              </a:rPr>
              <a:t>cdhkdata.chinadailyhk.com/retirement-system-upgraded</a:t>
            </a:r>
            <a:endParaRPr lang="en-US" altLang="zh-TW" dirty="0" smtClean="0"/>
          </a:p>
          <a:p>
            <a:r>
              <a:rPr lang="en-US" altLang="zh-TW" smtClean="0"/>
              <a:t>Article</a:t>
            </a:r>
            <a:endParaRPr lang="en-US" altLang="zh-TW" dirty="0"/>
          </a:p>
          <a:p>
            <a:r>
              <a:rPr lang="en-US" altLang="zh-TW" dirty="0">
                <a:hlinkClick r:id="rId2"/>
              </a:rPr>
              <a:t>http://</a:t>
            </a:r>
            <a:r>
              <a:rPr lang="en-US" altLang="zh-TW" dirty="0" smtClean="0">
                <a:hlinkClick r:id="rId2"/>
              </a:rPr>
              <a:t>cdhkdata.chinadailyhk.com/retirement-system-upgraded</a:t>
            </a:r>
            <a:endParaRPr lang="en-US" altLang="zh-TW" dirty="0" smtClean="0"/>
          </a:p>
          <a:p>
            <a:endParaRPr lang="en-US" altLang="zh-TW" dirty="0"/>
          </a:p>
          <a:p>
            <a:endParaRPr lang="en-US" altLang="zh-TW" dirty="0"/>
          </a:p>
        </p:txBody>
      </p:sp>
      <p:sp>
        <p:nvSpPr>
          <p:cNvPr id="5" name="Slide Number Placeholder 4"/>
          <p:cNvSpPr>
            <a:spLocks noGrp="1"/>
          </p:cNvSpPr>
          <p:nvPr>
            <p:ph type="sldNum" sz="quarter" idx="10"/>
          </p:nvPr>
        </p:nvSpPr>
        <p:spPr/>
        <p:txBody>
          <a:bodyPr/>
          <a:lstStyle/>
          <a:p>
            <a:pPr>
              <a:defRPr/>
            </a:pPr>
            <a:fld id="{0E85575E-6D9D-4118-86C0-D3E7A16D5047}" type="slidenum">
              <a:rPr lang="en-US" altLang="en-US" smtClean="0"/>
              <a:pPr>
                <a:defRPr/>
              </a:pPr>
              <a:t>74</a:t>
            </a:fld>
            <a:endParaRPr lang="en-US" altLang="en-US"/>
          </a:p>
        </p:txBody>
      </p:sp>
      <p:sp>
        <p:nvSpPr>
          <p:cNvPr id="9" name="Footer Placeholder 4"/>
          <p:cNvSpPr>
            <a:spLocks noGrp="1"/>
          </p:cNvSpPr>
          <p:nvPr>
            <p:ph type="ftr" sz="quarter" idx="11"/>
          </p:nvPr>
        </p:nvSpPr>
        <p:spPr bwMode="auto">
          <a:xfrm>
            <a:off x="1989138" y="6143625"/>
            <a:ext cx="7154862" cy="427038"/>
          </a:xfrm>
          <a:noFill/>
          <a:ln>
            <a:miter lim="800000"/>
            <a:headEnd/>
            <a:tailEnd/>
          </a:ln>
        </p:spPr>
        <p:txBody>
          <a:bodyPr/>
          <a:lstStyle/>
          <a:p>
            <a:r>
              <a:rPr lang="en-US" altLang="zh-TW" dirty="0"/>
              <a:t>Pension Funds and Retirement Schemes</a:t>
            </a:r>
          </a:p>
        </p:txBody>
      </p:sp>
    </p:spTree>
    <p:extLst>
      <p:ext uri="{BB962C8B-B14F-4D97-AF65-F5344CB8AC3E}">
        <p14:creationId xmlns:p14="http://schemas.microsoft.com/office/powerpoint/2010/main" val="239982392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52400" y="274638"/>
            <a:ext cx="1828800" cy="3078162"/>
          </a:xfrm>
        </p:spPr>
        <p:txBody>
          <a:bodyPr/>
          <a:lstStyle/>
          <a:p>
            <a:r>
              <a:rPr lang="en-US" altLang="zh-TW" dirty="0"/>
              <a:t>Current Issue: Proposals for pension plan in HK</a:t>
            </a:r>
            <a:endParaRPr lang="zh-TW" altLang="en-US" dirty="0"/>
          </a:p>
        </p:txBody>
      </p:sp>
      <p:pic>
        <p:nvPicPr>
          <p:cNvPr id="7" name="Picture 2" descr="https://www.scmp.com/sites/default/files/2014/08/20/pension-table_0.jpg"/>
          <p:cNvPicPr>
            <a:picLocks noGrp="1" noChangeAspect="1" noChangeArrowheads="1"/>
          </p:cNvPicPr>
          <p:nvPr>
            <p:ph idx="1"/>
          </p:nvPr>
        </p:nvPicPr>
        <p:blipFill>
          <a:blip r:embed="rId3" cstate="print"/>
          <a:srcRect/>
          <a:stretch>
            <a:fillRect/>
          </a:stretch>
        </p:blipFill>
        <p:spPr bwMode="auto">
          <a:xfrm>
            <a:off x="1934028" y="228600"/>
            <a:ext cx="7209972" cy="5823438"/>
          </a:xfrm>
          <a:prstGeom prst="rect">
            <a:avLst/>
          </a:prstGeom>
          <a:noFill/>
        </p:spPr>
      </p:pic>
      <p:sp>
        <p:nvSpPr>
          <p:cNvPr id="5" name="TextBox 4"/>
          <p:cNvSpPr txBox="1"/>
          <p:nvPr/>
        </p:nvSpPr>
        <p:spPr>
          <a:xfrm>
            <a:off x="0" y="5638800"/>
            <a:ext cx="1981200" cy="457200"/>
          </a:xfrm>
          <a:prstGeom prst="rect">
            <a:avLst/>
          </a:prstGeom>
          <a:noFill/>
        </p:spPr>
        <p:txBody>
          <a:bodyPr vert="horz" wrap="square" lIns="91440" tIns="45720" rIns="91440" bIns="45720" rtlCol="0" anchor="ctr">
            <a:normAutofit fontScale="32500" lnSpcReduction="20000"/>
          </a:bodyPr>
          <a:lstStyle/>
          <a:p>
            <a:pPr fontAlgn="auto">
              <a:spcAft>
                <a:spcPts val="0"/>
              </a:spcAft>
            </a:pPr>
            <a:r>
              <a:rPr lang="en-US" altLang="zh-TW" sz="4400" i="1" dirty="0">
                <a:latin typeface="+mn-lt"/>
              </a:rPr>
              <a:t>Source: SCMP 20 August 2014 </a:t>
            </a:r>
            <a:endParaRPr kumimoji="0" lang="zh-TW" altLang="en-US" sz="4400" b="0" i="1" u="none" strike="noStrike" kern="1200" cap="none" spc="0" normalizeH="0" baseline="0" noProof="0" dirty="0">
              <a:ln>
                <a:noFill/>
              </a:ln>
              <a:solidFill>
                <a:schemeClr val="tx1"/>
              </a:solidFill>
              <a:effectLst/>
              <a:uLnTx/>
              <a:uFillTx/>
              <a:latin typeface="+mn-lt"/>
              <a:ea typeface="+mj-ea"/>
              <a:cs typeface="+mj-cs"/>
            </a:endParaRPr>
          </a:p>
        </p:txBody>
      </p:sp>
      <p:sp>
        <p:nvSpPr>
          <p:cNvPr id="6" name="Footer Placeholder 4"/>
          <p:cNvSpPr>
            <a:spLocks noGrp="1"/>
          </p:cNvSpPr>
          <p:nvPr>
            <p:ph type="ftr" sz="quarter" idx="11"/>
          </p:nvPr>
        </p:nvSpPr>
        <p:spPr bwMode="auto">
          <a:xfrm>
            <a:off x="1989138" y="6143625"/>
            <a:ext cx="7154862" cy="427038"/>
          </a:xfrm>
          <a:noFill/>
          <a:ln>
            <a:miter lim="800000"/>
            <a:headEnd/>
            <a:tailEnd/>
          </a:ln>
        </p:spPr>
        <p:txBody>
          <a:bodyPr/>
          <a:lstStyle/>
          <a:p>
            <a:r>
              <a:rPr lang="en-US" altLang="zh-TW" dirty="0"/>
              <a:t>Pension Funds and Retirement Schemes</a:t>
            </a:r>
          </a:p>
        </p:txBody>
      </p:sp>
      <p:sp>
        <p:nvSpPr>
          <p:cNvPr id="8" name="Slide Number Placeholder 5"/>
          <p:cNvSpPr>
            <a:spLocks noGrp="1"/>
          </p:cNvSpPr>
          <p:nvPr>
            <p:ph type="sldNum" sz="quarter" idx="10"/>
          </p:nvPr>
        </p:nvSpPr>
        <p:spPr>
          <a:xfrm>
            <a:off x="8239125" y="6586538"/>
            <a:ext cx="919163" cy="293687"/>
          </a:xfrm>
          <a:noFill/>
        </p:spPr>
        <p:txBody>
          <a:bodyPr vert="horz" wrap="square" lIns="91440" tIns="45720" rIns="91440" bIns="45720" numCol="1" anchor="ctr" anchorCtr="0" compatLnSpc="1">
            <a:prstTxWarp prst="textNoShape">
              <a:avLst/>
            </a:prstTxWarp>
          </a:bodyPr>
          <a:lstStyle/>
          <a:p>
            <a:fld id="{93A6F97A-ED98-47CA-A86A-D91DBF401C6F}" type="slidenum">
              <a:rPr lang="en-US" altLang="en-US" sz="1400"/>
              <a:pPr/>
              <a:t>75</a:t>
            </a:fld>
            <a:endParaRPr lang="en-US" altLang="en-US" sz="1400"/>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274638"/>
            <a:ext cx="3962400" cy="1143000"/>
          </a:xfrm>
        </p:spPr>
        <p:txBody>
          <a:bodyPr/>
          <a:lstStyle/>
          <a:p>
            <a:r>
              <a:rPr lang="en-US" dirty="0"/>
              <a:t>Current Issue: MPF fees &amp; performance</a:t>
            </a:r>
          </a:p>
        </p:txBody>
      </p:sp>
      <p:sp>
        <p:nvSpPr>
          <p:cNvPr id="5" name="Footer Placeholder 4"/>
          <p:cNvSpPr>
            <a:spLocks noGrp="1"/>
          </p:cNvSpPr>
          <p:nvPr>
            <p:ph type="ftr" sz="quarter" idx="11"/>
          </p:nvPr>
        </p:nvSpPr>
        <p:spPr bwMode="auto">
          <a:xfrm>
            <a:off x="1989138" y="6143625"/>
            <a:ext cx="7154862" cy="427038"/>
          </a:xfrm>
          <a:noFill/>
          <a:ln>
            <a:miter lim="800000"/>
            <a:headEnd/>
            <a:tailEnd/>
          </a:ln>
        </p:spPr>
        <p:txBody>
          <a:bodyPr/>
          <a:lstStyle/>
          <a:p>
            <a:r>
              <a:rPr lang="en-US" altLang="zh-TW" dirty="0"/>
              <a:t>Pension Funds and Retirement Schemes</a:t>
            </a:r>
          </a:p>
        </p:txBody>
      </p:sp>
      <p:pic>
        <p:nvPicPr>
          <p:cNvPr id="3" name="Picture 2"/>
          <p:cNvPicPr>
            <a:picLocks noChangeAspect="1"/>
          </p:cNvPicPr>
          <p:nvPr/>
        </p:nvPicPr>
        <p:blipFill>
          <a:blip r:embed="rId3"/>
          <a:stretch>
            <a:fillRect/>
          </a:stretch>
        </p:blipFill>
        <p:spPr>
          <a:xfrm>
            <a:off x="304800" y="1905000"/>
            <a:ext cx="3557676" cy="3994150"/>
          </a:xfrm>
          <a:prstGeom prst="rect">
            <a:avLst/>
          </a:prstGeom>
        </p:spPr>
      </p:pic>
      <p:sp>
        <p:nvSpPr>
          <p:cNvPr id="7" name="TextBox 6"/>
          <p:cNvSpPr txBox="1"/>
          <p:nvPr/>
        </p:nvSpPr>
        <p:spPr>
          <a:xfrm>
            <a:off x="304800" y="1417638"/>
            <a:ext cx="3557676" cy="563562"/>
          </a:xfrm>
          <a:prstGeom prst="rect">
            <a:avLst/>
          </a:prstGeom>
          <a:solidFill>
            <a:schemeClr val="accent1">
              <a:lumMod val="20000"/>
              <a:lumOff val="80000"/>
            </a:schemeClr>
          </a:solidFill>
        </p:spPr>
        <p:txBody>
          <a:bodyPr vert="horz" wrap="square" lIns="91440" tIns="45720" rIns="91440" bIns="45720" rtlCol="0" anchor="ctr">
            <a:normAutofit fontScale="40000" lnSpcReduction="20000"/>
          </a:bodyPr>
          <a:lstStyle/>
          <a:p>
            <a:pPr marL="0" marR="0" indent="0" algn="l" defTabSz="914400" rtl="0" eaLnBrk="1" fontAlgn="auto" latinLnBrk="0" hangingPunct="1">
              <a:lnSpc>
                <a:spcPct val="100000"/>
              </a:lnSpc>
              <a:spcBef>
                <a:spcPct val="0"/>
              </a:spcBef>
              <a:spcAft>
                <a:spcPts val="0"/>
              </a:spcAft>
              <a:buClrTx/>
              <a:buSzTx/>
              <a:buFontTx/>
              <a:buNone/>
              <a:tabLst/>
            </a:pPr>
            <a:r>
              <a:rPr kumimoji="0" lang="en-US" sz="4400" b="0" i="0" u="none" strike="noStrike" kern="1200" cap="none" spc="0" normalizeH="0" baseline="0" noProof="0" dirty="0">
                <a:ln>
                  <a:noFill/>
                </a:ln>
                <a:solidFill>
                  <a:schemeClr val="tx1"/>
                </a:solidFill>
                <a:effectLst/>
                <a:uLnTx/>
                <a:uFillTx/>
                <a:latin typeface="+mj-lt"/>
                <a:ea typeface="+mj-ea"/>
                <a:cs typeface="+mj-cs"/>
              </a:rPr>
              <a:t>Comparison of fees across different</a:t>
            </a:r>
            <a:r>
              <a:rPr kumimoji="0" lang="en-US" sz="4400" b="0" i="0" u="none" strike="noStrike" kern="1200" cap="none" spc="0" normalizeH="0" noProof="0" dirty="0">
                <a:ln>
                  <a:noFill/>
                </a:ln>
                <a:solidFill>
                  <a:schemeClr val="tx1"/>
                </a:solidFill>
                <a:effectLst/>
                <a:uLnTx/>
                <a:uFillTx/>
                <a:latin typeface="+mj-lt"/>
                <a:ea typeface="+mj-ea"/>
                <a:cs typeface="+mj-cs"/>
              </a:rPr>
              <a:t> pensions systems</a:t>
            </a:r>
            <a:endParaRPr kumimoji="0" lang="en-US" sz="4400" b="0" i="0" u="none" strike="noStrike" kern="1200" cap="none" spc="0" normalizeH="0" baseline="0" noProof="0" dirty="0">
              <a:ln>
                <a:noFill/>
              </a:ln>
              <a:solidFill>
                <a:schemeClr val="tx1"/>
              </a:solidFill>
              <a:effectLst/>
              <a:uLnTx/>
              <a:uFillTx/>
              <a:latin typeface="+mj-lt"/>
              <a:ea typeface="+mj-ea"/>
              <a:cs typeface="+mj-cs"/>
            </a:endParaRPr>
          </a:p>
        </p:txBody>
      </p:sp>
      <p:pic>
        <p:nvPicPr>
          <p:cNvPr id="9" name="Picture 8"/>
          <p:cNvPicPr>
            <a:picLocks noChangeAspect="1"/>
          </p:cNvPicPr>
          <p:nvPr/>
        </p:nvPicPr>
        <p:blipFill>
          <a:blip r:embed="rId4"/>
          <a:stretch>
            <a:fillRect/>
          </a:stretch>
        </p:blipFill>
        <p:spPr>
          <a:xfrm>
            <a:off x="5451828" y="54834"/>
            <a:ext cx="3409723" cy="6088791"/>
          </a:xfrm>
          <a:prstGeom prst="rect">
            <a:avLst/>
          </a:prstGeom>
        </p:spPr>
      </p:pic>
    </p:spTree>
    <p:extLst>
      <p:ext uri="{BB962C8B-B14F-4D97-AF65-F5344CB8AC3E}">
        <p14:creationId xmlns:p14="http://schemas.microsoft.com/office/powerpoint/2010/main" val="403482625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China’s Pension and Retirement System</a:t>
            </a:r>
          </a:p>
        </p:txBody>
      </p:sp>
      <p:pic>
        <p:nvPicPr>
          <p:cNvPr id="6" name="Content Placeholder 5"/>
          <p:cNvPicPr>
            <a:picLocks noGrp="1" noChangeAspect="1"/>
          </p:cNvPicPr>
          <p:nvPr>
            <p:ph idx="1"/>
          </p:nvPr>
        </p:nvPicPr>
        <p:blipFill>
          <a:blip r:embed="rId2"/>
          <a:stretch>
            <a:fillRect/>
          </a:stretch>
        </p:blipFill>
        <p:spPr>
          <a:xfrm>
            <a:off x="1131069" y="1600200"/>
            <a:ext cx="6881861" cy="4525963"/>
          </a:xfrm>
          <a:prstGeom prst="rect">
            <a:avLst/>
          </a:prstGeom>
        </p:spPr>
      </p:pic>
      <p:sp>
        <p:nvSpPr>
          <p:cNvPr id="4" name="Slide Number Placeholder 3"/>
          <p:cNvSpPr>
            <a:spLocks noGrp="1"/>
          </p:cNvSpPr>
          <p:nvPr>
            <p:ph type="sldNum" sz="quarter" idx="10"/>
          </p:nvPr>
        </p:nvSpPr>
        <p:spPr/>
        <p:txBody>
          <a:bodyPr/>
          <a:lstStyle/>
          <a:p>
            <a:pPr>
              <a:defRPr/>
            </a:pPr>
            <a:fld id="{809A4F01-EBEC-4878-81D8-A6152D087E2C}" type="slidenum">
              <a:rPr lang="en-US" altLang="en-US" smtClean="0"/>
              <a:pPr>
                <a:defRPr/>
              </a:pPr>
              <a:t>77</a:t>
            </a:fld>
            <a:endParaRPr lang="en-US" altLang="en-US"/>
          </a:p>
        </p:txBody>
      </p:sp>
      <p:sp>
        <p:nvSpPr>
          <p:cNvPr id="7" name="Footer Placeholder 4"/>
          <p:cNvSpPr>
            <a:spLocks noGrp="1"/>
          </p:cNvSpPr>
          <p:nvPr>
            <p:ph type="ftr" sz="quarter" idx="11"/>
          </p:nvPr>
        </p:nvSpPr>
        <p:spPr bwMode="auto">
          <a:xfrm>
            <a:off x="1989138" y="6143625"/>
            <a:ext cx="7154862" cy="427038"/>
          </a:xfrm>
          <a:noFill/>
          <a:ln>
            <a:miter lim="800000"/>
            <a:headEnd/>
            <a:tailEnd/>
          </a:ln>
        </p:spPr>
        <p:txBody>
          <a:bodyPr/>
          <a:lstStyle/>
          <a:p>
            <a:r>
              <a:rPr lang="en-US" altLang="zh-TW" dirty="0"/>
              <a:t>Pension Funds and Retirement Schemes</a:t>
            </a:r>
          </a:p>
        </p:txBody>
      </p:sp>
    </p:spTree>
    <p:extLst>
      <p:ext uri="{BB962C8B-B14F-4D97-AF65-F5344CB8AC3E}">
        <p14:creationId xmlns:p14="http://schemas.microsoft.com/office/powerpoint/2010/main" val="305640465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China’s Pension and Retirement System</a:t>
            </a:r>
          </a:p>
        </p:txBody>
      </p:sp>
      <p:pic>
        <p:nvPicPr>
          <p:cNvPr id="6" name="Content Placeholder 5"/>
          <p:cNvPicPr>
            <a:picLocks noGrp="1" noChangeAspect="1"/>
          </p:cNvPicPr>
          <p:nvPr>
            <p:ph idx="1"/>
          </p:nvPr>
        </p:nvPicPr>
        <p:blipFill>
          <a:blip r:embed="rId2"/>
          <a:stretch>
            <a:fillRect/>
          </a:stretch>
        </p:blipFill>
        <p:spPr>
          <a:xfrm>
            <a:off x="729340" y="1600200"/>
            <a:ext cx="7685320" cy="4525963"/>
          </a:xfrm>
          <a:prstGeom prst="rect">
            <a:avLst/>
          </a:prstGeom>
        </p:spPr>
      </p:pic>
      <p:sp>
        <p:nvSpPr>
          <p:cNvPr id="4" name="Slide Number Placeholder 3"/>
          <p:cNvSpPr>
            <a:spLocks noGrp="1"/>
          </p:cNvSpPr>
          <p:nvPr>
            <p:ph type="sldNum" sz="quarter" idx="10"/>
          </p:nvPr>
        </p:nvSpPr>
        <p:spPr/>
        <p:txBody>
          <a:bodyPr/>
          <a:lstStyle/>
          <a:p>
            <a:pPr>
              <a:defRPr/>
            </a:pPr>
            <a:fld id="{809A4F01-EBEC-4878-81D8-A6152D087E2C}" type="slidenum">
              <a:rPr lang="en-US" altLang="en-US" smtClean="0"/>
              <a:pPr>
                <a:defRPr/>
              </a:pPr>
              <a:t>78</a:t>
            </a:fld>
            <a:endParaRPr lang="en-US" altLang="en-US"/>
          </a:p>
        </p:txBody>
      </p:sp>
      <p:sp>
        <p:nvSpPr>
          <p:cNvPr id="7" name="Footer Placeholder 4"/>
          <p:cNvSpPr>
            <a:spLocks noGrp="1"/>
          </p:cNvSpPr>
          <p:nvPr>
            <p:ph type="ftr" sz="quarter" idx="11"/>
          </p:nvPr>
        </p:nvSpPr>
        <p:spPr bwMode="auto">
          <a:xfrm>
            <a:off x="1989138" y="6143625"/>
            <a:ext cx="7154862" cy="427038"/>
          </a:xfrm>
          <a:noFill/>
          <a:ln>
            <a:miter lim="800000"/>
            <a:headEnd/>
            <a:tailEnd/>
          </a:ln>
        </p:spPr>
        <p:txBody>
          <a:bodyPr/>
          <a:lstStyle/>
          <a:p>
            <a:r>
              <a:rPr lang="en-US" altLang="zh-TW" dirty="0"/>
              <a:t>Pension Funds and Retirement Schemes</a:t>
            </a:r>
          </a:p>
        </p:txBody>
      </p:sp>
    </p:spTree>
    <p:extLst>
      <p:ext uri="{BB962C8B-B14F-4D97-AF65-F5344CB8AC3E}">
        <p14:creationId xmlns:p14="http://schemas.microsoft.com/office/powerpoint/2010/main" val="21688837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33400"/>
            <a:ext cx="8229600" cy="1143000"/>
          </a:xfrm>
        </p:spPr>
        <p:txBody>
          <a:bodyPr/>
          <a:lstStyle/>
          <a:p>
            <a:r>
              <a:rPr lang="en-US" altLang="zh-TW" dirty="0"/>
              <a:t>Current issues: Retirement funds and pension funds in Asia: which country has the most advanced system? What is the situation in China? Implications? (Group 14)</a:t>
            </a:r>
            <a:endParaRPr lang="zh-TW" altLang="en-US" dirty="0"/>
          </a:p>
        </p:txBody>
      </p:sp>
      <p:sp>
        <p:nvSpPr>
          <p:cNvPr id="3" name="Content Placeholder 2"/>
          <p:cNvSpPr>
            <a:spLocks noGrp="1"/>
          </p:cNvSpPr>
          <p:nvPr>
            <p:ph idx="1"/>
          </p:nvPr>
        </p:nvSpPr>
        <p:spPr>
          <a:xfrm>
            <a:off x="457200" y="2179637"/>
            <a:ext cx="8229600" cy="3230563"/>
          </a:xfrm>
        </p:spPr>
        <p:txBody>
          <a:bodyPr>
            <a:normAutofit/>
          </a:bodyPr>
          <a:lstStyle/>
          <a:p>
            <a:r>
              <a:rPr lang="en-US" altLang="zh-TW" dirty="0"/>
              <a:t>Video </a:t>
            </a:r>
            <a:r>
              <a:rPr lang="en-US" altLang="zh-TW" dirty="0" smtClean="0"/>
              <a:t>Link</a:t>
            </a:r>
          </a:p>
          <a:p>
            <a:r>
              <a:rPr lang="en-US" altLang="zh-TW" dirty="0">
                <a:hlinkClick r:id="rId2"/>
              </a:rPr>
              <a:t>https://</a:t>
            </a:r>
            <a:r>
              <a:rPr lang="en-US" altLang="zh-TW" dirty="0" smtClean="0">
                <a:hlinkClick r:id="rId2"/>
              </a:rPr>
              <a:t>www.youtube.com/watch?v=eTzoLp5FIy0</a:t>
            </a:r>
            <a:endParaRPr lang="en-US" altLang="zh-TW" dirty="0" smtClean="0"/>
          </a:p>
          <a:p>
            <a:r>
              <a:rPr lang="en-US" altLang="zh-TW" dirty="0" smtClean="0"/>
              <a:t>Article</a:t>
            </a:r>
          </a:p>
          <a:p>
            <a:r>
              <a:rPr lang="en-US" altLang="zh-TW" dirty="0">
                <a:hlinkClick r:id="rId3"/>
              </a:rPr>
              <a:t>https://</a:t>
            </a:r>
            <a:r>
              <a:rPr lang="en-US" altLang="zh-TW" dirty="0" smtClean="0">
                <a:hlinkClick r:id="rId3"/>
              </a:rPr>
              <a:t>www.pensionfundsonline.co.uk/content/country-profiles/singapore</a:t>
            </a:r>
            <a:endParaRPr lang="en-US" altLang="zh-TW" dirty="0" smtClean="0"/>
          </a:p>
          <a:p>
            <a:endParaRPr lang="en-US" altLang="zh-TW" dirty="0"/>
          </a:p>
          <a:p>
            <a:endParaRPr lang="en-US" altLang="zh-TW" dirty="0"/>
          </a:p>
          <a:p>
            <a:endParaRPr lang="zh-TW" altLang="en-US" dirty="0"/>
          </a:p>
        </p:txBody>
      </p:sp>
      <p:sp>
        <p:nvSpPr>
          <p:cNvPr id="4" name="Slide Number Placeholder 3"/>
          <p:cNvSpPr>
            <a:spLocks noGrp="1"/>
          </p:cNvSpPr>
          <p:nvPr>
            <p:ph type="sldNum" sz="quarter" idx="10"/>
          </p:nvPr>
        </p:nvSpPr>
        <p:spPr/>
        <p:txBody>
          <a:bodyPr/>
          <a:lstStyle/>
          <a:p>
            <a:pPr>
              <a:defRPr/>
            </a:pPr>
            <a:fld id="{809A4F01-EBEC-4878-81D8-A6152D087E2C}" type="slidenum">
              <a:rPr lang="en-US" altLang="en-US" smtClean="0"/>
              <a:pPr>
                <a:defRPr/>
              </a:pPr>
              <a:t>79</a:t>
            </a:fld>
            <a:endParaRPr lang="en-US" altLang="en-US"/>
          </a:p>
        </p:txBody>
      </p:sp>
      <p:sp>
        <p:nvSpPr>
          <p:cNvPr id="6" name="Footer Placeholder 4"/>
          <p:cNvSpPr>
            <a:spLocks noGrp="1"/>
          </p:cNvSpPr>
          <p:nvPr>
            <p:ph type="ftr" sz="quarter" idx="11"/>
          </p:nvPr>
        </p:nvSpPr>
        <p:spPr bwMode="auto">
          <a:xfrm>
            <a:off x="1989138" y="6143625"/>
            <a:ext cx="7154862" cy="427038"/>
          </a:xfrm>
          <a:noFill/>
          <a:ln>
            <a:miter lim="800000"/>
            <a:headEnd/>
            <a:tailEnd/>
          </a:ln>
        </p:spPr>
        <p:txBody>
          <a:bodyPr/>
          <a:lstStyle/>
          <a:p>
            <a:r>
              <a:rPr lang="en-US" altLang="zh-TW" dirty="0"/>
              <a:t>Pension Funds and Retirement Schemes</a:t>
            </a:r>
          </a:p>
        </p:txBody>
      </p:sp>
    </p:spTree>
    <p:extLst>
      <p:ext uri="{BB962C8B-B14F-4D97-AF65-F5344CB8AC3E}">
        <p14:creationId xmlns:p14="http://schemas.microsoft.com/office/powerpoint/2010/main" val="30442449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5" name="Rectangle 17"/>
          <p:cNvSpPr>
            <a:spLocks noGrp="1" noChangeArrowheads="1"/>
          </p:cNvSpPr>
          <p:nvPr>
            <p:ph type="title"/>
          </p:nvPr>
        </p:nvSpPr>
        <p:spPr/>
        <p:txBody>
          <a:bodyPr/>
          <a:lstStyle/>
          <a:p>
            <a:r>
              <a:rPr lang="en-US" altLang="zh-TW"/>
              <a:t>Fundamentals of Insurance</a:t>
            </a:r>
          </a:p>
        </p:txBody>
      </p:sp>
      <p:sp>
        <p:nvSpPr>
          <p:cNvPr id="39954" name="Rectangle 18"/>
          <p:cNvSpPr>
            <a:spLocks noGrp="1" noChangeArrowheads="1"/>
          </p:cNvSpPr>
          <p:nvPr>
            <p:ph idx="1"/>
          </p:nvPr>
        </p:nvSpPr>
        <p:spPr>
          <a:xfrm>
            <a:off x="457200" y="685800"/>
            <a:ext cx="8229600" cy="5029200"/>
          </a:xfrm>
        </p:spPr>
        <p:txBody>
          <a:bodyPr>
            <a:noAutofit/>
          </a:bodyPr>
          <a:lstStyle/>
          <a:p>
            <a:pPr marL="0" indent="0">
              <a:buNone/>
            </a:pPr>
            <a:r>
              <a:rPr lang="en-US" altLang="zh-TW" sz="1800" b="1" dirty="0"/>
              <a:t>Seven basic principles all insurance companies are subject to:</a:t>
            </a:r>
          </a:p>
          <a:p>
            <a:pPr marL="457200" indent="-457200">
              <a:buFont typeface="+mj-lt"/>
              <a:buAutoNum type="arabicPeriod"/>
            </a:pPr>
            <a:r>
              <a:rPr lang="en-US" altLang="zh-TW" sz="1800" b="1" dirty="0">
                <a:solidFill>
                  <a:schemeClr val="accent2"/>
                </a:solidFill>
              </a:rPr>
              <a:t>There must be a relationship between the insured and the beneficiary.  </a:t>
            </a:r>
            <a:r>
              <a:rPr lang="en-US" altLang="zh-TW" sz="1800" dirty="0"/>
              <a:t>Further, the beneficiary must be someone who would suffer if it weren’t for the insurance.</a:t>
            </a:r>
          </a:p>
          <a:p>
            <a:pPr lvl="1"/>
            <a:r>
              <a:rPr lang="en-US" altLang="zh-TW" sz="1600" b="1" dirty="0">
                <a:solidFill>
                  <a:schemeClr val="accent2">
                    <a:lumMod val="75000"/>
                  </a:schemeClr>
                </a:solidFill>
              </a:rPr>
              <a:t>'Insurable Interest'</a:t>
            </a:r>
            <a:r>
              <a:rPr lang="en-US" altLang="zh-TW" sz="1600" b="1" dirty="0"/>
              <a:t> </a:t>
            </a:r>
            <a:r>
              <a:rPr lang="en-US" altLang="zh-TW" sz="1600" dirty="0"/>
              <a:t>is the right of the policyholder to effect insurance, arising out of certain relationships that may exist between the policyholder and the subject matter insured. Generally speaking, if the policyholder suffers direct losses arising from the subject matter's meeting with misfortune, then Insurable Interest exists. Without Insurable Interest, insurance protection would be speculative in nature, and not be enforceable under the law </a:t>
            </a:r>
          </a:p>
        </p:txBody>
      </p:sp>
      <p:sp>
        <p:nvSpPr>
          <p:cNvPr id="20484" name="Slide Number Placeholder 5"/>
          <p:cNvSpPr>
            <a:spLocks noGrp="1"/>
          </p:cNvSpPr>
          <p:nvPr>
            <p:ph type="sldNum" sz="quarter" idx="10"/>
          </p:nvPr>
        </p:nvSpPr>
        <p:spPr>
          <a:noFill/>
        </p:spPr>
        <p:txBody>
          <a:bodyPr vert="horz" wrap="square" lIns="91440" tIns="45720" rIns="91440" bIns="45720" numCol="1" anchor="ctr" anchorCtr="0" compatLnSpc="1">
            <a:prstTxWarp prst="textNoShape">
              <a:avLst/>
            </a:prstTxWarp>
          </a:bodyPr>
          <a:lstStyle/>
          <a:p>
            <a:fld id="{A062FC1F-5C36-4539-B911-1DF193C64DF9}" type="slidenum">
              <a:rPr lang="en-US" altLang="en-US" sz="1400"/>
              <a:pPr/>
              <a:t>8</a:t>
            </a:fld>
            <a:endParaRPr lang="en-US" altLang="en-US" sz="1400"/>
          </a:p>
        </p:txBody>
      </p:sp>
      <p:sp>
        <p:nvSpPr>
          <p:cNvPr id="39942" name="Text Box 6"/>
          <p:cNvSpPr txBox="1">
            <a:spLocks noChangeArrowheads="1"/>
          </p:cNvSpPr>
          <p:nvPr/>
        </p:nvSpPr>
        <p:spPr bwMode="auto">
          <a:xfrm>
            <a:off x="0" y="5867400"/>
            <a:ext cx="2819400" cy="307777"/>
          </a:xfrm>
          <a:prstGeom prst="rect">
            <a:avLst/>
          </a:prstGeom>
          <a:noFill/>
          <a:ln w="9525">
            <a:noFill/>
            <a:miter lim="800000"/>
            <a:headEnd/>
            <a:tailEnd/>
          </a:ln>
        </p:spPr>
        <p:txBody>
          <a:bodyPr>
            <a:spAutoFit/>
          </a:bodyPr>
          <a:lstStyle>
            <a:defPPr>
              <a:defRPr lang="en-US"/>
            </a:defPPr>
            <a:lvl1pPr eaLnBrk="0" hangingPunct="0">
              <a:spcBef>
                <a:spcPct val="50000"/>
              </a:spcBef>
              <a:defRPr sz="1400" i="1">
                <a:latin typeface="+mn-lt"/>
              </a:defRPr>
            </a:lvl1pPr>
            <a:lvl2pPr>
              <a:defRPr>
                <a:latin typeface="Tahoma" pitchFamily="34" charset="0"/>
              </a:defRPr>
            </a:lvl2pPr>
            <a:lvl3pPr>
              <a:defRPr>
                <a:latin typeface="Tahoma" pitchFamily="34" charset="0"/>
              </a:defRPr>
            </a:lvl3pPr>
            <a:lvl4pPr>
              <a:defRPr>
                <a:latin typeface="Tahoma" pitchFamily="34" charset="0"/>
              </a:defRPr>
            </a:lvl4pPr>
            <a:lvl5pPr>
              <a:defRPr>
                <a:latin typeface="Tahoma" pitchFamily="34" charset="0"/>
              </a:defRPr>
            </a:lvl5pPr>
            <a:lvl6pPr>
              <a:defRPr>
                <a:latin typeface="Tahoma" pitchFamily="34" charset="0"/>
              </a:defRPr>
            </a:lvl6pPr>
            <a:lvl7pPr>
              <a:defRPr>
                <a:latin typeface="Tahoma" pitchFamily="34" charset="0"/>
              </a:defRPr>
            </a:lvl7pPr>
            <a:lvl8pPr>
              <a:defRPr>
                <a:latin typeface="Tahoma" pitchFamily="34" charset="0"/>
              </a:defRPr>
            </a:lvl8pPr>
            <a:lvl9pPr>
              <a:defRPr>
                <a:latin typeface="Tahoma" pitchFamily="34" charset="0"/>
              </a:defRPr>
            </a:lvl9pPr>
          </a:lstStyle>
          <a:p>
            <a:r>
              <a:rPr lang="en-US" altLang="zh-TW" dirty="0"/>
              <a:t>Source: </a:t>
            </a:r>
            <a:r>
              <a:rPr lang="en-US" altLang="zh-TW" dirty="0" err="1"/>
              <a:t>Mishkin</a:t>
            </a:r>
            <a:r>
              <a:rPr lang="en-US" altLang="zh-TW" dirty="0"/>
              <a:t>/Eakins</a:t>
            </a:r>
          </a:p>
        </p:txBody>
      </p:sp>
      <p:sp>
        <p:nvSpPr>
          <p:cNvPr id="7" name="Footer Placeholder 4"/>
          <p:cNvSpPr>
            <a:spLocks noGrp="1"/>
          </p:cNvSpPr>
          <p:nvPr>
            <p:ph type="ftr" sz="quarter" idx="11"/>
          </p:nvPr>
        </p:nvSpPr>
        <p:spPr bwMode="auto">
          <a:xfrm>
            <a:off x="1989138" y="6143625"/>
            <a:ext cx="7154862" cy="427038"/>
          </a:xfrm>
          <a:noFill/>
          <a:ln>
            <a:miter lim="800000"/>
            <a:headEnd/>
            <a:tailEnd/>
          </a:ln>
        </p:spPr>
        <p:txBody>
          <a:bodyPr/>
          <a:lstStyle/>
          <a:p>
            <a:r>
              <a:rPr lang="en-US" altLang="zh-TW" dirty="0"/>
              <a:t>Insurance Companies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95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9954">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995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54" grpId="0" build="p"/>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7" name="Rectangle 8"/>
          <p:cNvSpPr>
            <a:spLocks noGrp="1" noChangeArrowheads="1"/>
          </p:cNvSpPr>
          <p:nvPr>
            <p:ph type="title"/>
          </p:nvPr>
        </p:nvSpPr>
        <p:spPr/>
        <p:txBody>
          <a:bodyPr/>
          <a:lstStyle/>
          <a:p>
            <a:r>
              <a:rPr lang="en-US" altLang="zh-TW" dirty="0"/>
              <a:t>Current Issues for Pension Funds and Retirement Plans</a:t>
            </a:r>
          </a:p>
        </p:txBody>
      </p:sp>
      <p:sp>
        <p:nvSpPr>
          <p:cNvPr id="110601" name="Rectangle 9"/>
          <p:cNvSpPr>
            <a:spLocks noGrp="1" noChangeArrowheads="1"/>
          </p:cNvSpPr>
          <p:nvPr>
            <p:ph idx="1"/>
          </p:nvPr>
        </p:nvSpPr>
        <p:spPr>
          <a:xfrm>
            <a:off x="3276600" y="1600200"/>
            <a:ext cx="5410200" cy="4525963"/>
          </a:xfrm>
        </p:spPr>
        <p:txBody>
          <a:bodyPr>
            <a:normAutofit fontScale="92500" lnSpcReduction="20000"/>
          </a:bodyPr>
          <a:lstStyle/>
          <a:p>
            <a:r>
              <a:rPr lang="en-US" altLang="zh-TW" dirty="0"/>
              <a:t>Impact of crisis</a:t>
            </a:r>
          </a:p>
          <a:p>
            <a:r>
              <a:rPr lang="en-US" altLang="zh-TW" dirty="0"/>
              <a:t>Ageing of population presents critical issues for public pension funds – particularly Social Security plans</a:t>
            </a:r>
          </a:p>
          <a:p>
            <a:r>
              <a:rPr lang="en-US" altLang="zh-TW" dirty="0"/>
              <a:t>Longevity risk: Increase in life expectancy raises the question of retirement age</a:t>
            </a:r>
          </a:p>
          <a:p>
            <a:r>
              <a:rPr lang="en-US" altLang="zh-TW" dirty="0"/>
              <a:t>Changes in accounting for pensions driving a change in asset allocations</a:t>
            </a:r>
          </a:p>
          <a:p>
            <a:r>
              <a:rPr lang="en-US" altLang="zh-TW" dirty="0"/>
              <a:t>Rising trend of quest for yield driving increased participation of pension and retirement funds in alternative investments, raising issues of risk</a:t>
            </a:r>
            <a:endParaRPr lang="zh-TW" altLang="en-US" dirty="0"/>
          </a:p>
        </p:txBody>
      </p:sp>
      <p:sp>
        <p:nvSpPr>
          <p:cNvPr id="79876" name="Slide Number Placeholder 5"/>
          <p:cNvSpPr>
            <a:spLocks noGrp="1"/>
          </p:cNvSpPr>
          <p:nvPr>
            <p:ph type="sldNum" sz="quarter" idx="10"/>
          </p:nvPr>
        </p:nvSpPr>
        <p:spPr>
          <a:noFill/>
        </p:spPr>
        <p:txBody>
          <a:bodyPr vert="horz" wrap="square" lIns="91440" tIns="45720" rIns="91440" bIns="45720" numCol="1" anchor="ctr" anchorCtr="0" compatLnSpc="1">
            <a:prstTxWarp prst="textNoShape">
              <a:avLst/>
            </a:prstTxWarp>
          </a:bodyPr>
          <a:lstStyle/>
          <a:p>
            <a:fld id="{93A6F97A-ED98-47CA-A86A-D91DBF401C6F}" type="slidenum">
              <a:rPr lang="en-US" altLang="en-US" sz="1400"/>
              <a:pPr/>
              <a:t>80</a:t>
            </a:fld>
            <a:endParaRPr lang="en-US" altLang="en-US" sz="1400"/>
          </a:p>
        </p:txBody>
      </p:sp>
      <p:sp>
        <p:nvSpPr>
          <p:cNvPr id="79879" name="Text Box 11"/>
          <p:cNvSpPr txBox="1">
            <a:spLocks noChangeArrowheads="1"/>
          </p:cNvSpPr>
          <p:nvPr/>
        </p:nvSpPr>
        <p:spPr bwMode="auto">
          <a:xfrm>
            <a:off x="228600" y="1772483"/>
            <a:ext cx="2895600" cy="4247317"/>
          </a:xfrm>
          <a:prstGeom prst="rect">
            <a:avLst/>
          </a:prstGeom>
          <a:solidFill>
            <a:schemeClr val="accent1">
              <a:lumMod val="40000"/>
              <a:lumOff val="60000"/>
            </a:schemeClr>
          </a:solidFill>
          <a:ln>
            <a:noFill/>
            <a:headEnd/>
            <a:tailEnd/>
          </a:ln>
        </p:spPr>
        <p:style>
          <a:lnRef idx="1">
            <a:schemeClr val="accent1"/>
          </a:lnRef>
          <a:fillRef idx="2">
            <a:schemeClr val="accent1"/>
          </a:fillRef>
          <a:effectRef idx="1">
            <a:schemeClr val="accent1"/>
          </a:effectRef>
          <a:fontRef idx="minor">
            <a:schemeClr val="dk1"/>
          </a:fontRef>
        </p:style>
        <p:txBody>
          <a:bodyPr wrap="square">
            <a:spAutoFit/>
          </a:bodyPr>
          <a:lstStyle/>
          <a:p>
            <a:pPr eaLnBrk="0" hangingPunct="0">
              <a:spcBef>
                <a:spcPct val="50000"/>
              </a:spcBef>
            </a:pPr>
            <a:r>
              <a:rPr lang="zh-TW" altLang="en-US" sz="1800">
                <a:ea typeface="PMingLiU" pitchFamily="18" charset="-120"/>
              </a:rPr>
              <a:t>“</a:t>
            </a:r>
            <a:r>
              <a:rPr lang="en-US" altLang="zh-TW" sz="1800">
                <a:ea typeface="PMingLiU" pitchFamily="18" charset="-120"/>
              </a:rPr>
              <a:t>If I were a DB plan sponsor, I’d certainly be concerned about </a:t>
            </a:r>
            <a:r>
              <a:rPr lang="en-US" altLang="zh-TW" sz="1800" b="1">
                <a:ea typeface="PMingLiU" pitchFamily="18" charset="-120"/>
              </a:rPr>
              <a:t>longevity risks</a:t>
            </a:r>
            <a:r>
              <a:rPr lang="en-US" altLang="zh-TW" sz="1800">
                <a:ea typeface="PMingLiU" pitchFamily="18" charset="-120"/>
              </a:rPr>
              <a:t>. In the recent 20 years or so, we haven’t projected as rapid improvements (in lifespans) as what was actually happening. That is having huge repercussions on the actual cost of providing pensions.” </a:t>
            </a:r>
            <a:r>
              <a:rPr lang="en-US" altLang="zh-CN" sz="1800" i="1">
                <a:ea typeface="SimSun" pitchFamily="2" charset="-122"/>
              </a:rPr>
              <a:t>Samuel Cox, Thomas P. Bowles Jr. chair of actuarial science at Georgia State University, Atlanta </a:t>
            </a:r>
            <a:endParaRPr lang="en-US" altLang="zh-TW" sz="1800" i="1">
              <a:ea typeface="PMingLiU" pitchFamily="18" charset="-120"/>
            </a:endParaRPr>
          </a:p>
        </p:txBody>
      </p:sp>
      <p:sp>
        <p:nvSpPr>
          <p:cNvPr id="8" name="Footer Placeholder 4"/>
          <p:cNvSpPr>
            <a:spLocks noGrp="1"/>
          </p:cNvSpPr>
          <p:nvPr>
            <p:ph type="ftr" sz="quarter" idx="11"/>
          </p:nvPr>
        </p:nvSpPr>
        <p:spPr bwMode="auto">
          <a:xfrm>
            <a:off x="1989138" y="6143625"/>
            <a:ext cx="7154862" cy="427038"/>
          </a:xfrm>
          <a:noFill/>
          <a:ln>
            <a:miter lim="800000"/>
            <a:headEnd/>
            <a:tailEnd/>
          </a:ln>
        </p:spPr>
        <p:txBody>
          <a:bodyPr/>
          <a:lstStyle/>
          <a:p>
            <a:r>
              <a:rPr lang="en-US" altLang="zh-TW" dirty="0"/>
              <a:t>Pension Funds and Retirement Schemes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060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060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060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060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060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601" grpId="0" build="p"/>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Total US Retirement Assets and Unfunded Defined Benefit Plan Liabilities</a:t>
            </a:r>
            <a:br>
              <a:rPr lang="en-US" dirty="0"/>
            </a:br>
            <a:r>
              <a:rPr lang="en-US" sz="2400" dirty="0"/>
              <a:t>Trillions of $, year-end</a:t>
            </a:r>
            <a:endParaRPr lang="en-US" dirty="0"/>
          </a:p>
        </p:txBody>
      </p:sp>
      <p:pic>
        <p:nvPicPr>
          <p:cNvPr id="6" name="Content Placeholder 5"/>
          <p:cNvPicPr>
            <a:picLocks noGrp="1" noChangeAspect="1"/>
          </p:cNvPicPr>
          <p:nvPr>
            <p:ph idx="1"/>
          </p:nvPr>
        </p:nvPicPr>
        <p:blipFill>
          <a:blip r:embed="rId2"/>
          <a:stretch>
            <a:fillRect/>
          </a:stretch>
        </p:blipFill>
        <p:spPr>
          <a:xfrm>
            <a:off x="1447800" y="1901031"/>
            <a:ext cx="6248400" cy="3924300"/>
          </a:xfrm>
          <a:prstGeom prst="rect">
            <a:avLst/>
          </a:prstGeom>
        </p:spPr>
      </p:pic>
      <p:sp>
        <p:nvSpPr>
          <p:cNvPr id="4" name="Slide Number Placeholder 3"/>
          <p:cNvSpPr>
            <a:spLocks noGrp="1"/>
          </p:cNvSpPr>
          <p:nvPr>
            <p:ph type="sldNum" sz="quarter" idx="10"/>
          </p:nvPr>
        </p:nvSpPr>
        <p:spPr/>
        <p:txBody>
          <a:bodyPr/>
          <a:lstStyle/>
          <a:p>
            <a:pPr>
              <a:defRPr/>
            </a:pPr>
            <a:fld id="{809A4F01-EBEC-4878-81D8-A6152D087E2C}" type="slidenum">
              <a:rPr lang="en-US" altLang="en-US" smtClean="0"/>
              <a:pPr>
                <a:defRPr/>
              </a:pPr>
              <a:t>81</a:t>
            </a:fld>
            <a:endParaRPr lang="en-US" altLang="en-US"/>
          </a:p>
        </p:txBody>
      </p:sp>
      <p:sp>
        <p:nvSpPr>
          <p:cNvPr id="5" name="Footer Placeholder 4"/>
          <p:cNvSpPr>
            <a:spLocks noGrp="1"/>
          </p:cNvSpPr>
          <p:nvPr>
            <p:ph type="ftr" sz="quarter" idx="11"/>
          </p:nvPr>
        </p:nvSpPr>
        <p:spPr/>
        <p:txBody>
          <a:bodyPr/>
          <a:lstStyle/>
          <a:p>
            <a:pPr>
              <a:defRPr/>
            </a:pPr>
            <a:r>
              <a:rPr lang="en-US" altLang="zh-TW" dirty="0"/>
              <a:t>Pension Funds and Retirement Schemes</a:t>
            </a:r>
          </a:p>
        </p:txBody>
      </p:sp>
      <p:sp>
        <p:nvSpPr>
          <p:cNvPr id="7" name="TextBox 6"/>
          <p:cNvSpPr txBox="1"/>
          <p:nvPr/>
        </p:nvSpPr>
        <p:spPr>
          <a:xfrm>
            <a:off x="0" y="5791200"/>
            <a:ext cx="3429000" cy="381000"/>
          </a:xfrm>
          <a:prstGeom prst="rect">
            <a:avLst/>
          </a:prstGeom>
          <a:noFill/>
        </p:spPr>
        <p:txBody>
          <a:bodyPr vert="horz" wrap="square" lIns="91440" tIns="45720" rIns="91440" bIns="45720" rtlCol="0" anchor="ctr">
            <a:normAutofit/>
          </a:bodyPr>
          <a:lstStyle/>
          <a:p>
            <a:pPr fontAlgn="auto">
              <a:spcAft>
                <a:spcPts val="0"/>
              </a:spcAft>
            </a:pPr>
            <a:r>
              <a:rPr lang="en-US" altLang="zh-TW" sz="1400" i="1" dirty="0">
                <a:latin typeface="+mn-lt"/>
              </a:rPr>
              <a:t>Source: Investment Company </a:t>
            </a:r>
            <a:r>
              <a:rPr lang="en-US" altLang="zh-TW" sz="1400" i="1" dirty="0" err="1">
                <a:latin typeface="+mn-lt"/>
              </a:rPr>
              <a:t>Factbook</a:t>
            </a:r>
            <a:r>
              <a:rPr lang="en-US" altLang="zh-TW" sz="1400" i="1" dirty="0">
                <a:latin typeface="+mn-lt"/>
              </a:rPr>
              <a:t> 2019</a:t>
            </a:r>
            <a:endParaRPr kumimoji="0" lang="zh-TW" altLang="en-US" sz="1400" b="0" i="1" u="none" strike="noStrike" kern="1200" cap="none" spc="0" normalizeH="0" baseline="0" noProof="0" dirty="0">
              <a:ln>
                <a:noFill/>
              </a:ln>
              <a:solidFill>
                <a:schemeClr val="tx1"/>
              </a:solidFill>
              <a:effectLst/>
              <a:uLnTx/>
              <a:uFillTx/>
              <a:latin typeface="+mn-lt"/>
              <a:ea typeface="+mj-ea"/>
              <a:cs typeface="+mj-cs"/>
            </a:endParaRPr>
          </a:p>
        </p:txBody>
      </p:sp>
    </p:spTree>
    <p:extLst>
      <p:ext uri="{BB962C8B-B14F-4D97-AF65-F5344CB8AC3E}">
        <p14:creationId xmlns:p14="http://schemas.microsoft.com/office/powerpoint/2010/main" val="202744355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Size of Retirement Savings Gap </a:t>
            </a:r>
            <a:br>
              <a:rPr lang="en-US" dirty="0"/>
            </a:br>
            <a:r>
              <a:rPr lang="en-US" sz="2400" dirty="0"/>
              <a:t>$ trillions, 2015</a:t>
            </a:r>
          </a:p>
        </p:txBody>
      </p:sp>
      <p:pic>
        <p:nvPicPr>
          <p:cNvPr id="6" name="Content Placeholder 5"/>
          <p:cNvPicPr>
            <a:picLocks noGrp="1" noChangeAspect="1"/>
          </p:cNvPicPr>
          <p:nvPr>
            <p:ph idx="1"/>
          </p:nvPr>
        </p:nvPicPr>
        <p:blipFill>
          <a:blip r:embed="rId2"/>
          <a:stretch>
            <a:fillRect/>
          </a:stretch>
        </p:blipFill>
        <p:spPr>
          <a:xfrm>
            <a:off x="953666" y="1600200"/>
            <a:ext cx="7236667" cy="4525963"/>
          </a:xfrm>
          <a:prstGeom prst="rect">
            <a:avLst/>
          </a:prstGeom>
        </p:spPr>
      </p:pic>
      <p:sp>
        <p:nvSpPr>
          <p:cNvPr id="4" name="Slide Number Placeholder 3"/>
          <p:cNvSpPr>
            <a:spLocks noGrp="1"/>
          </p:cNvSpPr>
          <p:nvPr>
            <p:ph type="sldNum" sz="quarter" idx="10"/>
          </p:nvPr>
        </p:nvSpPr>
        <p:spPr/>
        <p:txBody>
          <a:bodyPr/>
          <a:lstStyle/>
          <a:p>
            <a:pPr>
              <a:defRPr/>
            </a:pPr>
            <a:fld id="{809A4F01-EBEC-4878-81D8-A6152D087E2C}" type="slidenum">
              <a:rPr lang="en-US" altLang="en-US" smtClean="0"/>
              <a:pPr>
                <a:defRPr/>
              </a:pPr>
              <a:t>82</a:t>
            </a:fld>
            <a:endParaRPr lang="en-US" altLang="en-US"/>
          </a:p>
        </p:txBody>
      </p:sp>
      <p:sp>
        <p:nvSpPr>
          <p:cNvPr id="7" name="Footer Placeholder 4"/>
          <p:cNvSpPr>
            <a:spLocks noGrp="1"/>
          </p:cNvSpPr>
          <p:nvPr>
            <p:ph type="ftr" sz="quarter" idx="11"/>
          </p:nvPr>
        </p:nvSpPr>
        <p:spPr>
          <a:xfrm>
            <a:off x="1989138" y="6143625"/>
            <a:ext cx="7154862" cy="427038"/>
          </a:xfrm>
        </p:spPr>
        <p:txBody>
          <a:bodyPr/>
          <a:lstStyle/>
          <a:p>
            <a:pPr>
              <a:defRPr/>
            </a:pPr>
            <a:r>
              <a:rPr lang="en-US" altLang="zh-TW" dirty="0"/>
              <a:t>Pension Funds and Retirement Schemes</a:t>
            </a:r>
          </a:p>
        </p:txBody>
      </p:sp>
      <p:sp>
        <p:nvSpPr>
          <p:cNvPr id="8" name="TextBox 7"/>
          <p:cNvSpPr txBox="1"/>
          <p:nvPr/>
        </p:nvSpPr>
        <p:spPr>
          <a:xfrm>
            <a:off x="152400" y="5257800"/>
            <a:ext cx="801266" cy="885825"/>
          </a:xfrm>
          <a:prstGeom prst="rect">
            <a:avLst/>
          </a:prstGeom>
          <a:solidFill>
            <a:schemeClr val="accent1">
              <a:lumMod val="20000"/>
              <a:lumOff val="80000"/>
            </a:schemeClr>
          </a:solidFill>
        </p:spPr>
        <p:txBody>
          <a:bodyPr vert="horz" wrap="square" lIns="91440" tIns="45720" rIns="91440" bIns="45720" rtlCol="0" anchor="ctr">
            <a:normAutofit fontScale="32500" lnSpcReduction="20000"/>
          </a:bodyPr>
          <a:lstStyle/>
          <a:p>
            <a:pPr marL="0" marR="0" indent="0" algn="l" defTabSz="914400" rtl="0" eaLnBrk="1" fontAlgn="auto" latinLnBrk="0" hangingPunct="1">
              <a:lnSpc>
                <a:spcPct val="100000"/>
              </a:lnSpc>
              <a:spcBef>
                <a:spcPct val="0"/>
              </a:spcBef>
              <a:spcAft>
                <a:spcPts val="0"/>
              </a:spcAft>
              <a:buClrTx/>
              <a:buSzTx/>
              <a:buFontTx/>
              <a:buNone/>
              <a:tabLst/>
            </a:pPr>
            <a:r>
              <a:rPr kumimoji="0" lang="en-US" sz="4400" b="0" i="1" u="none" strike="noStrike" kern="1200" cap="none" spc="0" normalizeH="0" baseline="0" noProof="0" dirty="0">
                <a:ln>
                  <a:noFill/>
                </a:ln>
                <a:solidFill>
                  <a:schemeClr val="tx1"/>
                </a:solidFill>
                <a:effectLst/>
                <a:uLnTx/>
                <a:uFillTx/>
                <a:latin typeface="+mj-lt"/>
                <a:ea typeface="+mj-ea"/>
                <a:cs typeface="+mj-cs"/>
              </a:rPr>
              <a:t>Source: WEF, 2019 report</a:t>
            </a:r>
          </a:p>
        </p:txBody>
      </p:sp>
    </p:spTree>
    <p:extLst>
      <p:ext uri="{BB962C8B-B14F-4D97-AF65-F5344CB8AC3E}">
        <p14:creationId xmlns:p14="http://schemas.microsoft.com/office/powerpoint/2010/main" val="417622823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74638"/>
            <a:ext cx="2514600" cy="2011362"/>
          </a:xfrm>
        </p:spPr>
        <p:txBody>
          <a:bodyPr/>
          <a:lstStyle/>
          <a:p>
            <a:r>
              <a:rPr lang="en-US" altLang="zh-TW" dirty="0"/>
              <a:t>Government pension liabilities</a:t>
            </a:r>
            <a:endParaRPr lang="zh-TW" altLang="en-US" dirty="0"/>
          </a:p>
        </p:txBody>
      </p:sp>
      <p:pic>
        <p:nvPicPr>
          <p:cNvPr id="5" name="Picture 2" descr="https://next-geebee.ft.com/image/v1/images/raw/http%3A%2F%2Fcom.ft.imagepublish.prod.s3.amazonaws.com%2F428e557c-6880-11e6-a0b1-d87a9fea034f?source=next&amp;fit=scale-down&amp;width=601"/>
          <p:cNvPicPr>
            <a:picLocks noGrp="1" noChangeAspect="1" noChangeArrowheads="1"/>
          </p:cNvPicPr>
          <p:nvPr>
            <p:ph idx="1"/>
          </p:nvPr>
        </p:nvPicPr>
        <p:blipFill>
          <a:blip r:embed="rId3" cstate="print"/>
          <a:srcRect/>
          <a:stretch>
            <a:fillRect/>
          </a:stretch>
        </p:blipFill>
        <p:spPr bwMode="auto">
          <a:xfrm>
            <a:off x="3048000" y="228600"/>
            <a:ext cx="5601607" cy="5834619"/>
          </a:xfrm>
          <a:prstGeom prst="rect">
            <a:avLst/>
          </a:prstGeom>
          <a:noFill/>
        </p:spPr>
      </p:pic>
      <p:sp>
        <p:nvSpPr>
          <p:cNvPr id="4" name="TextBox 3"/>
          <p:cNvSpPr txBox="1"/>
          <p:nvPr/>
        </p:nvSpPr>
        <p:spPr>
          <a:xfrm>
            <a:off x="0" y="5864423"/>
            <a:ext cx="2362200" cy="307777"/>
          </a:xfrm>
          <a:prstGeom prst="rect">
            <a:avLst/>
          </a:prstGeom>
          <a:noFill/>
        </p:spPr>
        <p:txBody>
          <a:bodyPr wrap="square" rtlCol="0">
            <a:spAutoFit/>
          </a:bodyPr>
          <a:lstStyle/>
          <a:p>
            <a:r>
              <a:rPr lang="en-US" altLang="zh-TW" sz="1400" i="1" dirty="0"/>
              <a:t>Source: FT 24 August 2016 </a:t>
            </a:r>
            <a:endParaRPr lang="zh-TW" altLang="en-US" sz="1400" i="1" dirty="0"/>
          </a:p>
        </p:txBody>
      </p:sp>
      <p:sp>
        <p:nvSpPr>
          <p:cNvPr id="6" name="Slide Number Placeholder 3"/>
          <p:cNvSpPr>
            <a:spLocks noGrp="1"/>
          </p:cNvSpPr>
          <p:nvPr>
            <p:ph type="sldNum" sz="quarter" idx="10"/>
          </p:nvPr>
        </p:nvSpPr>
        <p:spPr>
          <a:xfrm>
            <a:off x="8239125" y="6586538"/>
            <a:ext cx="919163" cy="293687"/>
          </a:xfrm>
        </p:spPr>
        <p:txBody>
          <a:bodyPr/>
          <a:lstStyle/>
          <a:p>
            <a:pPr>
              <a:defRPr/>
            </a:pPr>
            <a:fld id="{809A4F01-EBEC-4878-81D8-A6152D087E2C}" type="slidenum">
              <a:rPr lang="en-US" altLang="en-US" smtClean="0"/>
              <a:pPr>
                <a:defRPr/>
              </a:pPr>
              <a:t>83</a:t>
            </a:fld>
            <a:endParaRPr lang="en-US" altLang="en-US"/>
          </a:p>
        </p:txBody>
      </p:sp>
      <p:sp>
        <p:nvSpPr>
          <p:cNvPr id="7" name="Footer Placeholder 4"/>
          <p:cNvSpPr>
            <a:spLocks noGrp="1"/>
          </p:cNvSpPr>
          <p:nvPr>
            <p:ph type="ftr" sz="quarter" idx="11"/>
          </p:nvPr>
        </p:nvSpPr>
        <p:spPr bwMode="auto">
          <a:xfrm>
            <a:off x="1989138" y="6143625"/>
            <a:ext cx="7154862" cy="427038"/>
          </a:xfrm>
          <a:noFill/>
          <a:ln>
            <a:miter lim="800000"/>
            <a:headEnd/>
            <a:tailEnd/>
          </a:ln>
        </p:spPr>
        <p:txBody>
          <a:bodyPr/>
          <a:lstStyle/>
          <a:p>
            <a:r>
              <a:rPr lang="en-US" altLang="zh-TW" dirty="0"/>
              <a:t>Pension Funds and Retirement Schemes</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D520EF-6288-48B9-B9C9-610017F566A8}"/>
              </a:ext>
            </a:extLst>
          </p:cNvPr>
          <p:cNvSpPr>
            <a:spLocks noGrp="1"/>
          </p:cNvSpPr>
          <p:nvPr>
            <p:ph type="title"/>
          </p:nvPr>
        </p:nvSpPr>
        <p:spPr/>
        <p:txBody>
          <a:bodyPr/>
          <a:lstStyle/>
          <a:p>
            <a:r>
              <a:rPr lang="en-US" smtClean="0"/>
              <a:t>Summary </a:t>
            </a:r>
            <a:endParaRPr lang="en-US" dirty="0"/>
          </a:p>
        </p:txBody>
      </p:sp>
      <p:sp>
        <p:nvSpPr>
          <p:cNvPr id="3" name="Content Placeholder 2">
            <a:extLst>
              <a:ext uri="{FF2B5EF4-FFF2-40B4-BE49-F238E27FC236}">
                <a16:creationId xmlns:a16="http://schemas.microsoft.com/office/drawing/2014/main" id="{02866226-25E4-49F8-BDBB-D6365A802DC7}"/>
              </a:ext>
            </a:extLst>
          </p:cNvPr>
          <p:cNvSpPr>
            <a:spLocks noGrp="1"/>
          </p:cNvSpPr>
          <p:nvPr>
            <p:ph idx="1"/>
          </p:nvPr>
        </p:nvSpPr>
        <p:spPr/>
        <p:txBody>
          <a:bodyPr/>
          <a:lstStyle/>
          <a:p>
            <a:r>
              <a:rPr lang="en-US" dirty="0" smtClean="0"/>
              <a:t>Key issues affecting the pension and retirement industry</a:t>
            </a:r>
            <a:endParaRPr lang="en-US" dirty="0"/>
          </a:p>
        </p:txBody>
      </p:sp>
      <p:sp>
        <p:nvSpPr>
          <p:cNvPr id="5" name="Slide Number Placeholder 4">
            <a:extLst>
              <a:ext uri="{FF2B5EF4-FFF2-40B4-BE49-F238E27FC236}">
                <a16:creationId xmlns:a16="http://schemas.microsoft.com/office/drawing/2014/main" id="{5AD706AC-8A04-4AAA-B2DB-78CD2FBB174C}"/>
              </a:ext>
            </a:extLst>
          </p:cNvPr>
          <p:cNvSpPr>
            <a:spLocks noGrp="1"/>
          </p:cNvSpPr>
          <p:nvPr>
            <p:ph type="sldNum" sz="quarter" idx="10"/>
          </p:nvPr>
        </p:nvSpPr>
        <p:spPr/>
        <p:txBody>
          <a:bodyPr/>
          <a:lstStyle/>
          <a:p>
            <a:fld id="{0E85575E-6D9D-4118-86C0-D3E7A16D5047}" type="slidenum">
              <a:rPr lang="en-US" altLang="en-US" smtClean="0"/>
              <a:pPr/>
              <a:t>84</a:t>
            </a:fld>
            <a:endParaRPr lang="en-US" altLang="en-US"/>
          </a:p>
        </p:txBody>
      </p:sp>
      <p:sp>
        <p:nvSpPr>
          <p:cNvPr id="6" name="Footer Placeholder 5">
            <a:extLst>
              <a:ext uri="{FF2B5EF4-FFF2-40B4-BE49-F238E27FC236}">
                <a16:creationId xmlns:a16="http://schemas.microsoft.com/office/drawing/2014/main" id="{C8D744BC-AE09-4A9A-B5F5-096A910144B9}"/>
              </a:ext>
            </a:extLst>
          </p:cNvPr>
          <p:cNvSpPr>
            <a:spLocks noGrp="1"/>
          </p:cNvSpPr>
          <p:nvPr>
            <p:ph type="ftr" sz="quarter" idx="11"/>
          </p:nvPr>
        </p:nvSpPr>
        <p:spPr/>
        <p:txBody>
          <a:bodyPr/>
          <a:lstStyle/>
          <a:p>
            <a:r>
              <a:rPr lang="en-US" altLang="en-US" dirty="0" smtClean="0"/>
              <a:t>Summary</a:t>
            </a:r>
            <a:endParaRPr lang="en-US" altLang="en-US" dirty="0"/>
          </a:p>
        </p:txBody>
      </p:sp>
    </p:spTree>
    <p:extLst>
      <p:ext uri="{BB962C8B-B14F-4D97-AF65-F5344CB8AC3E}">
        <p14:creationId xmlns:p14="http://schemas.microsoft.com/office/powerpoint/2010/main" val="270616835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9" name="Date Placeholder 2"/>
          <p:cNvSpPr txBox="1">
            <a:spLocks noGrp="1"/>
          </p:cNvSpPr>
          <p:nvPr/>
        </p:nvSpPr>
        <p:spPr bwMode="auto">
          <a:xfrm>
            <a:off x="457200" y="6248400"/>
            <a:ext cx="2133600" cy="457200"/>
          </a:xfrm>
          <a:prstGeom prst="rect">
            <a:avLst/>
          </a:prstGeom>
          <a:noFill/>
          <a:ln w="9525">
            <a:noFill/>
            <a:miter lim="800000"/>
            <a:headEnd/>
            <a:tailEnd/>
          </a:ln>
        </p:spPr>
        <p:txBody>
          <a:bodyPr/>
          <a:lstStyle/>
          <a:p>
            <a:r>
              <a:rPr lang="en-US" altLang="zh-CN" sz="1000">
                <a:ea typeface="SimSun" pitchFamily="2" charset="-122"/>
              </a:rPr>
              <a:t>Spring 10</a:t>
            </a:r>
            <a:endParaRPr lang="en-US" altLang="en-US" sz="1000">
              <a:ea typeface="SimSun" pitchFamily="2" charset="-122"/>
            </a:endParaRPr>
          </a:p>
        </p:txBody>
      </p:sp>
      <p:sp>
        <p:nvSpPr>
          <p:cNvPr id="11271" name="Rectangle 2"/>
          <p:cNvSpPr>
            <a:spLocks noGrp="1" noChangeArrowheads="1"/>
          </p:cNvSpPr>
          <p:nvPr>
            <p:ph type="title" idx="4294967295"/>
          </p:nvPr>
        </p:nvSpPr>
        <p:spPr>
          <a:xfrm>
            <a:off x="457200" y="122238"/>
            <a:ext cx="2362200" cy="1295400"/>
          </a:xfrm>
        </p:spPr>
        <p:txBody>
          <a:bodyPr/>
          <a:lstStyle/>
          <a:p>
            <a:pPr eaLnBrk="1" hangingPunct="1"/>
            <a:r>
              <a:rPr lang="en-US" altLang="zh-CN">
                <a:ea typeface="SimSun" pitchFamily="2" charset="-122"/>
              </a:rPr>
              <a:t>Course Map</a:t>
            </a:r>
          </a:p>
        </p:txBody>
      </p:sp>
      <p:sp>
        <p:nvSpPr>
          <p:cNvPr id="513027" name="Rectangle 3"/>
          <p:cNvSpPr>
            <a:spLocks noChangeArrowheads="1"/>
          </p:cNvSpPr>
          <p:nvPr/>
        </p:nvSpPr>
        <p:spPr bwMode="auto">
          <a:xfrm>
            <a:off x="228600" y="2971800"/>
            <a:ext cx="1752600" cy="914400"/>
          </a:xfrm>
          <a:prstGeom prst="rect">
            <a:avLst/>
          </a:prstGeom>
          <a:solidFill>
            <a:srgbClr val="FFCCCC"/>
          </a:solidFill>
          <a:ln w="9525">
            <a:solidFill>
              <a:schemeClr val="tx1"/>
            </a:solidFill>
            <a:miter lim="800000"/>
            <a:headEnd/>
            <a:tailEnd/>
          </a:ln>
        </p:spPr>
        <p:txBody>
          <a:bodyPr wrap="none" anchor="ctr"/>
          <a:lstStyle/>
          <a:p>
            <a:pPr algn="ctr"/>
            <a:r>
              <a:rPr lang="en-US" altLang="zh-CN">
                <a:ea typeface="SimSun" pitchFamily="2" charset="-122"/>
              </a:rPr>
              <a:t>Sell Side</a:t>
            </a:r>
          </a:p>
        </p:txBody>
      </p:sp>
      <p:sp>
        <p:nvSpPr>
          <p:cNvPr id="513028" name="Rectangle 4"/>
          <p:cNvSpPr>
            <a:spLocks noChangeArrowheads="1"/>
          </p:cNvSpPr>
          <p:nvPr/>
        </p:nvSpPr>
        <p:spPr bwMode="auto">
          <a:xfrm>
            <a:off x="2133600" y="2971800"/>
            <a:ext cx="1752600" cy="914400"/>
          </a:xfrm>
          <a:prstGeom prst="rect">
            <a:avLst/>
          </a:prstGeom>
          <a:solidFill>
            <a:srgbClr val="FFCCFF"/>
          </a:solidFill>
          <a:ln w="9525">
            <a:solidFill>
              <a:schemeClr val="tx1"/>
            </a:solidFill>
            <a:miter lim="800000"/>
            <a:headEnd/>
            <a:tailEnd/>
          </a:ln>
        </p:spPr>
        <p:txBody>
          <a:bodyPr wrap="none" anchor="ctr"/>
          <a:lstStyle/>
          <a:p>
            <a:pPr algn="ctr"/>
            <a:r>
              <a:rPr lang="en-US" altLang="zh-CN">
                <a:ea typeface="SimSun" pitchFamily="2" charset="-122"/>
              </a:rPr>
              <a:t>Buy Side</a:t>
            </a:r>
          </a:p>
        </p:txBody>
      </p:sp>
      <p:cxnSp>
        <p:nvCxnSpPr>
          <p:cNvPr id="513029" name="AutoShape 5"/>
          <p:cNvCxnSpPr>
            <a:cxnSpLocks noChangeShapeType="1"/>
            <a:endCxn id="513028" idx="0"/>
          </p:cNvCxnSpPr>
          <p:nvPr/>
        </p:nvCxnSpPr>
        <p:spPr bwMode="auto">
          <a:xfrm rot="16200000" flipH="1">
            <a:off x="2419350" y="2381250"/>
            <a:ext cx="228600" cy="952500"/>
          </a:xfrm>
          <a:prstGeom prst="bentConnector3">
            <a:avLst>
              <a:gd name="adj1" fmla="val 50000"/>
            </a:avLst>
          </a:prstGeom>
          <a:noFill/>
          <a:ln w="9525">
            <a:solidFill>
              <a:schemeClr val="tx1"/>
            </a:solidFill>
            <a:miter lim="800000"/>
            <a:headEnd/>
            <a:tailEnd type="triangle" w="med" len="med"/>
          </a:ln>
        </p:spPr>
      </p:cxnSp>
      <p:cxnSp>
        <p:nvCxnSpPr>
          <p:cNvPr id="513030" name="AutoShape 6"/>
          <p:cNvCxnSpPr>
            <a:cxnSpLocks noChangeShapeType="1"/>
            <a:endCxn id="513027" idx="0"/>
          </p:cNvCxnSpPr>
          <p:nvPr/>
        </p:nvCxnSpPr>
        <p:spPr bwMode="auto">
          <a:xfrm rot="5400000">
            <a:off x="1466850" y="2381250"/>
            <a:ext cx="228600" cy="952500"/>
          </a:xfrm>
          <a:prstGeom prst="bentConnector3">
            <a:avLst>
              <a:gd name="adj1" fmla="val 50000"/>
            </a:avLst>
          </a:prstGeom>
          <a:noFill/>
          <a:ln w="9525">
            <a:solidFill>
              <a:schemeClr val="tx1"/>
            </a:solidFill>
            <a:miter lim="800000"/>
            <a:headEnd/>
            <a:tailEnd type="triangle" w="med" len="med"/>
          </a:ln>
        </p:spPr>
      </p:cxnSp>
      <p:sp>
        <p:nvSpPr>
          <p:cNvPr id="513031" name="Rectangle 7"/>
          <p:cNvSpPr>
            <a:spLocks noChangeArrowheads="1"/>
          </p:cNvSpPr>
          <p:nvPr/>
        </p:nvSpPr>
        <p:spPr bwMode="auto">
          <a:xfrm>
            <a:off x="457200" y="4038600"/>
            <a:ext cx="1447800" cy="914400"/>
          </a:xfrm>
          <a:prstGeom prst="rect">
            <a:avLst/>
          </a:prstGeom>
          <a:solidFill>
            <a:srgbClr val="FF99FF"/>
          </a:solidFill>
          <a:ln w="9525">
            <a:solidFill>
              <a:schemeClr val="tx1"/>
            </a:solidFill>
            <a:miter lim="800000"/>
            <a:headEnd/>
            <a:tailEnd/>
          </a:ln>
        </p:spPr>
        <p:txBody>
          <a:bodyPr anchor="ctr"/>
          <a:lstStyle/>
          <a:p>
            <a:pPr algn="ctr"/>
            <a:r>
              <a:rPr lang="en-US" altLang="zh-CN" sz="1800" dirty="0">
                <a:ea typeface="SimSun" pitchFamily="2" charset="-122"/>
              </a:rPr>
              <a:t>Commercial Banking</a:t>
            </a:r>
          </a:p>
        </p:txBody>
      </p:sp>
      <p:sp>
        <p:nvSpPr>
          <p:cNvPr id="513032" name="Rectangle 8"/>
          <p:cNvSpPr>
            <a:spLocks noChangeArrowheads="1"/>
          </p:cNvSpPr>
          <p:nvPr/>
        </p:nvSpPr>
        <p:spPr bwMode="auto">
          <a:xfrm>
            <a:off x="457200" y="5105400"/>
            <a:ext cx="1447800" cy="914400"/>
          </a:xfrm>
          <a:prstGeom prst="rect">
            <a:avLst/>
          </a:prstGeom>
          <a:solidFill>
            <a:srgbClr val="FF99FF"/>
          </a:solidFill>
          <a:ln w="9525">
            <a:solidFill>
              <a:schemeClr val="tx1"/>
            </a:solidFill>
            <a:miter lim="800000"/>
            <a:headEnd/>
            <a:tailEnd/>
          </a:ln>
        </p:spPr>
        <p:txBody>
          <a:bodyPr anchor="ctr"/>
          <a:lstStyle/>
          <a:p>
            <a:pPr algn="ctr"/>
            <a:r>
              <a:rPr lang="en-US" altLang="zh-CN" sz="1800" dirty="0">
                <a:ea typeface="SimSun" pitchFamily="2" charset="-122"/>
              </a:rPr>
              <a:t>Investment Banking</a:t>
            </a:r>
          </a:p>
        </p:txBody>
      </p:sp>
      <p:cxnSp>
        <p:nvCxnSpPr>
          <p:cNvPr id="513033" name="AutoShape 9"/>
          <p:cNvCxnSpPr>
            <a:cxnSpLocks noChangeShapeType="1"/>
            <a:stCxn id="513027" idx="2"/>
            <a:endCxn id="513031" idx="1"/>
          </p:cNvCxnSpPr>
          <p:nvPr/>
        </p:nvCxnSpPr>
        <p:spPr bwMode="auto">
          <a:xfrm rot="5400000">
            <a:off x="476250" y="3867150"/>
            <a:ext cx="609600" cy="647700"/>
          </a:xfrm>
          <a:prstGeom prst="bentConnector4">
            <a:avLst>
              <a:gd name="adj1" fmla="val 12500"/>
              <a:gd name="adj2" fmla="val 135296"/>
            </a:avLst>
          </a:prstGeom>
          <a:noFill/>
          <a:ln w="9525">
            <a:solidFill>
              <a:schemeClr val="tx1"/>
            </a:solidFill>
            <a:miter lim="800000"/>
            <a:headEnd/>
            <a:tailEnd type="triangle" w="med" len="med"/>
          </a:ln>
        </p:spPr>
      </p:cxnSp>
      <p:cxnSp>
        <p:nvCxnSpPr>
          <p:cNvPr id="513034" name="AutoShape 10"/>
          <p:cNvCxnSpPr>
            <a:cxnSpLocks noChangeShapeType="1"/>
            <a:stCxn id="513027" idx="2"/>
            <a:endCxn id="513032" idx="1"/>
          </p:cNvCxnSpPr>
          <p:nvPr/>
        </p:nvCxnSpPr>
        <p:spPr bwMode="auto">
          <a:xfrm rot="5400000">
            <a:off x="-57150" y="4400550"/>
            <a:ext cx="1676400" cy="647700"/>
          </a:xfrm>
          <a:prstGeom prst="bentConnector4">
            <a:avLst>
              <a:gd name="adj1" fmla="val 4259"/>
              <a:gd name="adj2" fmla="val 135296"/>
            </a:avLst>
          </a:prstGeom>
          <a:noFill/>
          <a:ln w="9525">
            <a:solidFill>
              <a:schemeClr val="tx1"/>
            </a:solidFill>
            <a:miter lim="800000"/>
            <a:headEnd/>
            <a:tailEnd type="triangle" w="med" len="med"/>
          </a:ln>
        </p:spPr>
      </p:cxnSp>
      <p:sp>
        <p:nvSpPr>
          <p:cNvPr id="513035" name="Rectangle 11"/>
          <p:cNvSpPr>
            <a:spLocks noChangeArrowheads="1"/>
          </p:cNvSpPr>
          <p:nvPr/>
        </p:nvSpPr>
        <p:spPr bwMode="auto">
          <a:xfrm>
            <a:off x="2438400" y="4038600"/>
            <a:ext cx="1447800" cy="914400"/>
          </a:xfrm>
          <a:prstGeom prst="rect">
            <a:avLst/>
          </a:prstGeom>
          <a:solidFill>
            <a:srgbClr val="FF9999"/>
          </a:solidFill>
          <a:ln w="9525">
            <a:solidFill>
              <a:schemeClr val="tx1"/>
            </a:solidFill>
            <a:miter lim="800000"/>
            <a:headEnd/>
            <a:tailEnd/>
          </a:ln>
        </p:spPr>
        <p:txBody>
          <a:bodyPr anchor="ctr"/>
          <a:lstStyle/>
          <a:p>
            <a:pPr algn="ctr"/>
            <a:r>
              <a:rPr lang="en-US" altLang="zh-CN" sz="1800" dirty="0">
                <a:ea typeface="SimSun" pitchFamily="2" charset="-122"/>
              </a:rPr>
              <a:t>Traditional Institutional Investors</a:t>
            </a:r>
          </a:p>
        </p:txBody>
      </p:sp>
      <p:cxnSp>
        <p:nvCxnSpPr>
          <p:cNvPr id="513037" name="AutoShape 13"/>
          <p:cNvCxnSpPr>
            <a:cxnSpLocks noChangeShapeType="1"/>
            <a:stCxn id="513028" idx="2"/>
            <a:endCxn id="513035" idx="1"/>
          </p:cNvCxnSpPr>
          <p:nvPr/>
        </p:nvCxnSpPr>
        <p:spPr bwMode="auto">
          <a:xfrm rot="5400000">
            <a:off x="2419350" y="3905250"/>
            <a:ext cx="609600" cy="571500"/>
          </a:xfrm>
          <a:prstGeom prst="bentConnector4">
            <a:avLst>
              <a:gd name="adj1" fmla="val 12500"/>
              <a:gd name="adj2" fmla="val 140000"/>
            </a:avLst>
          </a:prstGeom>
          <a:noFill/>
          <a:ln w="9525">
            <a:solidFill>
              <a:schemeClr val="tx1"/>
            </a:solidFill>
            <a:miter lim="800000"/>
            <a:headEnd/>
            <a:tailEnd type="triangle" w="med" len="med"/>
          </a:ln>
        </p:spPr>
      </p:cxnSp>
      <p:sp>
        <p:nvSpPr>
          <p:cNvPr id="513040" name="Rectangle 16"/>
          <p:cNvSpPr>
            <a:spLocks noChangeArrowheads="1"/>
          </p:cNvSpPr>
          <p:nvPr/>
        </p:nvSpPr>
        <p:spPr bwMode="auto">
          <a:xfrm>
            <a:off x="304800" y="1219200"/>
            <a:ext cx="3505200" cy="1524000"/>
          </a:xfrm>
          <a:prstGeom prst="rect">
            <a:avLst/>
          </a:prstGeom>
          <a:solidFill>
            <a:srgbClr val="FFCCCC"/>
          </a:solidFill>
          <a:ln w="9525">
            <a:solidFill>
              <a:schemeClr val="tx1"/>
            </a:solidFill>
            <a:miter lim="800000"/>
            <a:headEnd/>
            <a:tailEnd/>
          </a:ln>
        </p:spPr>
        <p:txBody>
          <a:bodyPr wrap="none" anchor="ctr"/>
          <a:lstStyle/>
          <a:p>
            <a:pPr algn="ctr"/>
            <a:r>
              <a:rPr lang="en-US" altLang="zh-CN">
                <a:ea typeface="SimSun" pitchFamily="2" charset="-122"/>
              </a:rPr>
              <a:t>Financial Institutions</a:t>
            </a:r>
          </a:p>
        </p:txBody>
      </p:sp>
      <p:sp>
        <p:nvSpPr>
          <p:cNvPr id="513053" name="AutoShape 29"/>
          <p:cNvSpPr>
            <a:spLocks noChangeArrowheads="1"/>
          </p:cNvSpPr>
          <p:nvPr/>
        </p:nvSpPr>
        <p:spPr bwMode="auto">
          <a:xfrm>
            <a:off x="2362200" y="0"/>
            <a:ext cx="5105400" cy="1219200"/>
          </a:xfrm>
          <a:prstGeom prst="flowChartExtract">
            <a:avLst/>
          </a:prstGeom>
          <a:solidFill>
            <a:srgbClr val="FFFF00"/>
          </a:solidFill>
          <a:ln w="9525">
            <a:solidFill>
              <a:schemeClr val="tx1"/>
            </a:solidFill>
            <a:miter lim="800000"/>
            <a:headEnd/>
            <a:tailEnd/>
          </a:ln>
        </p:spPr>
        <p:txBody>
          <a:bodyPr wrap="none" anchor="ctr"/>
          <a:lstStyle/>
          <a:p>
            <a:pPr algn="ctr"/>
            <a:r>
              <a:rPr lang="en-US" altLang="zh-CN">
                <a:ea typeface="SimSun" pitchFamily="2" charset="-122"/>
              </a:rPr>
              <a:t>Overview</a:t>
            </a:r>
          </a:p>
        </p:txBody>
      </p:sp>
      <p:sp>
        <p:nvSpPr>
          <p:cNvPr id="37" name="Slide Number Placeholder 5"/>
          <p:cNvSpPr>
            <a:spLocks noGrp="1"/>
          </p:cNvSpPr>
          <p:nvPr>
            <p:ph type="sldNum" sz="quarter" idx="10"/>
          </p:nvPr>
        </p:nvSpPr>
        <p:spPr>
          <a:xfrm>
            <a:off x="8239125" y="6586538"/>
            <a:ext cx="919163" cy="293687"/>
          </a:xfrm>
        </p:spPr>
        <p:txBody>
          <a:bodyPr/>
          <a:lstStyle/>
          <a:p>
            <a:fld id="{05BD2485-3851-462F-A176-4C1F14737CDF}" type="slidenum">
              <a:rPr lang="en-US" altLang="en-US" smtClean="0"/>
              <a:pPr/>
              <a:t>85</a:t>
            </a:fld>
            <a:endParaRPr lang="en-US" altLang="en-US" dirty="0"/>
          </a:p>
        </p:txBody>
      </p:sp>
      <p:sp>
        <p:nvSpPr>
          <p:cNvPr id="48" name="Rectangle 47"/>
          <p:cNvSpPr/>
          <p:nvPr/>
        </p:nvSpPr>
        <p:spPr>
          <a:xfrm>
            <a:off x="4191000" y="3276600"/>
            <a:ext cx="4724400" cy="2895600"/>
          </a:xfrm>
          <a:prstGeom prst="rect">
            <a:avLst/>
          </a:prstGeom>
          <a:solidFill>
            <a:schemeClr val="accent3">
              <a:lumMod val="20000"/>
              <a:lumOff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636587" indent="-457200">
              <a:buFont typeface="+mj-lt"/>
              <a:buAutoNum type="arabicPeriod"/>
            </a:pPr>
            <a:r>
              <a:rPr lang="en-US" altLang="zh-TW" sz="2000" dirty="0">
                <a:solidFill>
                  <a:schemeClr val="tx1"/>
                </a:solidFill>
              </a:rPr>
              <a:t>Insurance Companies</a:t>
            </a:r>
          </a:p>
          <a:p>
            <a:pPr marL="636587" indent="-457200">
              <a:lnSpc>
                <a:spcPct val="200000"/>
              </a:lnSpc>
              <a:buFont typeface="+mj-lt"/>
              <a:buAutoNum type="arabicPeriod"/>
            </a:pPr>
            <a:r>
              <a:rPr lang="en-US" altLang="zh-TW" sz="2000" dirty="0">
                <a:solidFill>
                  <a:sysClr val="windowText" lastClr="000000"/>
                </a:solidFill>
              </a:rPr>
              <a:t>Pension Funds and Retirement Schemes</a:t>
            </a:r>
          </a:p>
          <a:p>
            <a:pPr marL="636587" indent="-457200">
              <a:lnSpc>
                <a:spcPct val="200000"/>
              </a:lnSpc>
              <a:buFont typeface="+mj-lt"/>
              <a:buAutoNum type="arabicPeriod"/>
            </a:pPr>
            <a:r>
              <a:rPr lang="en-US" altLang="zh-TW" sz="2000" b="1" dirty="0">
                <a:solidFill>
                  <a:srgbClr val="C00000"/>
                </a:solidFill>
              </a:rPr>
              <a:t>Mutual Funds and Fund Management</a:t>
            </a:r>
          </a:p>
        </p:txBody>
      </p:sp>
      <p:sp>
        <p:nvSpPr>
          <p:cNvPr id="19" name="Footer Placeholder 4"/>
          <p:cNvSpPr>
            <a:spLocks noGrp="1"/>
          </p:cNvSpPr>
          <p:nvPr>
            <p:ph type="ftr" sz="quarter" idx="11"/>
          </p:nvPr>
        </p:nvSpPr>
        <p:spPr bwMode="auto">
          <a:xfrm>
            <a:off x="1989138" y="6143625"/>
            <a:ext cx="7154862" cy="427038"/>
          </a:xfrm>
          <a:noFill/>
          <a:ln>
            <a:miter lim="800000"/>
            <a:headEnd/>
            <a:tailEnd/>
          </a:ln>
        </p:spPr>
        <p:txBody>
          <a:bodyPr/>
          <a:lstStyle/>
          <a:p>
            <a:r>
              <a:rPr lang="en-US" altLang="zh-TW" dirty="0"/>
              <a:t>Mutual Funds and Fund Management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13053"/>
                                        </p:tgtEl>
                                        <p:attrNameLst>
                                          <p:attrName>style.visibility</p:attrName>
                                        </p:attrNameLst>
                                      </p:cBhvr>
                                      <p:to>
                                        <p:strVal val="visible"/>
                                      </p:to>
                                    </p:set>
                                    <p:animEffect transition="in" filter="dissolve">
                                      <p:cBhvr>
                                        <p:cTn id="7" dur="500"/>
                                        <p:tgtEl>
                                          <p:spTgt spid="51305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13040"/>
                                        </p:tgtEl>
                                        <p:attrNameLst>
                                          <p:attrName>style.visibility</p:attrName>
                                        </p:attrNameLst>
                                      </p:cBhvr>
                                      <p:to>
                                        <p:strVal val="visible"/>
                                      </p:to>
                                    </p:set>
                                    <p:animEffect transition="in" filter="dissolve">
                                      <p:cBhvr>
                                        <p:cTn id="12" dur="500"/>
                                        <p:tgtEl>
                                          <p:spTgt spid="513040"/>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513030"/>
                                        </p:tgtEl>
                                        <p:attrNameLst>
                                          <p:attrName>style.visibility</p:attrName>
                                        </p:attrNameLst>
                                      </p:cBhvr>
                                      <p:to>
                                        <p:strVal val="visible"/>
                                      </p:to>
                                    </p:set>
                                    <p:animEffect transition="in" filter="dissolve">
                                      <p:cBhvr>
                                        <p:cTn id="17" dur="500"/>
                                        <p:tgtEl>
                                          <p:spTgt spid="513030"/>
                                        </p:tgtEl>
                                      </p:cBhvr>
                                    </p:animEffect>
                                  </p:childTnLst>
                                </p:cTn>
                              </p:par>
                              <p:par>
                                <p:cTn id="18" presetID="9" presetClass="entr" presetSubtype="0" fill="hold" grpId="0" nodeType="withEffect">
                                  <p:stCondLst>
                                    <p:cond delay="0"/>
                                  </p:stCondLst>
                                  <p:childTnLst>
                                    <p:set>
                                      <p:cBhvr>
                                        <p:cTn id="19" dur="1" fill="hold">
                                          <p:stCondLst>
                                            <p:cond delay="0"/>
                                          </p:stCondLst>
                                        </p:cTn>
                                        <p:tgtEl>
                                          <p:spTgt spid="513027"/>
                                        </p:tgtEl>
                                        <p:attrNameLst>
                                          <p:attrName>style.visibility</p:attrName>
                                        </p:attrNameLst>
                                      </p:cBhvr>
                                      <p:to>
                                        <p:strVal val="visible"/>
                                      </p:to>
                                    </p:set>
                                    <p:animEffect transition="in" filter="dissolve">
                                      <p:cBhvr>
                                        <p:cTn id="20" dur="500"/>
                                        <p:tgtEl>
                                          <p:spTgt spid="513027"/>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513033"/>
                                        </p:tgtEl>
                                        <p:attrNameLst>
                                          <p:attrName>style.visibility</p:attrName>
                                        </p:attrNameLst>
                                      </p:cBhvr>
                                      <p:to>
                                        <p:strVal val="visible"/>
                                      </p:to>
                                    </p:set>
                                    <p:animEffect transition="in" filter="dissolve">
                                      <p:cBhvr>
                                        <p:cTn id="25" dur="500"/>
                                        <p:tgtEl>
                                          <p:spTgt spid="513033"/>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513031"/>
                                        </p:tgtEl>
                                        <p:attrNameLst>
                                          <p:attrName>style.visibility</p:attrName>
                                        </p:attrNameLst>
                                      </p:cBhvr>
                                      <p:to>
                                        <p:strVal val="visible"/>
                                      </p:to>
                                    </p:set>
                                    <p:animEffect transition="in" filter="dissolve">
                                      <p:cBhvr>
                                        <p:cTn id="28" dur="500"/>
                                        <p:tgtEl>
                                          <p:spTgt spid="513031"/>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nodeType="clickEffect">
                                  <p:stCondLst>
                                    <p:cond delay="0"/>
                                  </p:stCondLst>
                                  <p:childTnLst>
                                    <p:set>
                                      <p:cBhvr>
                                        <p:cTn id="32" dur="1" fill="hold">
                                          <p:stCondLst>
                                            <p:cond delay="0"/>
                                          </p:stCondLst>
                                        </p:cTn>
                                        <p:tgtEl>
                                          <p:spTgt spid="513034"/>
                                        </p:tgtEl>
                                        <p:attrNameLst>
                                          <p:attrName>style.visibility</p:attrName>
                                        </p:attrNameLst>
                                      </p:cBhvr>
                                      <p:to>
                                        <p:strVal val="visible"/>
                                      </p:to>
                                    </p:set>
                                    <p:animEffect transition="in" filter="dissolve">
                                      <p:cBhvr>
                                        <p:cTn id="33" dur="500"/>
                                        <p:tgtEl>
                                          <p:spTgt spid="513034"/>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513032"/>
                                        </p:tgtEl>
                                        <p:attrNameLst>
                                          <p:attrName>style.visibility</p:attrName>
                                        </p:attrNameLst>
                                      </p:cBhvr>
                                      <p:to>
                                        <p:strVal val="visible"/>
                                      </p:to>
                                    </p:set>
                                    <p:animEffect transition="in" filter="dissolve">
                                      <p:cBhvr>
                                        <p:cTn id="36" dur="500"/>
                                        <p:tgtEl>
                                          <p:spTgt spid="513032"/>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ntr" presetSubtype="0" fill="hold" nodeType="clickEffect">
                                  <p:stCondLst>
                                    <p:cond delay="0"/>
                                  </p:stCondLst>
                                  <p:childTnLst>
                                    <p:set>
                                      <p:cBhvr>
                                        <p:cTn id="40" dur="1" fill="hold">
                                          <p:stCondLst>
                                            <p:cond delay="0"/>
                                          </p:stCondLst>
                                        </p:cTn>
                                        <p:tgtEl>
                                          <p:spTgt spid="513029"/>
                                        </p:tgtEl>
                                        <p:attrNameLst>
                                          <p:attrName>style.visibility</p:attrName>
                                        </p:attrNameLst>
                                      </p:cBhvr>
                                      <p:to>
                                        <p:strVal val="visible"/>
                                      </p:to>
                                    </p:set>
                                    <p:animEffect transition="in" filter="dissolve">
                                      <p:cBhvr>
                                        <p:cTn id="41" dur="500"/>
                                        <p:tgtEl>
                                          <p:spTgt spid="513029"/>
                                        </p:tgtEl>
                                      </p:cBhvr>
                                    </p:animEffect>
                                  </p:childTnLst>
                                </p:cTn>
                              </p:par>
                              <p:par>
                                <p:cTn id="42" presetID="9" presetClass="entr" presetSubtype="0" fill="hold" grpId="0" nodeType="withEffect">
                                  <p:stCondLst>
                                    <p:cond delay="0"/>
                                  </p:stCondLst>
                                  <p:childTnLst>
                                    <p:set>
                                      <p:cBhvr>
                                        <p:cTn id="43" dur="1" fill="hold">
                                          <p:stCondLst>
                                            <p:cond delay="0"/>
                                          </p:stCondLst>
                                        </p:cTn>
                                        <p:tgtEl>
                                          <p:spTgt spid="513028"/>
                                        </p:tgtEl>
                                        <p:attrNameLst>
                                          <p:attrName>style.visibility</p:attrName>
                                        </p:attrNameLst>
                                      </p:cBhvr>
                                      <p:to>
                                        <p:strVal val="visible"/>
                                      </p:to>
                                    </p:set>
                                    <p:animEffect transition="in" filter="dissolve">
                                      <p:cBhvr>
                                        <p:cTn id="44" dur="500"/>
                                        <p:tgtEl>
                                          <p:spTgt spid="513028"/>
                                        </p:tgtEl>
                                      </p:cBhvr>
                                    </p:animEffect>
                                  </p:childTnLst>
                                </p:cTn>
                              </p:par>
                            </p:childTnLst>
                          </p:cTn>
                        </p:par>
                      </p:childTnLst>
                    </p:cTn>
                  </p:par>
                  <p:par>
                    <p:cTn id="45" fill="hold">
                      <p:stCondLst>
                        <p:cond delay="indefinite"/>
                      </p:stCondLst>
                      <p:childTnLst>
                        <p:par>
                          <p:cTn id="46" fill="hold">
                            <p:stCondLst>
                              <p:cond delay="0"/>
                            </p:stCondLst>
                            <p:childTnLst>
                              <p:par>
                                <p:cTn id="47" presetID="9" presetClass="entr" presetSubtype="0" fill="hold" nodeType="clickEffect">
                                  <p:stCondLst>
                                    <p:cond delay="0"/>
                                  </p:stCondLst>
                                  <p:childTnLst>
                                    <p:set>
                                      <p:cBhvr>
                                        <p:cTn id="48" dur="1" fill="hold">
                                          <p:stCondLst>
                                            <p:cond delay="0"/>
                                          </p:stCondLst>
                                        </p:cTn>
                                        <p:tgtEl>
                                          <p:spTgt spid="513037"/>
                                        </p:tgtEl>
                                        <p:attrNameLst>
                                          <p:attrName>style.visibility</p:attrName>
                                        </p:attrNameLst>
                                      </p:cBhvr>
                                      <p:to>
                                        <p:strVal val="visible"/>
                                      </p:to>
                                    </p:set>
                                    <p:animEffect transition="in" filter="dissolve">
                                      <p:cBhvr>
                                        <p:cTn id="49" dur="500"/>
                                        <p:tgtEl>
                                          <p:spTgt spid="513037"/>
                                        </p:tgtEl>
                                      </p:cBhvr>
                                    </p:animEffect>
                                  </p:childTnLst>
                                </p:cTn>
                              </p:par>
                              <p:par>
                                <p:cTn id="50" presetID="9" presetClass="entr" presetSubtype="0" fill="hold" grpId="0" nodeType="withEffect">
                                  <p:stCondLst>
                                    <p:cond delay="0"/>
                                  </p:stCondLst>
                                  <p:childTnLst>
                                    <p:set>
                                      <p:cBhvr>
                                        <p:cTn id="51" dur="1" fill="hold">
                                          <p:stCondLst>
                                            <p:cond delay="0"/>
                                          </p:stCondLst>
                                        </p:cTn>
                                        <p:tgtEl>
                                          <p:spTgt spid="513035"/>
                                        </p:tgtEl>
                                        <p:attrNameLst>
                                          <p:attrName>style.visibility</p:attrName>
                                        </p:attrNameLst>
                                      </p:cBhvr>
                                      <p:to>
                                        <p:strVal val="visible"/>
                                      </p:to>
                                    </p:set>
                                    <p:animEffect transition="in" filter="dissolve">
                                      <p:cBhvr>
                                        <p:cTn id="52" dur="500"/>
                                        <p:tgtEl>
                                          <p:spTgt spid="513035"/>
                                        </p:tgtEl>
                                      </p:cBhvr>
                                    </p:animEffect>
                                  </p:childTnLst>
                                </p:cTn>
                              </p:par>
                            </p:childTnLst>
                          </p:cTn>
                        </p:par>
                      </p:childTnLst>
                    </p:cTn>
                  </p:par>
                  <p:par>
                    <p:cTn id="53" fill="hold">
                      <p:stCondLst>
                        <p:cond delay="indefinite"/>
                      </p:stCondLst>
                      <p:childTnLst>
                        <p:par>
                          <p:cTn id="54" fill="hold">
                            <p:stCondLst>
                              <p:cond delay="0"/>
                            </p:stCondLst>
                            <p:childTnLst>
                              <p:par>
                                <p:cTn id="55" presetID="9" presetClass="entr" presetSubtype="0" fill="hold" grpId="0" nodeType="clickEffect">
                                  <p:stCondLst>
                                    <p:cond delay="0"/>
                                  </p:stCondLst>
                                  <p:childTnLst>
                                    <p:set>
                                      <p:cBhvr>
                                        <p:cTn id="56" dur="1" fill="hold">
                                          <p:stCondLst>
                                            <p:cond delay="0"/>
                                          </p:stCondLst>
                                        </p:cTn>
                                        <p:tgtEl>
                                          <p:spTgt spid="48"/>
                                        </p:tgtEl>
                                        <p:attrNameLst>
                                          <p:attrName>style.visibility</p:attrName>
                                        </p:attrNameLst>
                                      </p:cBhvr>
                                      <p:to>
                                        <p:strVal val="visible"/>
                                      </p:to>
                                    </p:set>
                                    <p:animEffect transition="in" filter="dissolve">
                                      <p:cBhvr>
                                        <p:cTn id="57"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3027" grpId="0" animBg="1"/>
      <p:bldP spid="513028" grpId="0" animBg="1"/>
      <p:bldP spid="513031" grpId="0" animBg="1"/>
      <p:bldP spid="513032" grpId="0" animBg="1"/>
      <p:bldP spid="513035" grpId="0" animBg="1"/>
      <p:bldP spid="513040" grpId="0" animBg="1"/>
      <p:bldP spid="513053" grpId="0" animBg="1"/>
      <p:bldP spid="48"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5" name="Rectangle 2"/>
          <p:cNvSpPr>
            <a:spLocks noGrp="1" noChangeArrowheads="1"/>
          </p:cNvSpPr>
          <p:nvPr>
            <p:ph type="title"/>
          </p:nvPr>
        </p:nvSpPr>
        <p:spPr/>
        <p:txBody>
          <a:bodyPr/>
          <a:lstStyle/>
          <a:p>
            <a:r>
              <a:rPr lang="en-US" altLang="zh-TW"/>
              <a:t>Mutual Funds &amp; Collective Investment Schemes</a:t>
            </a:r>
          </a:p>
        </p:txBody>
      </p:sp>
      <p:sp>
        <p:nvSpPr>
          <p:cNvPr id="215043" name="Rectangle 3"/>
          <p:cNvSpPr>
            <a:spLocks noGrp="1" noChangeArrowheads="1"/>
          </p:cNvSpPr>
          <p:nvPr>
            <p:ph idx="1"/>
          </p:nvPr>
        </p:nvSpPr>
        <p:spPr/>
        <p:txBody>
          <a:bodyPr>
            <a:normAutofit fontScale="92500" lnSpcReduction="10000"/>
          </a:bodyPr>
          <a:lstStyle/>
          <a:p>
            <a:r>
              <a:rPr lang="en-US" altLang="zh-TW" dirty="0"/>
              <a:t>Overview</a:t>
            </a:r>
          </a:p>
          <a:p>
            <a:pPr lvl="1"/>
            <a:r>
              <a:rPr lang="en-US" altLang="zh-TW" dirty="0"/>
              <a:t>Market</a:t>
            </a:r>
          </a:p>
          <a:p>
            <a:pPr lvl="1"/>
            <a:r>
              <a:rPr lang="en-US" altLang="zh-TW" dirty="0"/>
              <a:t>Pros &amp; Cons of Collective Investment Schemes</a:t>
            </a:r>
          </a:p>
          <a:p>
            <a:r>
              <a:rPr lang="en-US" altLang="zh-TW" dirty="0"/>
              <a:t>Mutual Funds</a:t>
            </a:r>
          </a:p>
          <a:p>
            <a:pPr lvl="1"/>
            <a:r>
              <a:rPr lang="en-US" altLang="zh-TW" dirty="0"/>
              <a:t>Growth of mutual funds</a:t>
            </a:r>
          </a:p>
          <a:p>
            <a:pPr lvl="1"/>
            <a:r>
              <a:rPr lang="en-US" altLang="zh-TW" dirty="0"/>
              <a:t>Mutual funds structure &amp; organization</a:t>
            </a:r>
          </a:p>
          <a:p>
            <a:pPr lvl="1"/>
            <a:r>
              <a:rPr lang="en-US" altLang="zh-TW" dirty="0"/>
              <a:t>Types of funds</a:t>
            </a:r>
          </a:p>
          <a:p>
            <a:pPr lvl="1"/>
            <a:r>
              <a:rPr lang="en-US" altLang="zh-TW" dirty="0"/>
              <a:t>Fee structure</a:t>
            </a:r>
          </a:p>
          <a:p>
            <a:pPr lvl="1"/>
            <a:r>
              <a:rPr lang="en-US" altLang="zh-TW" dirty="0"/>
              <a:t>Regulation</a:t>
            </a:r>
          </a:p>
          <a:p>
            <a:r>
              <a:rPr lang="en-US" altLang="zh-TW" dirty="0"/>
              <a:t>Mutual funds and asset management in HK and Asia</a:t>
            </a:r>
          </a:p>
        </p:txBody>
      </p:sp>
      <p:sp>
        <p:nvSpPr>
          <p:cNvPr id="107524" name="Slide Number Placeholder 5"/>
          <p:cNvSpPr>
            <a:spLocks noGrp="1"/>
          </p:cNvSpPr>
          <p:nvPr>
            <p:ph type="sldNum" sz="quarter" idx="10"/>
          </p:nvPr>
        </p:nvSpPr>
        <p:spPr>
          <a:noFill/>
        </p:spPr>
        <p:txBody>
          <a:bodyPr vert="horz" wrap="square" lIns="91440" tIns="45720" rIns="91440" bIns="45720" numCol="1" anchor="ctr" anchorCtr="0" compatLnSpc="1">
            <a:prstTxWarp prst="textNoShape">
              <a:avLst/>
            </a:prstTxWarp>
          </a:bodyPr>
          <a:lstStyle/>
          <a:p>
            <a:fld id="{8F161A93-DE03-4BAF-A49B-FDFD7DBEC307}" type="slidenum">
              <a:rPr lang="en-US" altLang="en-US" sz="1400"/>
              <a:pPr/>
              <a:t>86</a:t>
            </a:fld>
            <a:endParaRPr lang="en-US" altLang="en-US" sz="1400"/>
          </a:p>
        </p:txBody>
      </p:sp>
      <p:sp>
        <p:nvSpPr>
          <p:cNvPr id="6" name="Footer Placeholder 4"/>
          <p:cNvSpPr>
            <a:spLocks noGrp="1"/>
          </p:cNvSpPr>
          <p:nvPr>
            <p:ph type="ftr" sz="quarter" idx="11"/>
          </p:nvPr>
        </p:nvSpPr>
        <p:spPr bwMode="auto">
          <a:xfrm>
            <a:off x="1989138" y="6143625"/>
            <a:ext cx="7154862" cy="427038"/>
          </a:xfrm>
          <a:noFill/>
          <a:ln>
            <a:miter lim="800000"/>
            <a:headEnd/>
            <a:tailEnd/>
          </a:ln>
        </p:spPr>
        <p:txBody>
          <a:bodyPr/>
          <a:lstStyle/>
          <a:p>
            <a:r>
              <a:rPr lang="en-US" altLang="zh-TW" dirty="0"/>
              <a:t>Mutual Funds and Fund Management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504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504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504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1504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1504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1504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1504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1504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1504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1504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043" grpId="0" build="p"/>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dirty="0"/>
              <a:t>Worldwide Regulated Open-End Fund Assets - </a:t>
            </a:r>
            <a:r>
              <a:rPr lang="en-US" altLang="zh-TW" sz="2800" dirty="0"/>
              <a:t>Trillions of U.S. dollars, </a:t>
            </a:r>
            <a:r>
              <a:rPr lang="en-US" altLang="zh-TW" sz="2800" dirty="0" smtClean="0"/>
              <a:t>2010-2019 – by assets</a:t>
            </a:r>
            <a:endParaRPr lang="zh-TW" altLang="en-US" sz="2800" dirty="0"/>
          </a:p>
        </p:txBody>
      </p:sp>
      <p:sp>
        <p:nvSpPr>
          <p:cNvPr id="4" name="Slide Number Placeholder 3"/>
          <p:cNvSpPr>
            <a:spLocks noGrp="1"/>
          </p:cNvSpPr>
          <p:nvPr>
            <p:ph type="sldNum" sz="quarter" idx="10"/>
          </p:nvPr>
        </p:nvSpPr>
        <p:spPr/>
        <p:txBody>
          <a:bodyPr/>
          <a:lstStyle/>
          <a:p>
            <a:pPr>
              <a:defRPr/>
            </a:pPr>
            <a:fld id="{809A4F01-EBEC-4878-81D8-A6152D087E2C}" type="slidenum">
              <a:rPr lang="en-US" altLang="en-US" smtClean="0"/>
              <a:pPr>
                <a:defRPr/>
              </a:pPr>
              <a:t>87</a:t>
            </a:fld>
            <a:endParaRPr lang="en-US" altLang="en-US"/>
          </a:p>
        </p:txBody>
      </p:sp>
      <p:sp>
        <p:nvSpPr>
          <p:cNvPr id="9" name="Footer Placeholder 4"/>
          <p:cNvSpPr>
            <a:spLocks noGrp="1"/>
          </p:cNvSpPr>
          <p:nvPr>
            <p:ph type="ftr" sz="quarter" idx="11"/>
          </p:nvPr>
        </p:nvSpPr>
        <p:spPr bwMode="auto">
          <a:noFill/>
          <a:ln>
            <a:miter lim="800000"/>
            <a:headEnd/>
            <a:tailEnd/>
          </a:ln>
        </p:spPr>
        <p:txBody>
          <a:bodyPr/>
          <a:lstStyle/>
          <a:p>
            <a:r>
              <a:rPr lang="en-US" altLang="zh-TW" dirty="0"/>
              <a:t>Mutual Funds and Fund Management</a:t>
            </a:r>
          </a:p>
        </p:txBody>
      </p:sp>
      <p:sp>
        <p:nvSpPr>
          <p:cNvPr id="25" name="TextBox 24"/>
          <p:cNvSpPr txBox="1"/>
          <p:nvPr/>
        </p:nvSpPr>
        <p:spPr>
          <a:xfrm>
            <a:off x="6837881" y="6197601"/>
            <a:ext cx="1905000" cy="381000"/>
          </a:xfrm>
          <a:prstGeom prst="rect">
            <a:avLst/>
          </a:prstGeom>
          <a:noFill/>
        </p:spPr>
        <p:txBody>
          <a:bodyPr vert="horz" wrap="square" lIns="91440" tIns="45720" rIns="91440" bIns="45720" rtlCol="0" anchor="ctr">
            <a:normAutofit fontScale="85000" lnSpcReduction="10000"/>
          </a:bodyPr>
          <a:lstStyle/>
          <a:p>
            <a:pPr fontAlgn="auto">
              <a:spcAft>
                <a:spcPts val="0"/>
              </a:spcAft>
            </a:pPr>
            <a:r>
              <a:rPr lang="en-US" altLang="zh-TW" sz="1400" i="1" dirty="0">
                <a:latin typeface="+mn-lt"/>
              </a:rPr>
              <a:t>Source:  IC Fact Book </a:t>
            </a:r>
            <a:r>
              <a:rPr lang="en-US" altLang="zh-TW" sz="1400" i="1" dirty="0" smtClean="0">
                <a:latin typeface="+mn-lt"/>
              </a:rPr>
              <a:t>2020 </a:t>
            </a:r>
            <a:endParaRPr kumimoji="0" lang="zh-TW" altLang="en-US" sz="1400" b="0" i="1" u="none" strike="noStrike" kern="1200" cap="none" spc="0" normalizeH="0" baseline="0" noProof="0" dirty="0">
              <a:ln>
                <a:noFill/>
              </a:ln>
              <a:solidFill>
                <a:schemeClr val="tx1"/>
              </a:solidFill>
              <a:effectLst/>
              <a:uLnTx/>
              <a:uFillTx/>
              <a:latin typeface="+mn-lt"/>
              <a:ea typeface="+mj-ea"/>
              <a:cs typeface="+mj-cs"/>
            </a:endParaRPr>
          </a:p>
        </p:txBody>
      </p:sp>
      <p:pic>
        <p:nvPicPr>
          <p:cNvPr id="5" name="Content Placeholder 4"/>
          <p:cNvPicPr>
            <a:picLocks noGrp="1" noChangeAspect="1"/>
          </p:cNvPicPr>
          <p:nvPr>
            <p:ph idx="1"/>
          </p:nvPr>
        </p:nvPicPr>
        <p:blipFill>
          <a:blip r:embed="rId3"/>
          <a:stretch>
            <a:fillRect/>
          </a:stretch>
        </p:blipFill>
        <p:spPr>
          <a:xfrm>
            <a:off x="1436365" y="1471614"/>
            <a:ext cx="6449439" cy="4654549"/>
          </a:xfrm>
          <a:prstGeom prst="rect">
            <a:avLst/>
          </a:prstGeom>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Total Net Assets of Worldwide Regulated Open-End Funds – by region</a:t>
            </a:r>
            <a:br>
              <a:rPr lang="en-US" dirty="0"/>
            </a:br>
            <a:r>
              <a:rPr lang="en-US" altLang="zh-TW" sz="2800" dirty="0"/>
              <a:t>Trillions of U.S. dollars, </a:t>
            </a:r>
            <a:r>
              <a:rPr lang="en-US" altLang="zh-TW" sz="2800" dirty="0" smtClean="0"/>
              <a:t>2010-2019</a:t>
            </a:r>
            <a:endParaRPr lang="en-US" sz="2800" dirty="0"/>
          </a:p>
        </p:txBody>
      </p:sp>
      <p:sp>
        <p:nvSpPr>
          <p:cNvPr id="4" name="Slide Number Placeholder 3"/>
          <p:cNvSpPr>
            <a:spLocks noGrp="1"/>
          </p:cNvSpPr>
          <p:nvPr>
            <p:ph type="sldNum" sz="quarter" idx="10"/>
          </p:nvPr>
        </p:nvSpPr>
        <p:spPr/>
        <p:txBody>
          <a:bodyPr/>
          <a:lstStyle/>
          <a:p>
            <a:pPr>
              <a:defRPr/>
            </a:pPr>
            <a:fld id="{809A4F01-EBEC-4878-81D8-A6152D087E2C}" type="slidenum">
              <a:rPr lang="en-US" altLang="en-US" smtClean="0"/>
              <a:pPr>
                <a:defRPr/>
              </a:pPr>
              <a:t>88</a:t>
            </a:fld>
            <a:endParaRPr lang="en-US" altLang="en-US"/>
          </a:p>
        </p:txBody>
      </p:sp>
      <p:sp>
        <p:nvSpPr>
          <p:cNvPr id="7" name="TextBox 6"/>
          <p:cNvSpPr txBox="1"/>
          <p:nvPr/>
        </p:nvSpPr>
        <p:spPr>
          <a:xfrm>
            <a:off x="6334125" y="6028169"/>
            <a:ext cx="1905000" cy="381000"/>
          </a:xfrm>
          <a:prstGeom prst="rect">
            <a:avLst/>
          </a:prstGeom>
          <a:noFill/>
        </p:spPr>
        <p:txBody>
          <a:bodyPr vert="horz" wrap="square" lIns="91440" tIns="45720" rIns="91440" bIns="45720" rtlCol="0" anchor="ctr">
            <a:normAutofit fontScale="85000" lnSpcReduction="10000"/>
          </a:bodyPr>
          <a:lstStyle/>
          <a:p>
            <a:pPr fontAlgn="auto">
              <a:spcAft>
                <a:spcPts val="0"/>
              </a:spcAft>
            </a:pPr>
            <a:r>
              <a:rPr lang="en-US" altLang="zh-TW" sz="1400" i="1" dirty="0">
                <a:latin typeface="+mn-lt"/>
              </a:rPr>
              <a:t>Source:  IC Fact Book </a:t>
            </a:r>
            <a:r>
              <a:rPr lang="en-US" altLang="zh-TW" sz="1400" i="1" dirty="0" smtClean="0">
                <a:latin typeface="+mn-lt"/>
              </a:rPr>
              <a:t>2020</a:t>
            </a:r>
            <a:endParaRPr kumimoji="0" lang="zh-TW" altLang="en-US" sz="1400" b="0" i="1" u="none" strike="noStrike" kern="1200" cap="none" spc="0" normalizeH="0" baseline="0" noProof="0" dirty="0">
              <a:ln>
                <a:noFill/>
              </a:ln>
              <a:solidFill>
                <a:schemeClr val="tx1"/>
              </a:solidFill>
              <a:effectLst/>
              <a:uLnTx/>
              <a:uFillTx/>
              <a:latin typeface="+mn-lt"/>
              <a:ea typeface="+mj-ea"/>
              <a:cs typeface="+mj-cs"/>
            </a:endParaRPr>
          </a:p>
        </p:txBody>
      </p:sp>
      <p:sp>
        <p:nvSpPr>
          <p:cNvPr id="8" name="Footer Placeholder 4"/>
          <p:cNvSpPr>
            <a:spLocks noGrp="1"/>
          </p:cNvSpPr>
          <p:nvPr>
            <p:ph type="ftr" sz="quarter" idx="11"/>
          </p:nvPr>
        </p:nvSpPr>
        <p:spPr bwMode="auto">
          <a:xfrm>
            <a:off x="1989138" y="6143625"/>
            <a:ext cx="7154862" cy="427038"/>
          </a:xfrm>
          <a:noFill/>
          <a:ln>
            <a:miter lim="800000"/>
            <a:headEnd/>
            <a:tailEnd/>
          </a:ln>
        </p:spPr>
        <p:txBody>
          <a:bodyPr/>
          <a:lstStyle/>
          <a:p>
            <a:r>
              <a:rPr lang="en-US" altLang="zh-TW" dirty="0"/>
              <a:t>Mutual Funds and Fund Management</a:t>
            </a:r>
          </a:p>
        </p:txBody>
      </p:sp>
      <p:pic>
        <p:nvPicPr>
          <p:cNvPr id="5" name="Content Placeholder 4"/>
          <p:cNvPicPr>
            <a:picLocks noGrp="1" noChangeAspect="1"/>
          </p:cNvPicPr>
          <p:nvPr>
            <p:ph idx="1"/>
          </p:nvPr>
        </p:nvPicPr>
        <p:blipFill>
          <a:blip r:embed="rId3"/>
          <a:stretch>
            <a:fillRect/>
          </a:stretch>
        </p:blipFill>
        <p:spPr>
          <a:xfrm>
            <a:off x="127918" y="1482148"/>
            <a:ext cx="8888163" cy="4603749"/>
          </a:xfrm>
          <a:prstGeom prst="rect">
            <a:avLst/>
          </a:prstGeom>
        </p:spPr>
      </p:pic>
    </p:spTree>
    <p:extLst>
      <p:ext uri="{BB962C8B-B14F-4D97-AF65-F5344CB8AC3E}">
        <p14:creationId xmlns:p14="http://schemas.microsoft.com/office/powerpoint/2010/main" val="315073927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dirty="0"/>
              <a:t>Percentage of Worldwide Regulated Open-End Fund Assets – YE </a:t>
            </a:r>
            <a:r>
              <a:rPr lang="en-US" altLang="zh-TW" dirty="0" smtClean="0"/>
              <a:t>2019</a:t>
            </a:r>
            <a:endParaRPr lang="zh-TW" altLang="en-US" dirty="0"/>
          </a:p>
        </p:txBody>
      </p:sp>
      <p:sp>
        <p:nvSpPr>
          <p:cNvPr id="4" name="Slide Number Placeholder 3"/>
          <p:cNvSpPr>
            <a:spLocks noGrp="1"/>
          </p:cNvSpPr>
          <p:nvPr>
            <p:ph type="sldNum" sz="quarter" idx="10"/>
          </p:nvPr>
        </p:nvSpPr>
        <p:spPr/>
        <p:txBody>
          <a:bodyPr/>
          <a:lstStyle/>
          <a:p>
            <a:pPr>
              <a:defRPr/>
            </a:pPr>
            <a:fld id="{809A4F01-EBEC-4878-81D8-A6152D087E2C}" type="slidenum">
              <a:rPr lang="en-US" altLang="en-US" smtClean="0"/>
              <a:pPr>
                <a:defRPr/>
              </a:pPr>
              <a:t>89</a:t>
            </a:fld>
            <a:endParaRPr lang="en-US" altLang="en-US"/>
          </a:p>
        </p:txBody>
      </p:sp>
      <p:sp>
        <p:nvSpPr>
          <p:cNvPr id="8" name="Footer Placeholder 4"/>
          <p:cNvSpPr>
            <a:spLocks noGrp="1"/>
          </p:cNvSpPr>
          <p:nvPr>
            <p:ph type="ftr" sz="quarter" idx="11"/>
          </p:nvPr>
        </p:nvSpPr>
        <p:spPr bwMode="auto">
          <a:xfrm>
            <a:off x="1989138" y="6143625"/>
            <a:ext cx="7154862" cy="427038"/>
          </a:xfrm>
          <a:noFill/>
          <a:ln>
            <a:miter lim="800000"/>
            <a:headEnd/>
            <a:tailEnd/>
          </a:ln>
        </p:spPr>
        <p:txBody>
          <a:bodyPr/>
          <a:lstStyle/>
          <a:p>
            <a:r>
              <a:rPr lang="en-US" altLang="zh-TW" dirty="0"/>
              <a:t>Mutual Funds and Fund Management</a:t>
            </a:r>
          </a:p>
        </p:txBody>
      </p:sp>
      <p:sp>
        <p:nvSpPr>
          <p:cNvPr id="14" name="TextBox 13"/>
          <p:cNvSpPr txBox="1"/>
          <p:nvPr/>
        </p:nvSpPr>
        <p:spPr>
          <a:xfrm>
            <a:off x="0" y="5791200"/>
            <a:ext cx="1905000" cy="381000"/>
          </a:xfrm>
          <a:prstGeom prst="rect">
            <a:avLst/>
          </a:prstGeom>
          <a:noFill/>
        </p:spPr>
        <p:txBody>
          <a:bodyPr vert="horz" wrap="square" lIns="91440" tIns="45720" rIns="91440" bIns="45720" rtlCol="0" anchor="ctr">
            <a:normAutofit fontScale="85000" lnSpcReduction="10000"/>
          </a:bodyPr>
          <a:lstStyle/>
          <a:p>
            <a:pPr fontAlgn="auto">
              <a:spcAft>
                <a:spcPts val="0"/>
              </a:spcAft>
            </a:pPr>
            <a:r>
              <a:rPr lang="en-US" altLang="zh-TW" sz="1400" i="1" dirty="0">
                <a:latin typeface="+mn-lt"/>
              </a:rPr>
              <a:t>Source:  IC Fact Book 20189</a:t>
            </a:r>
            <a:endParaRPr kumimoji="0" lang="zh-TW" altLang="en-US" sz="1400" b="0" i="1" u="none" strike="noStrike" kern="1200" cap="none" spc="0" normalizeH="0" baseline="0" noProof="0" dirty="0">
              <a:ln>
                <a:noFill/>
              </a:ln>
              <a:solidFill>
                <a:schemeClr val="tx1"/>
              </a:solidFill>
              <a:effectLst/>
              <a:uLnTx/>
              <a:uFillTx/>
              <a:latin typeface="+mn-lt"/>
              <a:ea typeface="+mj-ea"/>
              <a:cs typeface="+mj-cs"/>
            </a:endParaRPr>
          </a:p>
        </p:txBody>
      </p:sp>
      <p:pic>
        <p:nvPicPr>
          <p:cNvPr id="5" name="Content Placeholder 4"/>
          <p:cNvPicPr>
            <a:picLocks noGrp="1" noChangeAspect="1"/>
          </p:cNvPicPr>
          <p:nvPr>
            <p:ph idx="1"/>
          </p:nvPr>
        </p:nvPicPr>
        <p:blipFill>
          <a:blip r:embed="rId3"/>
          <a:stretch>
            <a:fillRect/>
          </a:stretch>
        </p:blipFill>
        <p:spPr>
          <a:xfrm>
            <a:off x="769258" y="1600200"/>
            <a:ext cx="7605484" cy="4525963"/>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5" name="Rectangle 17"/>
          <p:cNvSpPr>
            <a:spLocks noGrp="1" noChangeArrowheads="1"/>
          </p:cNvSpPr>
          <p:nvPr>
            <p:ph type="title"/>
          </p:nvPr>
        </p:nvSpPr>
        <p:spPr/>
        <p:txBody>
          <a:bodyPr/>
          <a:lstStyle/>
          <a:p>
            <a:r>
              <a:rPr lang="en-US" altLang="zh-TW" dirty="0"/>
              <a:t>Fundamentals of Insurance (</a:t>
            </a:r>
            <a:r>
              <a:rPr lang="en-US" altLang="zh-TW" dirty="0" err="1"/>
              <a:t>Cont</a:t>
            </a:r>
            <a:r>
              <a:rPr lang="en-US" altLang="zh-TW" dirty="0"/>
              <a:t>)</a:t>
            </a:r>
          </a:p>
        </p:txBody>
      </p:sp>
      <p:sp>
        <p:nvSpPr>
          <p:cNvPr id="39954" name="Rectangle 18"/>
          <p:cNvSpPr>
            <a:spLocks noGrp="1" noChangeArrowheads="1"/>
          </p:cNvSpPr>
          <p:nvPr>
            <p:ph idx="1"/>
          </p:nvPr>
        </p:nvSpPr>
        <p:spPr/>
        <p:txBody>
          <a:bodyPr>
            <a:normAutofit fontScale="92500" lnSpcReduction="10000"/>
          </a:bodyPr>
          <a:lstStyle/>
          <a:p>
            <a:pPr marL="457200" indent="-457200">
              <a:lnSpc>
                <a:spcPct val="160000"/>
              </a:lnSpc>
              <a:buNone/>
            </a:pPr>
            <a:r>
              <a:rPr lang="en-US" altLang="zh-TW" sz="1800" b="1" dirty="0">
                <a:solidFill>
                  <a:schemeClr val="accent2"/>
                </a:solidFill>
              </a:rPr>
              <a:t>2. 	The insured must provide full and accurate information to the insurance company. </a:t>
            </a:r>
          </a:p>
          <a:p>
            <a:pPr marL="800100" lvl="1" indent="-342900">
              <a:lnSpc>
                <a:spcPct val="160000"/>
              </a:lnSpc>
              <a:buNone/>
            </a:pPr>
            <a:r>
              <a:rPr lang="en-US" altLang="zh-TW" sz="1600" dirty="0"/>
              <a:t>The insurer trusts the policyholder to give precise and true details of the subject matter to be insured. This is called </a:t>
            </a:r>
            <a:r>
              <a:rPr lang="en-US" altLang="zh-TW" sz="1600" b="1" dirty="0">
                <a:solidFill>
                  <a:schemeClr val="accent2">
                    <a:lumMod val="75000"/>
                  </a:schemeClr>
                </a:solidFill>
              </a:rPr>
              <a:t>the principle of 'Utmost Good Faith'</a:t>
            </a:r>
            <a:r>
              <a:rPr lang="en-US" altLang="zh-TW" sz="1600" b="1" dirty="0"/>
              <a:t> </a:t>
            </a:r>
          </a:p>
          <a:p>
            <a:pPr marL="457200" indent="-457200">
              <a:buNone/>
            </a:pPr>
            <a:r>
              <a:rPr lang="en-US" altLang="zh-TW" sz="1800" b="1" dirty="0">
                <a:solidFill>
                  <a:schemeClr val="accent2"/>
                </a:solidFill>
              </a:rPr>
              <a:t>3. 	The insured is not to profit as a result of insurance coverage</a:t>
            </a:r>
          </a:p>
          <a:p>
            <a:pPr marL="800100" lvl="1" indent="-342900">
              <a:buNone/>
            </a:pPr>
            <a:r>
              <a:rPr lang="en-US" altLang="zh-TW" sz="1600" dirty="0"/>
              <a:t>By the </a:t>
            </a:r>
            <a:r>
              <a:rPr lang="en-US" altLang="zh-TW" sz="1600" b="1" dirty="0"/>
              <a:t>principle of 'Indemnity</a:t>
            </a:r>
            <a:r>
              <a:rPr lang="en-US" altLang="zh-TW" sz="1600" dirty="0"/>
              <a:t>', an insurance policy compensates the policyholder only to the extent of the value of the property which he has lost, hence a policyholder should not expect to make any profit from a claim. </a:t>
            </a:r>
          </a:p>
          <a:p>
            <a:pPr marL="400050">
              <a:buNone/>
            </a:pPr>
            <a:r>
              <a:rPr lang="en-US" altLang="zh-TW" sz="1800" b="1" dirty="0">
                <a:solidFill>
                  <a:schemeClr val="accent2"/>
                </a:solidFill>
              </a:rPr>
              <a:t>4.	 If a third party compensates the insured for the loss, the insurance company’s obligation is reduced by the amount of the compensation</a:t>
            </a:r>
          </a:p>
          <a:p>
            <a:pPr marL="800100" lvl="1" indent="-342900">
              <a:buNone/>
            </a:pPr>
            <a:r>
              <a:rPr lang="en-US" altLang="zh-TW" sz="1600" dirty="0"/>
              <a:t>For policies to which 'Indemnity' applies, the purchase of several policies to cover the same subject matter will not result in the obtaining of claims payments of several times the value of the subject matter. The insurers simply 'contribute' to make up the amount payable as if only one policy had been issued.</a:t>
            </a:r>
          </a:p>
        </p:txBody>
      </p:sp>
      <p:sp>
        <p:nvSpPr>
          <p:cNvPr id="20484" name="Slide Number Placeholder 5"/>
          <p:cNvSpPr>
            <a:spLocks noGrp="1"/>
          </p:cNvSpPr>
          <p:nvPr>
            <p:ph type="sldNum" sz="quarter" idx="10"/>
          </p:nvPr>
        </p:nvSpPr>
        <p:spPr>
          <a:noFill/>
        </p:spPr>
        <p:txBody>
          <a:bodyPr vert="horz" wrap="square" lIns="91440" tIns="45720" rIns="91440" bIns="45720" numCol="1" anchor="ctr" anchorCtr="0" compatLnSpc="1">
            <a:prstTxWarp prst="textNoShape">
              <a:avLst/>
            </a:prstTxWarp>
          </a:bodyPr>
          <a:lstStyle/>
          <a:p>
            <a:fld id="{A062FC1F-5C36-4539-B911-1DF193C64DF9}" type="slidenum">
              <a:rPr lang="en-US" altLang="en-US" sz="1400"/>
              <a:pPr/>
              <a:t>9</a:t>
            </a:fld>
            <a:endParaRPr lang="en-US" altLang="en-US" sz="1400"/>
          </a:p>
        </p:txBody>
      </p:sp>
      <p:sp>
        <p:nvSpPr>
          <p:cNvPr id="39942" name="Text Box 6"/>
          <p:cNvSpPr txBox="1">
            <a:spLocks noChangeArrowheads="1"/>
          </p:cNvSpPr>
          <p:nvPr/>
        </p:nvSpPr>
        <p:spPr bwMode="auto">
          <a:xfrm>
            <a:off x="0" y="5867400"/>
            <a:ext cx="2819400" cy="307777"/>
          </a:xfrm>
          <a:prstGeom prst="rect">
            <a:avLst/>
          </a:prstGeom>
          <a:noFill/>
          <a:ln w="9525">
            <a:noFill/>
            <a:miter lim="800000"/>
            <a:headEnd/>
            <a:tailEnd/>
          </a:ln>
        </p:spPr>
        <p:txBody>
          <a:bodyPr>
            <a:spAutoFit/>
          </a:bodyPr>
          <a:lstStyle>
            <a:defPPr>
              <a:defRPr lang="en-US"/>
            </a:defPPr>
            <a:lvl1pPr eaLnBrk="0" hangingPunct="0">
              <a:spcBef>
                <a:spcPct val="50000"/>
              </a:spcBef>
              <a:defRPr sz="1400" i="1">
                <a:latin typeface="+mn-lt"/>
              </a:defRPr>
            </a:lvl1pPr>
            <a:lvl2pPr>
              <a:defRPr>
                <a:latin typeface="Tahoma" pitchFamily="34" charset="0"/>
              </a:defRPr>
            </a:lvl2pPr>
            <a:lvl3pPr>
              <a:defRPr>
                <a:latin typeface="Tahoma" pitchFamily="34" charset="0"/>
              </a:defRPr>
            </a:lvl3pPr>
            <a:lvl4pPr>
              <a:defRPr>
                <a:latin typeface="Tahoma" pitchFamily="34" charset="0"/>
              </a:defRPr>
            </a:lvl4pPr>
            <a:lvl5pPr>
              <a:defRPr>
                <a:latin typeface="Tahoma" pitchFamily="34" charset="0"/>
              </a:defRPr>
            </a:lvl5pPr>
            <a:lvl6pPr>
              <a:defRPr>
                <a:latin typeface="Tahoma" pitchFamily="34" charset="0"/>
              </a:defRPr>
            </a:lvl6pPr>
            <a:lvl7pPr>
              <a:defRPr>
                <a:latin typeface="Tahoma" pitchFamily="34" charset="0"/>
              </a:defRPr>
            </a:lvl7pPr>
            <a:lvl8pPr>
              <a:defRPr>
                <a:latin typeface="Tahoma" pitchFamily="34" charset="0"/>
              </a:defRPr>
            </a:lvl8pPr>
            <a:lvl9pPr>
              <a:defRPr>
                <a:latin typeface="Tahoma" pitchFamily="34" charset="0"/>
              </a:defRPr>
            </a:lvl9pPr>
          </a:lstStyle>
          <a:p>
            <a:r>
              <a:rPr lang="en-US" altLang="zh-TW"/>
              <a:t>Source: Mishkin/Eakins</a:t>
            </a:r>
          </a:p>
        </p:txBody>
      </p:sp>
      <p:sp>
        <p:nvSpPr>
          <p:cNvPr id="7" name="Footer Placeholder 4"/>
          <p:cNvSpPr>
            <a:spLocks noGrp="1"/>
          </p:cNvSpPr>
          <p:nvPr>
            <p:ph type="ftr" sz="quarter" idx="11"/>
          </p:nvPr>
        </p:nvSpPr>
        <p:spPr bwMode="auto">
          <a:xfrm>
            <a:off x="1989138" y="6143625"/>
            <a:ext cx="7154862" cy="427038"/>
          </a:xfrm>
          <a:noFill/>
          <a:ln>
            <a:miter lim="800000"/>
            <a:headEnd/>
            <a:tailEnd/>
          </a:ln>
        </p:spPr>
        <p:txBody>
          <a:bodyPr/>
          <a:lstStyle/>
          <a:p>
            <a:r>
              <a:rPr lang="en-US" altLang="zh-TW" dirty="0"/>
              <a:t>Insurance Companies</a:t>
            </a:r>
          </a:p>
        </p:txBody>
      </p:sp>
    </p:spTree>
    <p:extLst>
      <p:ext uri="{BB962C8B-B14F-4D97-AF65-F5344CB8AC3E}">
        <p14:creationId xmlns:p14="http://schemas.microsoft.com/office/powerpoint/2010/main" val="1724732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95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995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9954">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995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9954">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995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54" grpId="0" build="p"/>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Investment Company Industry Employment </a:t>
            </a:r>
            <a:r>
              <a:rPr lang="en-US" sz="2400" dirty="0"/>
              <a:t>Estimated number of employees of fund sponsors and their service providers, thousands, selected years</a:t>
            </a:r>
          </a:p>
        </p:txBody>
      </p:sp>
      <p:pic>
        <p:nvPicPr>
          <p:cNvPr id="9" name="Content Placeholder 8"/>
          <p:cNvPicPr>
            <a:picLocks noGrp="1" noChangeAspect="1"/>
          </p:cNvPicPr>
          <p:nvPr>
            <p:ph idx="1"/>
          </p:nvPr>
        </p:nvPicPr>
        <p:blipFill>
          <a:blip r:embed="rId3"/>
          <a:stretch>
            <a:fillRect/>
          </a:stretch>
        </p:blipFill>
        <p:spPr>
          <a:xfrm>
            <a:off x="457200" y="2244396"/>
            <a:ext cx="8229600" cy="3237570"/>
          </a:xfrm>
          <a:prstGeom prst="rect">
            <a:avLst/>
          </a:prstGeom>
        </p:spPr>
      </p:pic>
      <p:sp>
        <p:nvSpPr>
          <p:cNvPr id="5" name="Slide Number Placeholder 4"/>
          <p:cNvSpPr>
            <a:spLocks noGrp="1"/>
          </p:cNvSpPr>
          <p:nvPr>
            <p:ph type="sldNum" sz="quarter" idx="10"/>
          </p:nvPr>
        </p:nvSpPr>
        <p:spPr/>
        <p:txBody>
          <a:bodyPr/>
          <a:lstStyle/>
          <a:p>
            <a:pPr>
              <a:defRPr/>
            </a:pPr>
            <a:fld id="{0E85575E-6D9D-4118-86C0-D3E7A16D5047}" type="slidenum">
              <a:rPr lang="en-US" altLang="en-US" smtClean="0"/>
              <a:pPr>
                <a:defRPr/>
              </a:pPr>
              <a:t>90</a:t>
            </a:fld>
            <a:endParaRPr lang="en-US" altLang="en-US"/>
          </a:p>
        </p:txBody>
      </p:sp>
      <p:sp>
        <p:nvSpPr>
          <p:cNvPr id="10" name="Footer Placeholder 4"/>
          <p:cNvSpPr>
            <a:spLocks noGrp="1"/>
          </p:cNvSpPr>
          <p:nvPr>
            <p:ph type="ftr" sz="quarter" idx="11"/>
          </p:nvPr>
        </p:nvSpPr>
        <p:spPr bwMode="auto">
          <a:xfrm>
            <a:off x="1989138" y="6143625"/>
            <a:ext cx="7154862" cy="427038"/>
          </a:xfrm>
          <a:noFill/>
          <a:ln>
            <a:miter lim="800000"/>
            <a:headEnd/>
            <a:tailEnd/>
          </a:ln>
        </p:spPr>
        <p:txBody>
          <a:bodyPr/>
          <a:lstStyle/>
          <a:p>
            <a:r>
              <a:rPr lang="en-US" altLang="zh-TW" dirty="0"/>
              <a:t>Mutual Funds and Fund Management</a:t>
            </a:r>
          </a:p>
        </p:txBody>
      </p:sp>
      <p:sp>
        <p:nvSpPr>
          <p:cNvPr id="11" name="TextBox 10"/>
          <p:cNvSpPr txBox="1"/>
          <p:nvPr/>
        </p:nvSpPr>
        <p:spPr>
          <a:xfrm>
            <a:off x="0" y="5791200"/>
            <a:ext cx="1905000" cy="381000"/>
          </a:xfrm>
          <a:prstGeom prst="rect">
            <a:avLst/>
          </a:prstGeom>
          <a:noFill/>
        </p:spPr>
        <p:txBody>
          <a:bodyPr vert="horz" wrap="square" lIns="91440" tIns="45720" rIns="91440" bIns="45720" rtlCol="0" anchor="ctr">
            <a:normAutofit fontScale="85000" lnSpcReduction="10000"/>
          </a:bodyPr>
          <a:lstStyle/>
          <a:p>
            <a:pPr fontAlgn="auto">
              <a:spcAft>
                <a:spcPts val="0"/>
              </a:spcAft>
            </a:pPr>
            <a:r>
              <a:rPr lang="en-US" altLang="zh-TW" sz="1400" i="1" dirty="0">
                <a:latin typeface="+mn-lt"/>
              </a:rPr>
              <a:t>Source:  IC Fact Book 2018 </a:t>
            </a:r>
            <a:endParaRPr kumimoji="0" lang="zh-TW" altLang="en-US" sz="1400" b="0" i="1" u="none" strike="noStrike" kern="1200" cap="none" spc="0" normalizeH="0" baseline="0" noProof="0" dirty="0">
              <a:ln>
                <a:noFill/>
              </a:ln>
              <a:solidFill>
                <a:schemeClr val="tx1"/>
              </a:solidFill>
              <a:effectLst/>
              <a:uLnTx/>
              <a:uFillTx/>
              <a:latin typeface="+mn-lt"/>
              <a:ea typeface="+mj-ea"/>
              <a:cs typeface="+mj-cs"/>
            </a:endParaRPr>
          </a:p>
        </p:txBody>
      </p:sp>
    </p:spTree>
    <p:extLst>
      <p:ext uri="{BB962C8B-B14F-4D97-AF65-F5344CB8AC3E}">
        <p14:creationId xmlns:p14="http://schemas.microsoft.com/office/powerpoint/2010/main" val="220536807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524000"/>
          </a:xfrm>
        </p:spPr>
        <p:txBody>
          <a:bodyPr/>
          <a:lstStyle/>
          <a:p>
            <a:r>
              <a:rPr lang="en-US" altLang="zh-TW" dirty="0"/>
              <a:t>Investment Company Industry Employment by Job Function (US)</a:t>
            </a:r>
            <a:br>
              <a:rPr lang="en-US" altLang="zh-TW" dirty="0"/>
            </a:br>
            <a:r>
              <a:rPr lang="en-US" altLang="zh-TW" sz="2000" dirty="0"/>
              <a:t>% of employees of fund sponsors and their service providers, March 2017</a:t>
            </a:r>
            <a:endParaRPr lang="zh-TW" altLang="en-US" dirty="0"/>
          </a:p>
        </p:txBody>
      </p:sp>
      <p:sp>
        <p:nvSpPr>
          <p:cNvPr id="4" name="Slide Number Placeholder 3"/>
          <p:cNvSpPr>
            <a:spLocks noGrp="1"/>
          </p:cNvSpPr>
          <p:nvPr>
            <p:ph type="sldNum" sz="quarter" idx="10"/>
          </p:nvPr>
        </p:nvSpPr>
        <p:spPr/>
        <p:txBody>
          <a:bodyPr/>
          <a:lstStyle/>
          <a:p>
            <a:pPr>
              <a:defRPr/>
            </a:pPr>
            <a:fld id="{809A4F01-EBEC-4878-81D8-A6152D087E2C}" type="slidenum">
              <a:rPr lang="en-US" altLang="en-US" smtClean="0"/>
              <a:pPr>
                <a:defRPr/>
              </a:pPr>
              <a:t>91</a:t>
            </a:fld>
            <a:endParaRPr lang="en-US" altLang="en-US"/>
          </a:p>
        </p:txBody>
      </p:sp>
      <p:sp>
        <p:nvSpPr>
          <p:cNvPr id="8" name="Footer Placeholder 4"/>
          <p:cNvSpPr>
            <a:spLocks noGrp="1"/>
          </p:cNvSpPr>
          <p:nvPr>
            <p:ph type="ftr" sz="quarter" idx="11"/>
          </p:nvPr>
        </p:nvSpPr>
        <p:spPr bwMode="auto">
          <a:xfrm>
            <a:off x="1989138" y="6143625"/>
            <a:ext cx="7154862" cy="427038"/>
          </a:xfrm>
          <a:noFill/>
          <a:ln>
            <a:miter lim="800000"/>
            <a:headEnd/>
            <a:tailEnd/>
          </a:ln>
        </p:spPr>
        <p:txBody>
          <a:bodyPr/>
          <a:lstStyle/>
          <a:p>
            <a:r>
              <a:rPr lang="en-US" altLang="zh-TW" dirty="0"/>
              <a:t>Mutual Funds and Fund Management</a:t>
            </a:r>
          </a:p>
        </p:txBody>
      </p:sp>
      <p:pic>
        <p:nvPicPr>
          <p:cNvPr id="5" name="Content Placeholder 4"/>
          <p:cNvPicPr>
            <a:picLocks noGrp="1" noChangeAspect="1"/>
          </p:cNvPicPr>
          <p:nvPr>
            <p:ph idx="1"/>
          </p:nvPr>
        </p:nvPicPr>
        <p:blipFill>
          <a:blip r:embed="rId3"/>
          <a:stretch>
            <a:fillRect/>
          </a:stretch>
        </p:blipFill>
        <p:spPr>
          <a:xfrm>
            <a:off x="1034088" y="1600200"/>
            <a:ext cx="7075823" cy="4525963"/>
          </a:xfrm>
          <a:prstGeom prst="rect">
            <a:avLst/>
          </a:prstGeom>
        </p:spPr>
      </p:pic>
      <p:sp>
        <p:nvSpPr>
          <p:cNvPr id="10" name="TextBox 9"/>
          <p:cNvSpPr txBox="1"/>
          <p:nvPr/>
        </p:nvSpPr>
        <p:spPr>
          <a:xfrm>
            <a:off x="0" y="5791200"/>
            <a:ext cx="1905000" cy="381000"/>
          </a:xfrm>
          <a:prstGeom prst="rect">
            <a:avLst/>
          </a:prstGeom>
          <a:noFill/>
        </p:spPr>
        <p:txBody>
          <a:bodyPr vert="horz" wrap="square" lIns="91440" tIns="45720" rIns="91440" bIns="45720" rtlCol="0" anchor="ctr">
            <a:normAutofit fontScale="85000" lnSpcReduction="10000"/>
          </a:bodyPr>
          <a:lstStyle/>
          <a:p>
            <a:pPr fontAlgn="auto">
              <a:spcAft>
                <a:spcPts val="0"/>
              </a:spcAft>
            </a:pPr>
            <a:r>
              <a:rPr lang="en-US" altLang="zh-TW" sz="1400" i="1" dirty="0">
                <a:latin typeface="+mn-lt"/>
              </a:rPr>
              <a:t>Source:  IC Fact Book 2018 </a:t>
            </a:r>
            <a:endParaRPr kumimoji="0" lang="zh-TW" altLang="en-US" sz="1400" b="0" i="1" u="none" strike="noStrike" kern="1200" cap="none" spc="0" normalizeH="0" baseline="0" noProof="0" dirty="0">
              <a:ln>
                <a:noFill/>
              </a:ln>
              <a:solidFill>
                <a:schemeClr val="tx1"/>
              </a:solidFill>
              <a:effectLst/>
              <a:uLnTx/>
              <a:uFillTx/>
              <a:latin typeface="+mn-lt"/>
              <a:ea typeface="+mj-ea"/>
              <a:cs typeface="+mj-cs"/>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r"/>
            <a:r>
              <a:rPr lang="en-US" altLang="zh-TW" dirty="0"/>
              <a:t>Vanguard’s </a:t>
            </a:r>
            <a:r>
              <a:rPr lang="en-US" altLang="zh-TW" dirty="0" err="1"/>
              <a:t>AuM</a:t>
            </a:r>
            <a:endParaRPr lang="zh-TW" altLang="en-US" dirty="0"/>
          </a:p>
        </p:txBody>
      </p:sp>
      <p:pic>
        <p:nvPicPr>
          <p:cNvPr id="7" name="Picture 2" descr="https://si.wsj.net/public/resources/images/BF-AO269_VANGUA_16U_20170210160905.jpg"/>
          <p:cNvPicPr>
            <a:picLocks noGrp="1" noChangeAspect="1" noChangeArrowheads="1"/>
          </p:cNvPicPr>
          <p:nvPr>
            <p:ph sz="half" idx="1"/>
          </p:nvPr>
        </p:nvPicPr>
        <p:blipFill>
          <a:blip r:embed="rId3" cstate="print"/>
          <a:stretch>
            <a:fillRect/>
          </a:stretch>
        </p:blipFill>
        <p:spPr bwMode="auto">
          <a:xfrm>
            <a:off x="609600" y="58738"/>
            <a:ext cx="3048000" cy="6067425"/>
          </a:xfrm>
          <a:prstGeom prst="rect">
            <a:avLst/>
          </a:prstGeom>
          <a:noFill/>
        </p:spPr>
      </p:pic>
      <p:sp>
        <p:nvSpPr>
          <p:cNvPr id="8" name="Content Placeholder 7"/>
          <p:cNvSpPr>
            <a:spLocks noGrp="1"/>
          </p:cNvSpPr>
          <p:nvPr>
            <p:ph sz="half" idx="2"/>
          </p:nvPr>
        </p:nvSpPr>
        <p:spPr/>
        <p:txBody>
          <a:bodyPr>
            <a:normAutofit fontScale="85000" lnSpcReduction="10000"/>
          </a:bodyPr>
          <a:lstStyle/>
          <a:p>
            <a:r>
              <a:rPr lang="en-US" altLang="zh-TW" dirty="0"/>
              <a:t>Vanguard, which started the first index mutual fund for individual investors 40 years ago, is No. 2 in the asset-management world behind New York-based </a:t>
            </a:r>
            <a:r>
              <a:rPr lang="en-US" altLang="zh-TW" dirty="0" err="1">
                <a:hlinkClick r:id="rId4"/>
              </a:rPr>
              <a:t>BlackRock</a:t>
            </a:r>
            <a:r>
              <a:rPr lang="en-US" altLang="zh-TW" dirty="0"/>
              <a:t> Inc., another money-management giant benefiting from shifting investor tastes.</a:t>
            </a:r>
          </a:p>
          <a:p>
            <a:r>
              <a:rPr lang="en-US" altLang="zh-TW" dirty="0" err="1"/>
              <a:t>BlackRock</a:t>
            </a:r>
            <a:r>
              <a:rPr lang="en-US" altLang="zh-TW" dirty="0"/>
              <a:t> topped </a:t>
            </a:r>
            <a:r>
              <a:rPr lang="en-US" altLang="zh-TW" b="1" dirty="0">
                <a:solidFill>
                  <a:srgbClr val="FF0000"/>
                </a:solidFill>
              </a:rPr>
              <a:t>$5 trillion </a:t>
            </a:r>
            <a:r>
              <a:rPr lang="en-US" altLang="zh-TW" dirty="0"/>
              <a:t>in assets late last year for the first time. It has a larger international business than Vanguard.</a:t>
            </a:r>
            <a:endParaRPr lang="zh-TW" altLang="en-US" dirty="0"/>
          </a:p>
        </p:txBody>
      </p:sp>
      <p:sp>
        <p:nvSpPr>
          <p:cNvPr id="9" name="TextBox 8"/>
          <p:cNvSpPr txBox="1"/>
          <p:nvPr/>
        </p:nvSpPr>
        <p:spPr>
          <a:xfrm>
            <a:off x="4267200" y="5715000"/>
            <a:ext cx="4724400" cy="523220"/>
          </a:xfrm>
          <a:prstGeom prst="rect">
            <a:avLst/>
          </a:prstGeom>
          <a:noFill/>
        </p:spPr>
        <p:txBody>
          <a:bodyPr wrap="square" rtlCol="0">
            <a:spAutoFit/>
          </a:bodyPr>
          <a:lstStyle/>
          <a:p>
            <a:r>
              <a:rPr lang="en-US" altLang="zh-TW" sz="1400" i="1" dirty="0"/>
              <a:t>Source: WSJ 10 Feb 17 “Vanguard Reaches $4Trillion for First Time”</a:t>
            </a:r>
            <a:endParaRPr lang="zh-TW" altLang="en-US" sz="1400" i="1" dirty="0"/>
          </a:p>
        </p:txBody>
      </p:sp>
    </p:spTree>
    <p:extLst>
      <p:ext uri="{BB962C8B-B14F-4D97-AF65-F5344CB8AC3E}">
        <p14:creationId xmlns:p14="http://schemas.microsoft.com/office/powerpoint/2010/main" val="360302325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3" name="Rectangle 5"/>
          <p:cNvSpPr>
            <a:spLocks noGrp="1" noChangeArrowheads="1"/>
          </p:cNvSpPr>
          <p:nvPr>
            <p:ph type="title"/>
          </p:nvPr>
        </p:nvSpPr>
        <p:spPr/>
        <p:txBody>
          <a:bodyPr/>
          <a:lstStyle/>
          <a:p>
            <a:r>
              <a:rPr lang="en-US" altLang="zh-TW" dirty="0"/>
              <a:t>Five principal benefits of collective investment </a:t>
            </a:r>
          </a:p>
        </p:txBody>
      </p:sp>
      <p:sp>
        <p:nvSpPr>
          <p:cNvPr id="218118" name="Rectangle 6"/>
          <p:cNvSpPr>
            <a:spLocks noGrp="1" noChangeArrowheads="1"/>
          </p:cNvSpPr>
          <p:nvPr>
            <p:ph idx="1"/>
          </p:nvPr>
        </p:nvSpPr>
        <p:spPr>
          <a:xfrm>
            <a:off x="457200" y="1447800"/>
            <a:ext cx="8229600" cy="4525963"/>
          </a:xfrm>
        </p:spPr>
        <p:txBody>
          <a:bodyPr>
            <a:normAutofit fontScale="92500" lnSpcReduction="10000"/>
          </a:bodyPr>
          <a:lstStyle/>
          <a:p>
            <a:r>
              <a:rPr lang="en-US" altLang="zh-TW" b="1" dirty="0">
                <a:solidFill>
                  <a:schemeClr val="accent2"/>
                </a:solidFill>
              </a:rPr>
              <a:t>Liquidity intermediation</a:t>
            </a:r>
            <a:r>
              <a:rPr lang="en-US" altLang="zh-TW" dirty="0"/>
              <a:t>: investors can quickly convert investments into cash while still allowing the fund to invest for the long term.</a:t>
            </a:r>
          </a:p>
          <a:p>
            <a:r>
              <a:rPr lang="en-US" altLang="zh-TW" b="1" dirty="0">
                <a:solidFill>
                  <a:schemeClr val="accent2"/>
                </a:solidFill>
              </a:rPr>
              <a:t>Denomination intermediation</a:t>
            </a:r>
            <a:r>
              <a:rPr lang="en-US" altLang="zh-TW" dirty="0"/>
              <a:t>: investors can participate in equity and debt offerings that, individually, require more capital than they possess.</a:t>
            </a:r>
          </a:p>
          <a:p>
            <a:r>
              <a:rPr lang="en-US" altLang="zh-TW" b="1" dirty="0">
                <a:solidFill>
                  <a:schemeClr val="accent2"/>
                </a:solidFill>
              </a:rPr>
              <a:t>Diversification</a:t>
            </a:r>
            <a:r>
              <a:rPr lang="en-US" altLang="zh-TW" dirty="0"/>
              <a:t>: investors immediately realize the benefits of diversification even for small investments.</a:t>
            </a:r>
          </a:p>
          <a:p>
            <a:r>
              <a:rPr lang="en-US" altLang="zh-TW" b="1" dirty="0">
                <a:solidFill>
                  <a:schemeClr val="accent2"/>
                </a:solidFill>
              </a:rPr>
              <a:t>Cost advantages</a:t>
            </a:r>
            <a:r>
              <a:rPr lang="en-US" altLang="zh-TW" dirty="0"/>
              <a:t>: the mutual fund can negotiate lower transaction fees than would be available to the individual investor.</a:t>
            </a:r>
          </a:p>
          <a:p>
            <a:r>
              <a:rPr lang="en-US" altLang="zh-TW" b="1" dirty="0">
                <a:solidFill>
                  <a:schemeClr val="accent2"/>
                </a:solidFill>
              </a:rPr>
              <a:t>Managerial expertise</a:t>
            </a:r>
            <a:r>
              <a:rPr lang="en-US" altLang="zh-TW" dirty="0"/>
              <a:t>: many investors prefer to rely on professional money managers to select their investments.</a:t>
            </a:r>
          </a:p>
        </p:txBody>
      </p:sp>
      <p:sp>
        <p:nvSpPr>
          <p:cNvPr id="109572" name="Slide Number Placeholder 5"/>
          <p:cNvSpPr>
            <a:spLocks noGrp="1"/>
          </p:cNvSpPr>
          <p:nvPr>
            <p:ph type="sldNum" sz="quarter" idx="10"/>
          </p:nvPr>
        </p:nvSpPr>
        <p:spPr>
          <a:noFill/>
        </p:spPr>
        <p:txBody>
          <a:bodyPr vert="horz" wrap="square" lIns="91440" tIns="45720" rIns="91440" bIns="45720" numCol="1" anchor="ctr" anchorCtr="0" compatLnSpc="1">
            <a:prstTxWarp prst="textNoShape">
              <a:avLst/>
            </a:prstTxWarp>
          </a:bodyPr>
          <a:lstStyle/>
          <a:p>
            <a:fld id="{8A48AF7D-039E-44EA-9709-7D457980380A}" type="slidenum">
              <a:rPr lang="en-US" altLang="en-US" sz="1400"/>
              <a:pPr/>
              <a:t>93</a:t>
            </a:fld>
            <a:endParaRPr lang="en-US" altLang="en-US" sz="1400"/>
          </a:p>
        </p:txBody>
      </p:sp>
      <p:sp>
        <p:nvSpPr>
          <p:cNvPr id="218116" name="Text Box 4"/>
          <p:cNvSpPr txBox="1">
            <a:spLocks noChangeArrowheads="1"/>
          </p:cNvSpPr>
          <p:nvPr/>
        </p:nvSpPr>
        <p:spPr bwMode="auto">
          <a:xfrm>
            <a:off x="0" y="5833646"/>
            <a:ext cx="2362200" cy="307777"/>
          </a:xfrm>
          <a:prstGeom prst="rect">
            <a:avLst/>
          </a:prstGeom>
          <a:noFill/>
          <a:ln w="9525">
            <a:noFill/>
            <a:miter lim="800000"/>
            <a:headEnd/>
            <a:tailEnd/>
          </a:ln>
        </p:spPr>
        <p:txBody>
          <a:bodyPr>
            <a:spAutoFit/>
          </a:bodyPr>
          <a:lstStyle>
            <a:defPPr>
              <a:defRPr lang="en-US"/>
            </a:defPPr>
            <a:lvl1pPr eaLnBrk="0" hangingPunct="0">
              <a:spcBef>
                <a:spcPct val="50000"/>
              </a:spcBef>
              <a:defRPr sz="1400" i="1">
                <a:latin typeface="+mn-lt"/>
              </a:defRPr>
            </a:lvl1pPr>
            <a:lvl2pPr>
              <a:defRPr>
                <a:latin typeface="Tahoma" pitchFamily="34" charset="0"/>
              </a:defRPr>
            </a:lvl2pPr>
            <a:lvl3pPr>
              <a:defRPr>
                <a:latin typeface="Tahoma" pitchFamily="34" charset="0"/>
              </a:defRPr>
            </a:lvl3pPr>
            <a:lvl4pPr>
              <a:defRPr>
                <a:latin typeface="Tahoma" pitchFamily="34" charset="0"/>
              </a:defRPr>
            </a:lvl4pPr>
            <a:lvl5pPr>
              <a:defRPr>
                <a:latin typeface="Tahoma" pitchFamily="34" charset="0"/>
              </a:defRPr>
            </a:lvl5pPr>
            <a:lvl6pPr>
              <a:defRPr>
                <a:latin typeface="Tahoma" pitchFamily="34" charset="0"/>
              </a:defRPr>
            </a:lvl6pPr>
            <a:lvl7pPr>
              <a:defRPr>
                <a:latin typeface="Tahoma" pitchFamily="34" charset="0"/>
              </a:defRPr>
            </a:lvl7pPr>
            <a:lvl8pPr>
              <a:defRPr>
                <a:latin typeface="Tahoma" pitchFamily="34" charset="0"/>
              </a:defRPr>
            </a:lvl8pPr>
            <a:lvl9pPr>
              <a:defRPr>
                <a:latin typeface="Tahoma" pitchFamily="34" charset="0"/>
              </a:defRPr>
            </a:lvl9pPr>
          </a:lstStyle>
          <a:p>
            <a:r>
              <a:rPr lang="en-US" altLang="zh-TW" dirty="0"/>
              <a:t>Source: </a:t>
            </a:r>
            <a:r>
              <a:rPr lang="en-US" altLang="zh-TW" dirty="0" err="1"/>
              <a:t>Mishkin</a:t>
            </a:r>
            <a:r>
              <a:rPr lang="en-US" altLang="zh-TW" dirty="0"/>
              <a:t>/Eakins</a:t>
            </a:r>
          </a:p>
        </p:txBody>
      </p:sp>
      <p:sp>
        <p:nvSpPr>
          <p:cNvPr id="7" name="Footer Placeholder 4"/>
          <p:cNvSpPr>
            <a:spLocks noGrp="1"/>
          </p:cNvSpPr>
          <p:nvPr>
            <p:ph type="ftr" sz="quarter" idx="11"/>
          </p:nvPr>
        </p:nvSpPr>
        <p:spPr bwMode="auto">
          <a:xfrm>
            <a:off x="1989138" y="6143625"/>
            <a:ext cx="7154862" cy="427038"/>
          </a:xfrm>
          <a:noFill/>
          <a:ln>
            <a:miter lim="800000"/>
            <a:headEnd/>
            <a:tailEnd/>
          </a:ln>
        </p:spPr>
        <p:txBody>
          <a:bodyPr/>
          <a:lstStyle/>
          <a:p>
            <a:r>
              <a:rPr lang="en-US" altLang="zh-TW" dirty="0"/>
              <a:t>Mutual Funds and Fund Management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811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811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811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1811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1811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8118" grpId="0" build="p"/>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7" name="Rectangle 11"/>
          <p:cNvSpPr>
            <a:spLocks noGrp="1" noChangeArrowheads="1"/>
          </p:cNvSpPr>
          <p:nvPr>
            <p:ph type="title"/>
          </p:nvPr>
        </p:nvSpPr>
        <p:spPr/>
        <p:txBody>
          <a:bodyPr/>
          <a:lstStyle/>
          <a:p>
            <a:r>
              <a:rPr lang="en-US" altLang="zh-TW" dirty="0"/>
              <a:t>Disadvantages of Collective Investments</a:t>
            </a:r>
          </a:p>
        </p:txBody>
      </p:sp>
      <p:sp>
        <p:nvSpPr>
          <p:cNvPr id="544780" name="Rectangle 12"/>
          <p:cNvSpPr>
            <a:spLocks noGrp="1" noChangeArrowheads="1"/>
          </p:cNvSpPr>
          <p:nvPr>
            <p:ph idx="1"/>
          </p:nvPr>
        </p:nvSpPr>
        <p:spPr>
          <a:xfrm>
            <a:off x="457200" y="1447800"/>
            <a:ext cx="8229600" cy="4525963"/>
          </a:xfrm>
        </p:spPr>
        <p:txBody>
          <a:bodyPr>
            <a:normAutofit lnSpcReduction="10000"/>
          </a:bodyPr>
          <a:lstStyle/>
          <a:p>
            <a:r>
              <a:rPr lang="en-US" altLang="zh-TW" b="1" dirty="0">
                <a:solidFill>
                  <a:schemeClr val="accent2"/>
                </a:solidFill>
              </a:rPr>
              <a:t>Costs Despite Negative Returns</a:t>
            </a:r>
            <a:r>
              <a:rPr lang="en-US" altLang="zh-TW" dirty="0"/>
              <a:t>: Fees and expenses are due regardless of how the fund performs. </a:t>
            </a:r>
          </a:p>
          <a:p>
            <a:r>
              <a:rPr lang="en-US" altLang="zh-TW" b="1" dirty="0">
                <a:solidFill>
                  <a:schemeClr val="accent2"/>
                </a:solidFill>
              </a:rPr>
              <a:t>Lack of Control</a:t>
            </a:r>
            <a:r>
              <a:rPr lang="en-US" altLang="zh-TW" dirty="0"/>
              <a:t>: Investors typically cannot ascertain the exact make-up of a fund's portfolio at any given time, nor can they directly influence which securities the fund manager buys and sells or the timing of those trades. </a:t>
            </a:r>
          </a:p>
          <a:p>
            <a:r>
              <a:rPr lang="en-US" altLang="zh-TW" b="1" dirty="0">
                <a:solidFill>
                  <a:schemeClr val="accent2"/>
                </a:solidFill>
              </a:rPr>
              <a:t>Price Uncertainty</a:t>
            </a:r>
            <a:r>
              <a:rPr lang="en-US" altLang="zh-TW" dirty="0"/>
              <a:t>: Unlike common stocks, the price at which you purchase or redeem shares in a mutual fund will typically depend on the fund's NAV, which the fund might not calculate until many hours after you've placed your order. In general, mutual funds must calculate their NAV at least once every business day, typically after the major U.S. exchanges close. </a:t>
            </a:r>
          </a:p>
        </p:txBody>
      </p:sp>
      <p:sp>
        <p:nvSpPr>
          <p:cNvPr id="110596" name="Slide Number Placeholder 5"/>
          <p:cNvSpPr>
            <a:spLocks noGrp="1"/>
          </p:cNvSpPr>
          <p:nvPr>
            <p:ph type="sldNum" sz="quarter" idx="10"/>
          </p:nvPr>
        </p:nvSpPr>
        <p:spPr>
          <a:noFill/>
        </p:spPr>
        <p:txBody>
          <a:bodyPr vert="horz" wrap="square" lIns="91440" tIns="45720" rIns="91440" bIns="45720" numCol="1" anchor="ctr" anchorCtr="0" compatLnSpc="1">
            <a:prstTxWarp prst="textNoShape">
              <a:avLst/>
            </a:prstTxWarp>
          </a:bodyPr>
          <a:lstStyle/>
          <a:p>
            <a:fld id="{6DA879A7-94A7-4061-A468-D5736398AEC1}" type="slidenum">
              <a:rPr lang="en-US" altLang="en-US" sz="1400"/>
              <a:pPr/>
              <a:t>94</a:t>
            </a:fld>
            <a:endParaRPr lang="en-US" altLang="en-US" sz="1400"/>
          </a:p>
        </p:txBody>
      </p:sp>
      <p:sp>
        <p:nvSpPr>
          <p:cNvPr id="544778" name="Text Box 10"/>
          <p:cNvSpPr txBox="1">
            <a:spLocks noChangeArrowheads="1"/>
          </p:cNvSpPr>
          <p:nvPr/>
        </p:nvSpPr>
        <p:spPr bwMode="auto">
          <a:xfrm>
            <a:off x="0" y="5864423"/>
            <a:ext cx="1020664" cy="307777"/>
          </a:xfrm>
          <a:prstGeom prst="rect">
            <a:avLst/>
          </a:prstGeom>
          <a:noFill/>
          <a:ln w="9525">
            <a:noFill/>
            <a:miter lim="800000"/>
            <a:headEnd/>
            <a:tailEnd/>
          </a:ln>
        </p:spPr>
        <p:txBody>
          <a:bodyPr>
            <a:spAutoFit/>
          </a:bodyPr>
          <a:lstStyle>
            <a:defPPr>
              <a:defRPr lang="en-US"/>
            </a:defPPr>
            <a:lvl1pPr eaLnBrk="0" hangingPunct="0">
              <a:spcBef>
                <a:spcPct val="50000"/>
              </a:spcBef>
              <a:defRPr sz="1400" i="1">
                <a:latin typeface="+mn-lt"/>
              </a:defRPr>
            </a:lvl1pPr>
            <a:lvl2pPr>
              <a:defRPr>
                <a:latin typeface="Tahoma" pitchFamily="34" charset="0"/>
              </a:defRPr>
            </a:lvl2pPr>
            <a:lvl3pPr>
              <a:defRPr>
                <a:latin typeface="Tahoma" pitchFamily="34" charset="0"/>
              </a:defRPr>
            </a:lvl3pPr>
            <a:lvl4pPr>
              <a:defRPr>
                <a:latin typeface="Tahoma" pitchFamily="34" charset="0"/>
              </a:defRPr>
            </a:lvl4pPr>
            <a:lvl5pPr>
              <a:defRPr>
                <a:latin typeface="Tahoma" pitchFamily="34" charset="0"/>
              </a:defRPr>
            </a:lvl5pPr>
            <a:lvl6pPr>
              <a:defRPr>
                <a:latin typeface="Tahoma" pitchFamily="34" charset="0"/>
              </a:defRPr>
            </a:lvl6pPr>
            <a:lvl7pPr>
              <a:defRPr>
                <a:latin typeface="Tahoma" pitchFamily="34" charset="0"/>
              </a:defRPr>
            </a:lvl7pPr>
            <a:lvl8pPr>
              <a:defRPr>
                <a:latin typeface="Tahoma" pitchFamily="34" charset="0"/>
              </a:defRPr>
            </a:lvl8pPr>
            <a:lvl9pPr>
              <a:defRPr>
                <a:latin typeface="Tahoma" pitchFamily="34" charset="0"/>
              </a:defRPr>
            </a:lvl9pPr>
          </a:lstStyle>
          <a:p>
            <a:r>
              <a:rPr lang="en-US" altLang="zh-TW"/>
              <a:t>Source: SEC</a:t>
            </a:r>
          </a:p>
        </p:txBody>
      </p:sp>
      <p:sp>
        <p:nvSpPr>
          <p:cNvPr id="7" name="Footer Placeholder 4"/>
          <p:cNvSpPr>
            <a:spLocks noGrp="1"/>
          </p:cNvSpPr>
          <p:nvPr>
            <p:ph type="ftr" sz="quarter" idx="11"/>
          </p:nvPr>
        </p:nvSpPr>
        <p:spPr bwMode="auto">
          <a:xfrm>
            <a:off x="1989138" y="6143625"/>
            <a:ext cx="7154862" cy="427038"/>
          </a:xfrm>
          <a:noFill/>
          <a:ln>
            <a:miter lim="800000"/>
            <a:headEnd/>
            <a:tailEnd/>
          </a:ln>
        </p:spPr>
        <p:txBody>
          <a:bodyPr/>
          <a:lstStyle/>
          <a:p>
            <a:r>
              <a:rPr lang="en-US" altLang="zh-TW" dirty="0"/>
              <a:t>Mutual Funds and Fund Management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4478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4478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4478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4780" grpId="0" build="p"/>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3962400" cy="3687762"/>
          </a:xfrm>
        </p:spPr>
        <p:txBody>
          <a:bodyPr/>
          <a:lstStyle/>
          <a:p>
            <a:r>
              <a:rPr lang="en-US" dirty="0"/>
              <a:t>Investment Companies Channel Investment to securities markets</a:t>
            </a:r>
            <a:br>
              <a:rPr lang="en-US" dirty="0"/>
            </a:br>
            <a:r>
              <a:rPr lang="en-US" sz="2400" dirty="0"/>
              <a:t>% of total market securities held by investment companies, year-end 2015–2018</a:t>
            </a:r>
          </a:p>
        </p:txBody>
      </p:sp>
      <p:sp>
        <p:nvSpPr>
          <p:cNvPr id="4" name="Slide Number Placeholder 3"/>
          <p:cNvSpPr>
            <a:spLocks noGrp="1"/>
          </p:cNvSpPr>
          <p:nvPr>
            <p:ph type="sldNum" sz="quarter" idx="10"/>
          </p:nvPr>
        </p:nvSpPr>
        <p:spPr/>
        <p:txBody>
          <a:bodyPr/>
          <a:lstStyle/>
          <a:p>
            <a:pPr>
              <a:defRPr/>
            </a:pPr>
            <a:fld id="{809A4F01-EBEC-4878-81D8-A6152D087E2C}" type="slidenum">
              <a:rPr lang="en-US" altLang="en-US" smtClean="0"/>
              <a:pPr>
                <a:defRPr/>
              </a:pPr>
              <a:t>95</a:t>
            </a:fld>
            <a:endParaRPr lang="en-US" altLang="en-US"/>
          </a:p>
        </p:txBody>
      </p:sp>
      <p:sp>
        <p:nvSpPr>
          <p:cNvPr id="8" name="Footer Placeholder 4"/>
          <p:cNvSpPr>
            <a:spLocks noGrp="1"/>
          </p:cNvSpPr>
          <p:nvPr>
            <p:ph type="ftr" sz="quarter" idx="11"/>
          </p:nvPr>
        </p:nvSpPr>
        <p:spPr bwMode="auto">
          <a:xfrm>
            <a:off x="1989138" y="6143625"/>
            <a:ext cx="7154862" cy="427038"/>
          </a:xfrm>
          <a:noFill/>
          <a:ln>
            <a:miter lim="800000"/>
            <a:headEnd/>
            <a:tailEnd/>
          </a:ln>
        </p:spPr>
        <p:txBody>
          <a:bodyPr/>
          <a:lstStyle/>
          <a:p>
            <a:r>
              <a:rPr lang="en-US" altLang="zh-TW" dirty="0"/>
              <a:t>Mutual Funds and Fund Management</a:t>
            </a:r>
          </a:p>
        </p:txBody>
      </p:sp>
      <p:sp>
        <p:nvSpPr>
          <p:cNvPr id="9" name="TextBox 8"/>
          <p:cNvSpPr txBox="1"/>
          <p:nvPr/>
        </p:nvSpPr>
        <p:spPr>
          <a:xfrm>
            <a:off x="0" y="5791200"/>
            <a:ext cx="3429000" cy="381000"/>
          </a:xfrm>
          <a:prstGeom prst="rect">
            <a:avLst/>
          </a:prstGeom>
          <a:noFill/>
        </p:spPr>
        <p:txBody>
          <a:bodyPr vert="horz" wrap="square" lIns="91440" tIns="45720" rIns="91440" bIns="45720" rtlCol="0" anchor="ctr">
            <a:normAutofit/>
          </a:bodyPr>
          <a:lstStyle/>
          <a:p>
            <a:pPr fontAlgn="auto">
              <a:spcAft>
                <a:spcPts val="0"/>
              </a:spcAft>
            </a:pPr>
            <a:r>
              <a:rPr lang="en-US" altLang="zh-TW" sz="1400" i="1" dirty="0">
                <a:latin typeface="+mn-lt"/>
              </a:rPr>
              <a:t>Source: Investment Company </a:t>
            </a:r>
            <a:r>
              <a:rPr lang="en-US" altLang="zh-TW" sz="1400" i="1" dirty="0" err="1">
                <a:latin typeface="+mn-lt"/>
              </a:rPr>
              <a:t>Factbook</a:t>
            </a:r>
            <a:r>
              <a:rPr lang="en-US" altLang="zh-TW" sz="1400" i="1" dirty="0">
                <a:latin typeface="+mn-lt"/>
              </a:rPr>
              <a:t> 2019</a:t>
            </a:r>
            <a:endParaRPr kumimoji="0" lang="zh-TW" altLang="en-US" sz="1400" b="0" i="1" u="none" strike="noStrike" kern="1200" cap="none" spc="0" normalizeH="0" baseline="0" noProof="0" dirty="0">
              <a:ln>
                <a:noFill/>
              </a:ln>
              <a:solidFill>
                <a:schemeClr val="tx1"/>
              </a:solidFill>
              <a:effectLst/>
              <a:uLnTx/>
              <a:uFillTx/>
              <a:latin typeface="+mn-lt"/>
              <a:ea typeface="+mj-ea"/>
              <a:cs typeface="+mj-cs"/>
            </a:endParaRPr>
          </a:p>
        </p:txBody>
      </p:sp>
      <p:pic>
        <p:nvPicPr>
          <p:cNvPr id="5" name="Content Placeholder 4"/>
          <p:cNvPicPr>
            <a:picLocks noGrp="1" noChangeAspect="1"/>
          </p:cNvPicPr>
          <p:nvPr>
            <p:ph idx="1"/>
          </p:nvPr>
        </p:nvPicPr>
        <p:blipFill>
          <a:blip r:embed="rId3"/>
          <a:stretch>
            <a:fillRect/>
          </a:stretch>
        </p:blipFill>
        <p:spPr>
          <a:xfrm>
            <a:off x="4490147" y="354677"/>
            <a:ext cx="4501454" cy="5788948"/>
          </a:xfrm>
          <a:prstGeom prst="rect">
            <a:avLst/>
          </a:prstGeom>
        </p:spPr>
      </p:pic>
    </p:spTree>
    <p:extLst>
      <p:ext uri="{BB962C8B-B14F-4D97-AF65-F5344CB8AC3E}">
        <p14:creationId xmlns:p14="http://schemas.microsoft.com/office/powerpoint/2010/main" val="105162811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C45D9B-14E4-4CC2-BB2F-F017FFEB3382}"/>
              </a:ext>
            </a:extLst>
          </p:cNvPr>
          <p:cNvSpPr>
            <a:spLocks noGrp="1"/>
          </p:cNvSpPr>
          <p:nvPr>
            <p:ph type="title"/>
          </p:nvPr>
        </p:nvSpPr>
        <p:spPr/>
        <p:txBody>
          <a:bodyPr/>
          <a:lstStyle/>
          <a:p>
            <a:r>
              <a:rPr lang="en-US" dirty="0"/>
              <a:t>Summary </a:t>
            </a:r>
          </a:p>
        </p:txBody>
      </p:sp>
      <p:sp>
        <p:nvSpPr>
          <p:cNvPr id="3" name="Content Placeholder 2">
            <a:extLst>
              <a:ext uri="{FF2B5EF4-FFF2-40B4-BE49-F238E27FC236}">
                <a16:creationId xmlns:a16="http://schemas.microsoft.com/office/drawing/2014/main" id="{76FC8C10-053C-44AE-AD20-74FA8B32CBEC}"/>
              </a:ext>
            </a:extLst>
          </p:cNvPr>
          <p:cNvSpPr>
            <a:spLocks noGrp="1"/>
          </p:cNvSpPr>
          <p:nvPr>
            <p:ph idx="1"/>
          </p:nvPr>
        </p:nvSpPr>
        <p:spPr/>
        <p:txBody>
          <a:bodyPr/>
          <a:lstStyle/>
          <a:p>
            <a:pPr marL="0" indent="0">
              <a:buNone/>
            </a:pPr>
            <a:endParaRPr lang="en-US" dirty="0"/>
          </a:p>
          <a:p>
            <a:r>
              <a:rPr lang="en-US" dirty="0"/>
              <a:t>P</a:t>
            </a:r>
            <a:r>
              <a:rPr lang="en-US" dirty="0" smtClean="0"/>
              <a:t>ros </a:t>
            </a:r>
            <a:r>
              <a:rPr lang="en-US" dirty="0"/>
              <a:t>and cons of collective investment</a:t>
            </a:r>
          </a:p>
        </p:txBody>
      </p:sp>
      <p:sp>
        <p:nvSpPr>
          <p:cNvPr id="4" name="Slide Number Placeholder 3">
            <a:extLst>
              <a:ext uri="{FF2B5EF4-FFF2-40B4-BE49-F238E27FC236}">
                <a16:creationId xmlns:a16="http://schemas.microsoft.com/office/drawing/2014/main" id="{3A433B11-390F-4E01-8963-F1E64720AE0C}"/>
              </a:ext>
            </a:extLst>
          </p:cNvPr>
          <p:cNvSpPr>
            <a:spLocks noGrp="1"/>
          </p:cNvSpPr>
          <p:nvPr>
            <p:ph type="sldNum" sz="quarter" idx="10"/>
          </p:nvPr>
        </p:nvSpPr>
        <p:spPr/>
        <p:txBody>
          <a:bodyPr/>
          <a:lstStyle/>
          <a:p>
            <a:pPr>
              <a:defRPr/>
            </a:pPr>
            <a:fld id="{809A4F01-EBEC-4878-81D8-A6152D087E2C}" type="slidenum">
              <a:rPr lang="en-US" altLang="en-US" smtClean="0"/>
              <a:pPr>
                <a:defRPr/>
              </a:pPr>
              <a:t>96</a:t>
            </a:fld>
            <a:endParaRPr lang="en-US" altLang="en-US"/>
          </a:p>
        </p:txBody>
      </p:sp>
      <p:sp>
        <p:nvSpPr>
          <p:cNvPr id="5" name="Footer Placeholder 4">
            <a:extLst>
              <a:ext uri="{FF2B5EF4-FFF2-40B4-BE49-F238E27FC236}">
                <a16:creationId xmlns:a16="http://schemas.microsoft.com/office/drawing/2014/main" id="{DE7D5F10-93FE-4F8B-BE4C-B945EEFC50B0}"/>
              </a:ext>
            </a:extLst>
          </p:cNvPr>
          <p:cNvSpPr>
            <a:spLocks noGrp="1"/>
          </p:cNvSpPr>
          <p:nvPr>
            <p:ph type="ftr" sz="quarter" idx="11"/>
          </p:nvPr>
        </p:nvSpPr>
        <p:spPr/>
        <p:txBody>
          <a:bodyPr/>
          <a:lstStyle/>
          <a:p>
            <a:pPr>
              <a:defRPr/>
            </a:pPr>
            <a:r>
              <a:rPr lang="en-US" altLang="en-US" dirty="0" smtClean="0"/>
              <a:t>Summary</a:t>
            </a:r>
            <a:endParaRPr lang="en-US" altLang="en-US" dirty="0"/>
          </a:p>
        </p:txBody>
      </p:sp>
    </p:spTree>
    <p:extLst>
      <p:ext uri="{BB962C8B-B14F-4D97-AF65-F5344CB8AC3E}">
        <p14:creationId xmlns:p14="http://schemas.microsoft.com/office/powerpoint/2010/main" val="102906060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ltLang="zh-TW" dirty="0"/>
              <a:t>Test Your Understanding</a:t>
            </a:r>
            <a:endParaRPr lang="zh-TW" altLang="en-US" dirty="0"/>
          </a:p>
        </p:txBody>
      </p:sp>
      <p:sp>
        <p:nvSpPr>
          <p:cNvPr id="7" name="Content Placeholder 6"/>
          <p:cNvSpPr>
            <a:spLocks noGrp="1"/>
          </p:cNvSpPr>
          <p:nvPr>
            <p:ph sz="half" idx="1"/>
          </p:nvPr>
        </p:nvSpPr>
        <p:spPr>
          <a:xfrm>
            <a:off x="152400" y="1752600"/>
            <a:ext cx="5715000" cy="4375150"/>
          </a:xfrm>
        </p:spPr>
        <p:txBody>
          <a:bodyPr/>
          <a:lstStyle/>
          <a:p>
            <a:pPr lvl="0">
              <a:lnSpc>
                <a:spcPct val="100000"/>
              </a:lnSpc>
            </a:pPr>
            <a:r>
              <a:rPr lang="en-US" altLang="zh-TW" dirty="0"/>
              <a:t>Investors in mutual funds benefit most from denomination intermediation when they seek to invest in</a:t>
            </a:r>
          </a:p>
          <a:p>
            <a:pPr lvl="1">
              <a:lnSpc>
                <a:spcPct val="100000"/>
              </a:lnSpc>
            </a:pPr>
            <a:r>
              <a:rPr lang="en-US" altLang="zh-TW" dirty="0"/>
              <a:t>Small Stocks</a:t>
            </a:r>
          </a:p>
          <a:p>
            <a:pPr lvl="1">
              <a:lnSpc>
                <a:spcPct val="100000"/>
              </a:lnSpc>
            </a:pPr>
            <a:r>
              <a:rPr lang="en-US" altLang="zh-TW" dirty="0"/>
              <a:t>Bonds</a:t>
            </a:r>
          </a:p>
          <a:p>
            <a:pPr lvl="0">
              <a:lnSpc>
                <a:spcPct val="100000"/>
              </a:lnSpc>
            </a:pPr>
            <a:r>
              <a:rPr lang="en-US" altLang="zh-TW" dirty="0"/>
              <a:t>One of the disadvantages of investing through mutual funds is</a:t>
            </a:r>
          </a:p>
          <a:p>
            <a:pPr lvl="1">
              <a:lnSpc>
                <a:spcPct val="100000"/>
              </a:lnSpc>
            </a:pPr>
            <a:r>
              <a:rPr lang="en-US" altLang="zh-TW" dirty="0"/>
              <a:t>No control over investments</a:t>
            </a:r>
          </a:p>
          <a:p>
            <a:pPr lvl="1">
              <a:lnSpc>
                <a:spcPct val="100000"/>
              </a:lnSpc>
            </a:pPr>
            <a:r>
              <a:rPr lang="en-US" altLang="zh-TW" dirty="0"/>
              <a:t>Costs irrespective of performance</a:t>
            </a:r>
          </a:p>
          <a:p>
            <a:pPr lvl="1">
              <a:lnSpc>
                <a:spcPct val="100000"/>
              </a:lnSpc>
            </a:pPr>
            <a:r>
              <a:rPr lang="en-US" altLang="zh-TW" dirty="0"/>
              <a:t>Dependence on other investors behavior</a:t>
            </a:r>
          </a:p>
          <a:p>
            <a:pPr lvl="1">
              <a:lnSpc>
                <a:spcPct val="100000"/>
              </a:lnSpc>
            </a:pPr>
            <a:r>
              <a:rPr lang="en-US" altLang="zh-TW" dirty="0"/>
              <a:t>All of the above</a:t>
            </a:r>
          </a:p>
          <a:p>
            <a:pPr lvl="1">
              <a:lnSpc>
                <a:spcPct val="100000"/>
              </a:lnSpc>
            </a:pPr>
            <a:r>
              <a:rPr lang="en-US" altLang="zh-TW" dirty="0"/>
              <a:t>None of the </a:t>
            </a:r>
            <a:r>
              <a:rPr lang="en-US" altLang="zh-TW" dirty="0" err="1"/>
              <a:t>aboe</a:t>
            </a:r>
            <a:endParaRPr lang="en-US" altLang="zh-TW" dirty="0"/>
          </a:p>
        </p:txBody>
      </p:sp>
      <p:sp>
        <p:nvSpPr>
          <p:cNvPr id="4" name="Slide Number Placeholder 3"/>
          <p:cNvSpPr>
            <a:spLocks noGrp="1"/>
          </p:cNvSpPr>
          <p:nvPr>
            <p:ph type="sldNum" sz="quarter" idx="10"/>
          </p:nvPr>
        </p:nvSpPr>
        <p:spPr/>
        <p:txBody>
          <a:bodyPr/>
          <a:lstStyle/>
          <a:p>
            <a:pPr>
              <a:defRPr/>
            </a:pPr>
            <a:fld id="{809A4F01-EBEC-4878-81D8-A6152D087E2C}" type="slidenum">
              <a:rPr lang="en-US" altLang="en-US" smtClean="0"/>
              <a:pPr>
                <a:defRPr/>
              </a:pPr>
              <a:t>97</a:t>
            </a:fld>
            <a:endParaRPr lang="en-US" altLang="en-US"/>
          </a:p>
        </p:txBody>
      </p:sp>
      <p:pic>
        <p:nvPicPr>
          <p:cNvPr id="9" name="Picture 3" descr="C:\Users\Wolfgang\Documents\ED.PRES\06_Purchased Copyrighted Contend\istockphoto\iStock_000008335931Small.jpg"/>
          <p:cNvPicPr>
            <a:picLocks noGrp="1" noChangeAspect="1" noChangeArrowheads="1"/>
          </p:cNvPicPr>
          <p:nvPr>
            <p:ph sz="half" idx="2"/>
          </p:nvPr>
        </p:nvPicPr>
        <p:blipFill>
          <a:blip r:embed="rId2" cstate="print">
            <a:extLst>
              <a:ext uri="{28A0092B-C50C-407E-A947-70E740481C1C}">
                <a14:useLocalDpi xmlns:a14="http://schemas.microsoft.com/office/drawing/2010/main" val="0"/>
              </a:ext>
            </a:extLst>
          </a:blip>
          <a:srcRect/>
          <a:stretch>
            <a:fillRect/>
          </a:stretch>
        </p:blipFill>
        <p:spPr bwMode="auto">
          <a:xfrm>
            <a:off x="5621938" y="1895206"/>
            <a:ext cx="3367474" cy="3128613"/>
          </a:xfrm>
          <a:prstGeom prst="rect">
            <a:avLst/>
          </a:prstGeom>
          <a:noFill/>
          <a:extLst>
            <a:ext uri="{909E8E84-426E-40DD-AFC4-6F175D3DCCD1}">
              <a14:hiddenFill xmlns:a14="http://schemas.microsoft.com/office/drawing/2010/main">
                <a:solidFill>
                  <a:srgbClr val="FFFFFF"/>
                </a:solidFill>
              </a14:hiddenFill>
            </a:ext>
          </a:extLst>
        </p:spPr>
      </p:pic>
      <p:sp>
        <p:nvSpPr>
          <p:cNvPr id="8" name="Footer Placeholder 4"/>
          <p:cNvSpPr>
            <a:spLocks noGrp="1"/>
          </p:cNvSpPr>
          <p:nvPr>
            <p:ph type="ftr" sz="quarter" idx="11"/>
          </p:nvPr>
        </p:nvSpPr>
        <p:spPr bwMode="auto">
          <a:xfrm>
            <a:off x="1989138" y="6143625"/>
            <a:ext cx="7154862" cy="427038"/>
          </a:xfrm>
          <a:noFill/>
          <a:ln>
            <a:miter lim="800000"/>
            <a:headEnd/>
            <a:tailEnd/>
          </a:ln>
        </p:spPr>
        <p:txBody>
          <a:bodyPr/>
          <a:lstStyle/>
          <a:p>
            <a:r>
              <a:rPr lang="en-US" altLang="zh-TW" dirty="0"/>
              <a:t>Pension Funds and Retirement Schemes</a:t>
            </a:r>
          </a:p>
        </p:txBody>
      </p:sp>
    </p:spTree>
    <p:extLst>
      <p:ext uri="{BB962C8B-B14F-4D97-AF65-F5344CB8AC3E}">
        <p14:creationId xmlns:p14="http://schemas.microsoft.com/office/powerpoint/2010/main" val="224674974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21" name="Rectangle 5"/>
          <p:cNvSpPr>
            <a:spLocks noGrp="1" noChangeArrowheads="1"/>
          </p:cNvSpPr>
          <p:nvPr>
            <p:ph type="title"/>
          </p:nvPr>
        </p:nvSpPr>
        <p:spPr/>
        <p:txBody>
          <a:bodyPr/>
          <a:lstStyle/>
          <a:p>
            <a:r>
              <a:rPr lang="en-US" altLang="zh-TW"/>
              <a:t>Distinguishing Features of Mutual Funds</a:t>
            </a:r>
          </a:p>
        </p:txBody>
      </p:sp>
      <p:sp>
        <p:nvSpPr>
          <p:cNvPr id="542726" name="Rectangle 6"/>
          <p:cNvSpPr>
            <a:spLocks noGrp="1" noChangeArrowheads="1"/>
          </p:cNvSpPr>
          <p:nvPr>
            <p:ph idx="1"/>
          </p:nvPr>
        </p:nvSpPr>
        <p:spPr/>
        <p:txBody>
          <a:bodyPr>
            <a:normAutofit fontScale="85000" lnSpcReduction="20000"/>
          </a:bodyPr>
          <a:lstStyle/>
          <a:p>
            <a:r>
              <a:rPr lang="en-US" altLang="zh-TW" dirty="0"/>
              <a:t>Investors purchase mutual fund shares </a:t>
            </a:r>
            <a:r>
              <a:rPr lang="en-US" altLang="zh-TW" b="1" dirty="0">
                <a:solidFill>
                  <a:schemeClr val="accent2"/>
                </a:solidFill>
              </a:rPr>
              <a:t>from the fund itself </a:t>
            </a:r>
            <a:r>
              <a:rPr lang="en-US" altLang="zh-TW" dirty="0"/>
              <a:t>(or through a broker for the fund) instead of from other investors on a secondary market, such as the New York Stock Exchange or </a:t>
            </a:r>
            <a:r>
              <a:rPr lang="en-US" altLang="zh-TW" dirty="0" err="1"/>
              <a:t>Nasdaq</a:t>
            </a:r>
            <a:r>
              <a:rPr lang="en-US" altLang="zh-TW" dirty="0"/>
              <a:t> Stock Market   </a:t>
            </a:r>
          </a:p>
          <a:p>
            <a:r>
              <a:rPr lang="en-US" altLang="zh-TW" dirty="0"/>
              <a:t>The price =  the fund's per share </a:t>
            </a:r>
            <a:r>
              <a:rPr lang="en-US" altLang="zh-TW" b="1" dirty="0">
                <a:solidFill>
                  <a:schemeClr val="accent2"/>
                </a:solidFill>
              </a:rPr>
              <a:t>net asset value </a:t>
            </a:r>
            <a:r>
              <a:rPr lang="en-US" altLang="zh-TW" dirty="0"/>
              <a:t>(NAV) plus any shareholder </a:t>
            </a:r>
            <a:r>
              <a:rPr lang="en-US" altLang="zh-TW" b="1" dirty="0">
                <a:solidFill>
                  <a:schemeClr val="accent2"/>
                </a:solidFill>
              </a:rPr>
              <a:t>fees</a:t>
            </a:r>
            <a:r>
              <a:rPr lang="en-US" altLang="zh-TW" dirty="0">
                <a:solidFill>
                  <a:schemeClr val="accent2"/>
                </a:solidFill>
              </a:rPr>
              <a:t> </a:t>
            </a:r>
            <a:r>
              <a:rPr lang="en-US" altLang="zh-TW" dirty="0"/>
              <a:t>that the fund imposes at the time of purchase (such as sales loads)   </a:t>
            </a:r>
          </a:p>
          <a:p>
            <a:r>
              <a:rPr lang="en-US" altLang="zh-TW" dirty="0"/>
              <a:t>Mutual fund shares are "redeemable," meaning investors can sell their shares back to the fund (or to a broker acting for the fund)   </a:t>
            </a:r>
          </a:p>
          <a:p>
            <a:r>
              <a:rPr lang="en-US" altLang="zh-TW" dirty="0"/>
              <a:t>Mutual funds generally create and sell new shares to accommodate new investors. In other words, they sell their shares on a continuous basis, although some funds stop selling when, for example, they become too large  </a:t>
            </a:r>
          </a:p>
          <a:p>
            <a:r>
              <a:rPr lang="en-US" altLang="zh-TW" dirty="0"/>
              <a:t>The investment portfolios of mutual funds typically are managed by separate entities known as "investment advisers" that are registered with the SEC</a:t>
            </a:r>
          </a:p>
        </p:txBody>
      </p:sp>
      <p:sp>
        <p:nvSpPr>
          <p:cNvPr id="111620" name="Slide Number Placeholder 5"/>
          <p:cNvSpPr>
            <a:spLocks noGrp="1"/>
          </p:cNvSpPr>
          <p:nvPr>
            <p:ph type="sldNum" sz="quarter" idx="10"/>
          </p:nvPr>
        </p:nvSpPr>
        <p:spPr>
          <a:noFill/>
        </p:spPr>
        <p:txBody>
          <a:bodyPr vert="horz" wrap="square" lIns="91440" tIns="45720" rIns="91440" bIns="45720" numCol="1" anchor="ctr" anchorCtr="0" compatLnSpc="1">
            <a:prstTxWarp prst="textNoShape">
              <a:avLst/>
            </a:prstTxWarp>
          </a:bodyPr>
          <a:lstStyle/>
          <a:p>
            <a:fld id="{7CE666ED-5284-4F9D-94B8-64B44826D631}" type="slidenum">
              <a:rPr lang="en-US" altLang="en-US" sz="1400"/>
              <a:pPr/>
              <a:t>98</a:t>
            </a:fld>
            <a:endParaRPr lang="en-US" altLang="en-US" sz="1400"/>
          </a:p>
        </p:txBody>
      </p:sp>
      <p:sp>
        <p:nvSpPr>
          <p:cNvPr id="542724" name="Text Box 4"/>
          <p:cNvSpPr txBox="1">
            <a:spLocks noChangeArrowheads="1"/>
          </p:cNvSpPr>
          <p:nvPr/>
        </p:nvSpPr>
        <p:spPr bwMode="auto">
          <a:xfrm>
            <a:off x="0" y="5864423"/>
            <a:ext cx="1020664" cy="307777"/>
          </a:xfrm>
          <a:prstGeom prst="rect">
            <a:avLst/>
          </a:prstGeom>
          <a:noFill/>
          <a:ln w="9525">
            <a:noFill/>
            <a:miter lim="800000"/>
            <a:headEnd/>
            <a:tailEnd/>
          </a:ln>
        </p:spPr>
        <p:txBody>
          <a:bodyPr>
            <a:spAutoFit/>
          </a:bodyPr>
          <a:lstStyle>
            <a:defPPr>
              <a:defRPr lang="en-US"/>
            </a:defPPr>
            <a:lvl1pPr eaLnBrk="0" hangingPunct="0">
              <a:spcBef>
                <a:spcPct val="50000"/>
              </a:spcBef>
              <a:defRPr sz="1400" i="1">
                <a:latin typeface="+mn-lt"/>
              </a:defRPr>
            </a:lvl1pPr>
            <a:lvl2pPr>
              <a:defRPr>
                <a:latin typeface="Tahoma" pitchFamily="34" charset="0"/>
              </a:defRPr>
            </a:lvl2pPr>
            <a:lvl3pPr>
              <a:defRPr>
                <a:latin typeface="Tahoma" pitchFamily="34" charset="0"/>
              </a:defRPr>
            </a:lvl3pPr>
            <a:lvl4pPr>
              <a:defRPr>
                <a:latin typeface="Tahoma" pitchFamily="34" charset="0"/>
              </a:defRPr>
            </a:lvl4pPr>
            <a:lvl5pPr>
              <a:defRPr>
                <a:latin typeface="Tahoma" pitchFamily="34" charset="0"/>
              </a:defRPr>
            </a:lvl5pPr>
            <a:lvl6pPr>
              <a:defRPr>
                <a:latin typeface="Tahoma" pitchFamily="34" charset="0"/>
              </a:defRPr>
            </a:lvl6pPr>
            <a:lvl7pPr>
              <a:defRPr>
                <a:latin typeface="Tahoma" pitchFamily="34" charset="0"/>
              </a:defRPr>
            </a:lvl7pPr>
            <a:lvl8pPr>
              <a:defRPr>
                <a:latin typeface="Tahoma" pitchFamily="34" charset="0"/>
              </a:defRPr>
            </a:lvl8pPr>
            <a:lvl9pPr>
              <a:defRPr>
                <a:latin typeface="Tahoma" pitchFamily="34" charset="0"/>
              </a:defRPr>
            </a:lvl9pPr>
          </a:lstStyle>
          <a:p>
            <a:r>
              <a:rPr lang="en-US" altLang="zh-TW"/>
              <a:t>Source: SEC</a:t>
            </a:r>
          </a:p>
        </p:txBody>
      </p:sp>
      <p:sp>
        <p:nvSpPr>
          <p:cNvPr id="7" name="Footer Placeholder 4"/>
          <p:cNvSpPr>
            <a:spLocks noGrp="1"/>
          </p:cNvSpPr>
          <p:nvPr>
            <p:ph type="ftr" sz="quarter" idx="11"/>
          </p:nvPr>
        </p:nvSpPr>
        <p:spPr bwMode="auto">
          <a:xfrm>
            <a:off x="1989138" y="6143625"/>
            <a:ext cx="7154862" cy="427038"/>
          </a:xfrm>
          <a:noFill/>
          <a:ln>
            <a:miter lim="800000"/>
            <a:headEnd/>
            <a:tailEnd/>
          </a:ln>
        </p:spPr>
        <p:txBody>
          <a:bodyPr/>
          <a:lstStyle/>
          <a:p>
            <a:r>
              <a:rPr lang="en-US" altLang="zh-TW" dirty="0"/>
              <a:t>Mutual Funds and Fund Management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4272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4272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4272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4272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4272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2726" grpId="0" build="p"/>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41" name="Rectangle 2"/>
          <p:cNvSpPr>
            <a:spLocks noGrp="1" noChangeArrowheads="1"/>
          </p:cNvSpPr>
          <p:nvPr>
            <p:ph type="title"/>
          </p:nvPr>
        </p:nvSpPr>
        <p:spPr/>
        <p:txBody>
          <a:bodyPr/>
          <a:lstStyle/>
          <a:p>
            <a:r>
              <a:rPr lang="en-US" altLang="zh-TW"/>
              <a:t>Mutual Fund Structure</a:t>
            </a:r>
          </a:p>
        </p:txBody>
      </p:sp>
      <p:sp>
        <p:nvSpPr>
          <p:cNvPr id="1071107" name="Rectangle 3"/>
          <p:cNvSpPr>
            <a:spLocks noGrp="1" noChangeArrowheads="1"/>
          </p:cNvSpPr>
          <p:nvPr>
            <p:ph idx="1"/>
          </p:nvPr>
        </p:nvSpPr>
        <p:spPr/>
        <p:txBody>
          <a:bodyPr/>
          <a:lstStyle/>
          <a:p>
            <a:r>
              <a:rPr lang="en-US" altLang="zh-TW" b="1" dirty="0">
                <a:solidFill>
                  <a:schemeClr val="accent2"/>
                </a:solidFill>
              </a:rPr>
              <a:t>Closed-End Fund</a:t>
            </a:r>
            <a:r>
              <a:rPr lang="en-US" altLang="zh-TW" dirty="0"/>
              <a:t>: a fixed number of nonredeemable shares are sold through an initial offering and are then traded in the OTC market.  Price for the shares is determined by supply and demand forces.</a:t>
            </a:r>
          </a:p>
          <a:p>
            <a:r>
              <a:rPr lang="en-US" altLang="zh-TW" b="1" dirty="0">
                <a:solidFill>
                  <a:schemeClr val="accent2"/>
                </a:solidFill>
              </a:rPr>
              <a:t>Open-End Fund</a:t>
            </a:r>
            <a:r>
              <a:rPr lang="en-US" altLang="zh-TW" dirty="0"/>
              <a:t>: investors may buy or redeem shares at any point, where the price is determined by the </a:t>
            </a:r>
            <a:r>
              <a:rPr lang="en-US" altLang="zh-TW" b="1" dirty="0">
                <a:solidFill>
                  <a:schemeClr val="accent2"/>
                </a:solidFill>
              </a:rPr>
              <a:t>net asset value </a:t>
            </a:r>
            <a:r>
              <a:rPr lang="en-US" altLang="zh-TW" dirty="0"/>
              <a:t>of the fund.</a:t>
            </a:r>
          </a:p>
        </p:txBody>
      </p:sp>
      <p:sp>
        <p:nvSpPr>
          <p:cNvPr id="116740" name="Slide Number Placeholder 5"/>
          <p:cNvSpPr>
            <a:spLocks noGrp="1"/>
          </p:cNvSpPr>
          <p:nvPr>
            <p:ph type="sldNum" sz="quarter" idx="10"/>
          </p:nvPr>
        </p:nvSpPr>
        <p:spPr>
          <a:noFill/>
        </p:spPr>
        <p:txBody>
          <a:bodyPr vert="horz" wrap="square" lIns="91440" tIns="45720" rIns="91440" bIns="45720" numCol="1" anchor="ctr" anchorCtr="0" compatLnSpc="1">
            <a:prstTxWarp prst="textNoShape">
              <a:avLst/>
            </a:prstTxWarp>
          </a:bodyPr>
          <a:lstStyle/>
          <a:p>
            <a:fld id="{7723857B-8C0F-4BAE-B7CD-3B8E13F25022}" type="slidenum">
              <a:rPr lang="en-US" altLang="en-US" sz="1400"/>
              <a:pPr/>
              <a:t>99</a:t>
            </a:fld>
            <a:endParaRPr lang="en-US" altLang="en-US" sz="1400"/>
          </a:p>
        </p:txBody>
      </p:sp>
      <p:sp>
        <p:nvSpPr>
          <p:cNvPr id="1071108" name="Text Box 4"/>
          <p:cNvSpPr txBox="1">
            <a:spLocks noChangeArrowheads="1"/>
          </p:cNvSpPr>
          <p:nvPr/>
        </p:nvSpPr>
        <p:spPr bwMode="auto">
          <a:xfrm>
            <a:off x="0" y="5864423"/>
            <a:ext cx="2971800" cy="307777"/>
          </a:xfrm>
          <a:prstGeom prst="rect">
            <a:avLst/>
          </a:prstGeom>
          <a:noFill/>
          <a:ln w="9525">
            <a:noFill/>
            <a:miter lim="800000"/>
            <a:headEnd/>
            <a:tailEnd/>
          </a:ln>
        </p:spPr>
        <p:txBody>
          <a:bodyPr>
            <a:spAutoFit/>
          </a:bodyPr>
          <a:lstStyle>
            <a:defPPr>
              <a:defRPr lang="en-US"/>
            </a:defPPr>
            <a:lvl1pPr eaLnBrk="0" hangingPunct="0">
              <a:spcBef>
                <a:spcPct val="50000"/>
              </a:spcBef>
              <a:defRPr sz="1400" i="1">
                <a:latin typeface="+mn-lt"/>
              </a:defRPr>
            </a:lvl1pPr>
            <a:lvl2pPr>
              <a:defRPr>
                <a:latin typeface="Tahoma" pitchFamily="34" charset="0"/>
              </a:defRPr>
            </a:lvl2pPr>
            <a:lvl3pPr>
              <a:defRPr>
                <a:latin typeface="Tahoma" pitchFamily="34" charset="0"/>
              </a:defRPr>
            </a:lvl3pPr>
            <a:lvl4pPr>
              <a:defRPr>
                <a:latin typeface="Tahoma" pitchFamily="34" charset="0"/>
              </a:defRPr>
            </a:lvl4pPr>
            <a:lvl5pPr>
              <a:defRPr>
                <a:latin typeface="Tahoma" pitchFamily="34" charset="0"/>
              </a:defRPr>
            </a:lvl5pPr>
            <a:lvl6pPr>
              <a:defRPr>
                <a:latin typeface="Tahoma" pitchFamily="34" charset="0"/>
              </a:defRPr>
            </a:lvl6pPr>
            <a:lvl7pPr>
              <a:defRPr>
                <a:latin typeface="Tahoma" pitchFamily="34" charset="0"/>
              </a:defRPr>
            </a:lvl7pPr>
            <a:lvl8pPr>
              <a:defRPr>
                <a:latin typeface="Tahoma" pitchFamily="34" charset="0"/>
              </a:defRPr>
            </a:lvl8pPr>
            <a:lvl9pPr>
              <a:defRPr>
                <a:latin typeface="Tahoma" pitchFamily="34" charset="0"/>
              </a:defRPr>
            </a:lvl9pPr>
          </a:lstStyle>
          <a:p>
            <a:r>
              <a:rPr lang="en-US" altLang="zh-TW"/>
              <a:t>Source: Mishkin/Eakins</a:t>
            </a:r>
          </a:p>
        </p:txBody>
      </p:sp>
      <p:sp>
        <p:nvSpPr>
          <p:cNvPr id="7" name="Footer Placeholder 4"/>
          <p:cNvSpPr>
            <a:spLocks noGrp="1"/>
          </p:cNvSpPr>
          <p:nvPr>
            <p:ph type="ftr" sz="quarter" idx="11"/>
          </p:nvPr>
        </p:nvSpPr>
        <p:spPr bwMode="auto">
          <a:xfrm>
            <a:off x="1989138" y="6143625"/>
            <a:ext cx="7154862" cy="427038"/>
          </a:xfrm>
          <a:noFill/>
          <a:ln>
            <a:miter lim="800000"/>
            <a:headEnd/>
            <a:tailEnd/>
          </a:ln>
        </p:spPr>
        <p:txBody>
          <a:bodyPr/>
          <a:lstStyle/>
          <a:p>
            <a:r>
              <a:rPr lang="en-US" altLang="zh-TW" dirty="0"/>
              <a:t>Mutual Funds and Fund Management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7110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7110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1107" grpId="0" build="p"/>
    </p:bldLst>
  </p:timing>
</p:sld>
</file>

<file path=ppt/theme/theme1.xml><?xml version="1.0" encoding="utf-8"?>
<a:theme xmlns:a="http://schemas.openxmlformats.org/drawingml/2006/main" name="HKUST Business School">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solidFill>
          <a:schemeClr val="accent1">
            <a:lumMod val="20000"/>
            <a:lumOff val="80000"/>
          </a:schemeClr>
        </a:solidFill>
      </a:spPr>
      <a:bodyPr vert="horz" lIns="91440" tIns="45720" rIns="91440" bIns="45720" rtlCol="0" anchor="ctr">
        <a:normAutofit/>
      </a:bodyPr>
      <a:lstStyle>
        <a:defPPr marL="0" marR="0" indent="0" algn="l" defTabSz="914400" rtl="0" eaLnBrk="1" fontAlgn="auto" latinLnBrk="0" hangingPunct="1">
          <a:lnSpc>
            <a:spcPct val="100000"/>
          </a:lnSpc>
          <a:spcBef>
            <a:spcPct val="0"/>
          </a:spcBef>
          <a:spcAft>
            <a:spcPts val="0"/>
          </a:spcAft>
          <a:buClrTx/>
          <a:buSzTx/>
          <a:buFontTx/>
          <a:buNone/>
          <a:tabLst/>
          <a:defRPr kumimoji="0" sz="4400" b="0" i="0" u="none" strike="noStrike" kern="1200" cap="none" spc="0" normalizeH="0" baseline="0" noProof="0" dirty="0" smtClean="0">
            <a:ln>
              <a:noFill/>
            </a:ln>
            <a:solidFill>
              <a:schemeClr val="tx1"/>
            </a:solidFill>
            <a:effectLst/>
            <a:uLnTx/>
            <a:uFillTx/>
            <a:latin typeface="+mj-lt"/>
            <a:ea typeface="+mj-ea"/>
            <a:cs typeface="+mj-cs"/>
          </a:defRPr>
        </a:defPPr>
      </a:lstStyle>
    </a:txDef>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110F4346924FD54F9299498371E6DC80" ma:contentTypeVersion="13" ma:contentTypeDescription="Create a new document." ma:contentTypeScope="" ma:versionID="2453ae604f3510ece19b7fcec74cbe32">
  <xsd:schema xmlns:xsd="http://www.w3.org/2001/XMLSchema" xmlns:xs="http://www.w3.org/2001/XMLSchema" xmlns:p="http://schemas.microsoft.com/office/2006/metadata/properties" xmlns:ns3="eade027f-faa8-4d0b-811b-220684f1c7d6" xmlns:ns4="4b9e29de-6306-42e0-9b78-a8f04289eb8a" targetNamespace="http://schemas.microsoft.com/office/2006/metadata/properties" ma:root="true" ma:fieldsID="ab66db41115c860044f0e7c2715c2953" ns3:_="" ns4:_="">
    <xsd:import namespace="eade027f-faa8-4d0b-811b-220684f1c7d6"/>
    <xsd:import namespace="4b9e29de-6306-42e0-9b78-a8f04289eb8a"/>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3:MediaServiceDateTaken" minOccurs="0"/>
                <xsd:element ref="ns3:MediaServiceAutoTags" minOccurs="0"/>
                <xsd:element ref="ns3:MediaServiceGenerationTime" minOccurs="0"/>
                <xsd:element ref="ns3:MediaServiceEventHashCode" minOccurs="0"/>
                <xsd:element ref="ns3:MediaServiceOCR" minOccurs="0"/>
                <xsd:element ref="ns3:MediaServiceLocation" minOccurs="0"/>
                <xsd:element ref="ns4:SharedWithUsers" minOccurs="0"/>
                <xsd:element ref="ns4:SharedWithDetails" minOccurs="0"/>
                <xsd:element ref="ns4: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ade027f-faa8-4d0b-811b-220684f1c7d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Location" ma:index="17"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4b9e29de-6306-42e0-9b78-a8f04289eb8a"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SharingHintHash" ma:index="20"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4989A7D-5CA9-4A6B-90AE-07BEAFEA3497}">
  <ds:schemaRefs>
    <ds:schemaRef ds:uri="http://www.w3.org/XML/1998/namespace"/>
    <ds:schemaRef ds:uri="http://purl.org/dc/dcmitype/"/>
    <ds:schemaRef ds:uri="http://schemas.microsoft.com/office/2006/documentManagement/types"/>
    <ds:schemaRef ds:uri="http://purl.org/dc/elements/1.1/"/>
    <ds:schemaRef ds:uri="http://purl.org/dc/terms/"/>
    <ds:schemaRef ds:uri="eade027f-faa8-4d0b-811b-220684f1c7d6"/>
    <ds:schemaRef ds:uri="http://schemas.microsoft.com/office/infopath/2007/PartnerControls"/>
    <ds:schemaRef ds:uri="http://schemas.openxmlformats.org/package/2006/metadata/core-properties"/>
    <ds:schemaRef ds:uri="4b9e29de-6306-42e0-9b78-a8f04289eb8a"/>
    <ds:schemaRef ds:uri="http://schemas.microsoft.com/office/2006/metadata/properties"/>
  </ds:schemaRefs>
</ds:datastoreItem>
</file>

<file path=customXml/itemProps2.xml><?xml version="1.0" encoding="utf-8"?>
<ds:datastoreItem xmlns:ds="http://schemas.openxmlformats.org/officeDocument/2006/customXml" ds:itemID="{9C45151B-7656-4726-A183-3E8846F0B943}">
  <ds:schemaRefs>
    <ds:schemaRef ds:uri="http://schemas.microsoft.com/sharepoint/v3/contenttype/forms"/>
  </ds:schemaRefs>
</ds:datastoreItem>
</file>

<file path=customXml/itemProps3.xml><?xml version="1.0" encoding="utf-8"?>
<ds:datastoreItem xmlns:ds="http://schemas.openxmlformats.org/officeDocument/2006/customXml" ds:itemID="{B648D402-6399-4AD7-AC91-6806ED33479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ade027f-faa8-4d0b-811b-220684f1c7d6"/>
    <ds:schemaRef ds:uri="4b9e29de-6306-42e0-9b78-a8f04289eb8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HKUST Business School</Template>
  <TotalTime>5074</TotalTime>
  <Words>32514</Words>
  <Application>Microsoft Office PowerPoint</Application>
  <PresentationFormat>On-screen Show (4:3)</PresentationFormat>
  <Paragraphs>1871</Paragraphs>
  <Slides>160</Slides>
  <Notes>101</Notes>
  <HiddenSlides>0</HiddenSlides>
  <MMClips>0</MMClips>
  <ScaleCrop>false</ScaleCrop>
  <HeadingPairs>
    <vt:vector size="6" baseType="variant">
      <vt:variant>
        <vt:lpstr>Fonts Used</vt:lpstr>
      </vt:variant>
      <vt:variant>
        <vt:i4>16</vt:i4>
      </vt:variant>
      <vt:variant>
        <vt:lpstr>Theme</vt:lpstr>
      </vt:variant>
      <vt:variant>
        <vt:i4>1</vt:i4>
      </vt:variant>
      <vt:variant>
        <vt:lpstr>Slide Titles</vt:lpstr>
      </vt:variant>
      <vt:variant>
        <vt:i4>160</vt:i4>
      </vt:variant>
    </vt:vector>
  </HeadingPairs>
  <TitlesOfParts>
    <vt:vector size="177" baseType="lpstr">
      <vt:lpstr>ＭＳ Ｐゴシック</vt:lpstr>
      <vt:lpstr>ＭＳ Ｐゴシック</vt:lpstr>
      <vt:lpstr>PMingLiU</vt:lpstr>
      <vt:lpstr>PMingLiU</vt:lpstr>
      <vt:lpstr>SimSun</vt:lpstr>
      <vt:lpstr>SimSun</vt:lpstr>
      <vt:lpstr>&amp;quot</vt:lpstr>
      <vt:lpstr>Arial</vt:lpstr>
      <vt:lpstr>book antiqua</vt:lpstr>
      <vt:lpstr>Calibri</vt:lpstr>
      <vt:lpstr>Cambria Math</vt:lpstr>
      <vt:lpstr>Exchange</vt:lpstr>
      <vt:lpstr>Retina</vt:lpstr>
      <vt:lpstr>Symbol</vt:lpstr>
      <vt:lpstr>Wingdings</vt:lpstr>
      <vt:lpstr>Wingdings 2</vt:lpstr>
      <vt:lpstr>HKUST Business School</vt:lpstr>
      <vt:lpstr>FINA 1303  THE BUY-SIDE: INSTITUTIONAL INVESTORS</vt:lpstr>
      <vt:lpstr>Course Map</vt:lpstr>
      <vt:lpstr>The Buy-Side</vt:lpstr>
      <vt:lpstr>Course Map</vt:lpstr>
      <vt:lpstr>Insurance Companies</vt:lpstr>
      <vt:lpstr>Definition of insurance</vt:lpstr>
      <vt:lpstr>Definition of Insurance</vt:lpstr>
      <vt:lpstr>Fundamentals of Insurance</vt:lpstr>
      <vt:lpstr>Fundamentals of Insurance (Cont)</vt:lpstr>
      <vt:lpstr>Fundamentals of Insurance (Cont)</vt:lpstr>
      <vt:lpstr>Summary </vt:lpstr>
      <vt:lpstr>Test your understanding</vt:lpstr>
      <vt:lpstr>Why get insured?</vt:lpstr>
      <vt:lpstr>Adverse Selection &amp; Moral Hazard in Insurance</vt:lpstr>
      <vt:lpstr>How do insurance companies make profits?</vt:lpstr>
      <vt:lpstr>Insurance industry organization</vt:lpstr>
      <vt:lpstr>Summary </vt:lpstr>
      <vt:lpstr>Test Your Understanding</vt:lpstr>
      <vt:lpstr>Global Insurance Market</vt:lpstr>
      <vt:lpstr>Life Insurance</vt:lpstr>
      <vt:lpstr>Life Insurance</vt:lpstr>
      <vt:lpstr>Health Insurance</vt:lpstr>
      <vt:lpstr>Current issues in life and health insurance</vt:lpstr>
      <vt:lpstr>Impact of Trump on Obamacare</vt:lpstr>
      <vt:lpstr>Property and Casualty Insurance</vt:lpstr>
      <vt:lpstr>Summary </vt:lpstr>
      <vt:lpstr>Test Your Understanding</vt:lpstr>
      <vt:lpstr>Reinsurance </vt:lpstr>
      <vt:lpstr>Catastrophic risk and insurance</vt:lpstr>
      <vt:lpstr>From insurance to capital markets: convergence product: ILS</vt:lpstr>
      <vt:lpstr>Cat Bonds &amp; ILS</vt:lpstr>
      <vt:lpstr>Cat Bond Returns</vt:lpstr>
      <vt:lpstr>Summary </vt:lpstr>
      <vt:lpstr>Test Your Understanding</vt:lpstr>
      <vt:lpstr>Insurance in HK</vt:lpstr>
      <vt:lpstr>Insurance in HK: from self regulated to the IA</vt:lpstr>
      <vt:lpstr>Regulation: Independent Insurance Authority (IA) in Hong Kong</vt:lpstr>
      <vt:lpstr>Organisation structure of the IA</vt:lpstr>
      <vt:lpstr>Current issues in Insurance</vt:lpstr>
      <vt:lpstr>Summary </vt:lpstr>
      <vt:lpstr> Current issues in Insurance</vt:lpstr>
      <vt:lpstr>Course Map</vt:lpstr>
      <vt:lpstr>Pensions and Retirement Funds</vt:lpstr>
      <vt:lpstr>Multi-pillar retirement system</vt:lpstr>
      <vt:lpstr>The retirement resource pyramid (US)</vt:lpstr>
      <vt:lpstr>Total US Retirement Market Assets 1995-2019, Trillions of $, year-end</vt:lpstr>
      <vt:lpstr>Pensions in the US</vt:lpstr>
      <vt:lpstr>Defined Benefit vs. Defined Contribution Pension Funds</vt:lpstr>
      <vt:lpstr>Defined Contribution Plan Assets by Type of Plan Trillions of $, year-end, 1995-2018</vt:lpstr>
      <vt:lpstr>US - Public Pension Funds</vt:lpstr>
      <vt:lpstr>Social security in the US</vt:lpstr>
      <vt:lpstr>US - Private pension funds; types of retirement plans</vt:lpstr>
      <vt:lpstr>IRA assets</vt:lpstr>
      <vt:lpstr>US households have other retirement assets besides Social Security (% of households, 2019)</vt:lpstr>
      <vt:lpstr>Summary </vt:lpstr>
      <vt:lpstr>Test Your Understanding</vt:lpstr>
      <vt:lpstr>US Regulation of Pension Plans</vt:lpstr>
      <vt:lpstr>US Regulation of Pension Plans</vt:lpstr>
      <vt:lpstr>The Pension Protection Act 2006</vt:lpstr>
      <vt:lpstr>Retirement product convergence: Annuities</vt:lpstr>
      <vt:lpstr>Summary </vt:lpstr>
      <vt:lpstr>Test Your Understanding</vt:lpstr>
      <vt:lpstr>Pension Funds in HK: the Mandatory Provident Fund</vt:lpstr>
      <vt:lpstr>Pensions in HK: Regulatory Structure</vt:lpstr>
      <vt:lpstr>MPF Structure: Constituent Funds</vt:lpstr>
      <vt:lpstr>Employee Choice Arrangement</vt:lpstr>
      <vt:lpstr>Withdrawal choice arrangement</vt:lpstr>
      <vt:lpstr>Default Investment Strategy</vt:lpstr>
      <vt:lpstr>Default Investment Strategy</vt:lpstr>
      <vt:lpstr>Launch of Tax Deductions for Annuity Premiums and MPF Voluntary Contributions</vt:lpstr>
      <vt:lpstr>Qualifying Deferred Annuity Policy (“QDAP”)</vt:lpstr>
      <vt:lpstr>Summary </vt:lpstr>
      <vt:lpstr>Test Your Understanding</vt:lpstr>
      <vt:lpstr>Current issues: MPF</vt:lpstr>
      <vt:lpstr>Current Issue: Proposals for pension plan in HK</vt:lpstr>
      <vt:lpstr>Current Issue: MPF fees &amp; performance</vt:lpstr>
      <vt:lpstr>China’s Pension and Retirement System</vt:lpstr>
      <vt:lpstr>China’s Pension and Retirement System</vt:lpstr>
      <vt:lpstr>Current issues: Retirement funds and pension funds in Asia: which country has the most advanced system? What is the situation in China? Implications? (Group 14)</vt:lpstr>
      <vt:lpstr>Current Issues for Pension Funds and Retirement Plans</vt:lpstr>
      <vt:lpstr>Total US Retirement Assets and Unfunded Defined Benefit Plan Liabilities Trillions of $, year-end</vt:lpstr>
      <vt:lpstr>Size of Retirement Savings Gap  $ trillions, 2015</vt:lpstr>
      <vt:lpstr>Government pension liabilities</vt:lpstr>
      <vt:lpstr>Summary </vt:lpstr>
      <vt:lpstr>Course Map</vt:lpstr>
      <vt:lpstr>Mutual Funds &amp; Collective Investment Schemes</vt:lpstr>
      <vt:lpstr>Worldwide Regulated Open-End Fund Assets - Trillions of U.S. dollars, 2010-2019 – by assets</vt:lpstr>
      <vt:lpstr>Total Net Assets of Worldwide Regulated Open-End Funds – by region Trillions of U.S. dollars, 2010-2019</vt:lpstr>
      <vt:lpstr>Percentage of Worldwide Regulated Open-End Fund Assets – YE 2019</vt:lpstr>
      <vt:lpstr>Investment Company Industry Employment Estimated number of employees of fund sponsors and their service providers, thousands, selected years</vt:lpstr>
      <vt:lpstr>Investment Company Industry Employment by Job Function (US) % of employees of fund sponsors and their service providers, March 2017</vt:lpstr>
      <vt:lpstr>Vanguard’s AuM</vt:lpstr>
      <vt:lpstr>Five principal benefits of collective investment </vt:lpstr>
      <vt:lpstr>Disadvantages of Collective Investments</vt:lpstr>
      <vt:lpstr>Investment Companies Channel Investment to securities markets % of total market securities held by investment companies, year-end 2015–2018</vt:lpstr>
      <vt:lpstr>Summary </vt:lpstr>
      <vt:lpstr>Test Your Understanding</vt:lpstr>
      <vt:lpstr>Distinguishing Features of Mutual Funds</vt:lpstr>
      <vt:lpstr>Mutual Fund Structure</vt:lpstr>
      <vt:lpstr>The Organizational Structure of a Mutual Fund</vt:lpstr>
      <vt:lpstr>Unit Trusts vs. Mutual Funds</vt:lpstr>
      <vt:lpstr>Types of Mutual Funds</vt:lpstr>
      <vt:lpstr>In the US, Equity Mutual Funds Held More Than Half of Mutual Fund and ETFs Total Net Assets  Percentage of total net assets, year-end 2019</vt:lpstr>
      <vt:lpstr>Money Market Mutual Funds</vt:lpstr>
      <vt:lpstr>Assets in MMF</vt:lpstr>
      <vt:lpstr>MMF vs. MMDA</vt:lpstr>
      <vt:lpstr>The Basic Functioning of a MMF in the United States</vt:lpstr>
      <vt:lpstr>Breaking the buck – what is safe?</vt:lpstr>
      <vt:lpstr>MMF Regulations - 2010</vt:lpstr>
      <vt:lpstr>Regulation of MMMF</vt:lpstr>
      <vt:lpstr>2014 amendments (effective 2016)</vt:lpstr>
      <vt:lpstr>Current issues about money market funds</vt:lpstr>
      <vt:lpstr>Summary </vt:lpstr>
      <vt:lpstr>Index Funds and the shift to passive investing</vt:lpstr>
      <vt:lpstr>Index Funds</vt:lpstr>
      <vt:lpstr>Passive v. Active</vt:lpstr>
      <vt:lpstr>Index Funds Have Grown as a Share of the Fund Market Percent, year-end 2009 and 2019</vt:lpstr>
      <vt:lpstr>Total Net Assets and Number of Index Mutual Funds Have Increased in Recent Years Billions of dollars; year-end, 2009–2019</vt:lpstr>
      <vt:lpstr>Exchange Traded Funds (ETFs)</vt:lpstr>
      <vt:lpstr>ETF</vt:lpstr>
      <vt:lpstr>ETF – creation-redemption process</vt:lpstr>
      <vt:lpstr>ETFs v. MFs  1996-2017</vt:lpstr>
      <vt:lpstr>The United States Has the Largest ETF Market Percentage of total net assets, year-end 2019</vt:lpstr>
      <vt:lpstr>Total Net Assets and Number of ETFs Billions of $, year end</vt:lpstr>
      <vt:lpstr>Top 10  ETF Managers</vt:lpstr>
      <vt:lpstr>Growth of ETFs and ETPs</vt:lpstr>
      <vt:lpstr>Key Issues with ETFs</vt:lpstr>
      <vt:lpstr>Leveraged ETNs</vt:lpstr>
      <vt:lpstr>Summary </vt:lpstr>
      <vt:lpstr>Current issues: ETF (Exchange Traded Funds) development in HK - why so few? (Group 12)</vt:lpstr>
      <vt:lpstr>Mutual Fund Prospectuses and Objectives</vt:lpstr>
      <vt:lpstr>Performance of Mutual Funds</vt:lpstr>
      <vt:lpstr>Active fails</vt:lpstr>
      <vt:lpstr>Index outperformance is hard to maintain</vt:lpstr>
      <vt:lpstr>Performance of US stock mutual funds</vt:lpstr>
      <vt:lpstr>Performance of US stock mutual funds</vt:lpstr>
      <vt:lpstr>Mutual Fund Costs</vt:lpstr>
      <vt:lpstr>Calculating a Mutual Fund’s  Net Asset Value (NAV)</vt:lpstr>
      <vt:lpstr>Fee Structure of Investment Funds</vt:lpstr>
      <vt:lpstr>Funds Total Expense Ratio (TER)</vt:lpstr>
      <vt:lpstr>Mutual Fund Expense Ratios Tend to Fall as Fund Assets Rise  Share classes of actively managed domestic equity mutual funds continuously in existence since 2000</vt:lpstr>
      <vt:lpstr>Expense Ratio of Actively Managed and Index Mutual Funds Have Fallen Percent, 2000-2019</vt:lpstr>
      <vt:lpstr>Fund fees in decline</vt:lpstr>
      <vt:lpstr>Returns from Mutual Funds</vt:lpstr>
      <vt:lpstr>Summary </vt:lpstr>
      <vt:lpstr>Test Your Understanding</vt:lpstr>
      <vt:lpstr>Collective Investments Schemes in Hong Kong</vt:lpstr>
      <vt:lpstr>Collective Investments Schemes in Hong Kong</vt:lpstr>
      <vt:lpstr>Operation of Mutual Funds and Unit Trusts in HK</vt:lpstr>
      <vt:lpstr>Fee Structure for Funds in HK</vt:lpstr>
      <vt:lpstr>Current issues:Mutual Funds in Asia: industry development and main issues. Practical examples in HK?(Group 11)</vt:lpstr>
      <vt:lpstr>China’s asset management industry</vt:lpstr>
      <vt:lpstr>US Households Have More of Their Wealth in Regulated Funds; Chinese Households Have a Lower Share  Percentage of households’ financial wealth, 2017</vt:lpstr>
      <vt:lpstr>The rise of MMF in China</vt:lpstr>
      <vt:lpstr>Net Sales of Money Market Funds in the Asia-Pacific Region Are Related to Chinese Money Market Instrument Returns Annual, 2008–2017</vt:lpstr>
      <vt:lpstr>Mutual Fund Fees in Asia (2019)</vt:lpstr>
      <vt:lpstr>Current issues in mutual funds and asset management</vt:lpstr>
      <vt:lpstr>Growth in asset management</vt:lpstr>
      <vt:lpstr>Summary </vt:lpstr>
      <vt:lpstr>Test Your Understanding</vt:lpstr>
    </vt:vector>
  </TitlesOfParts>
  <Company>HKUST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Other FIs and the Buy-Side</dc:title>
  <dc:creator>vlafon</dc:creator>
  <cp:lastModifiedBy>Veronique J A LAFON-VINAIS</cp:lastModifiedBy>
  <cp:revision>716</cp:revision>
  <cp:lastPrinted>2020-04-15T03:48:47Z</cp:lastPrinted>
  <dcterms:created xsi:type="dcterms:W3CDTF">2007-03-08T02:38:35Z</dcterms:created>
  <dcterms:modified xsi:type="dcterms:W3CDTF">2021-04-05T07:18:35Z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0x010100110F4346924FD54F9299498371E6DC80</vt:lpwstr>
  </property>
</Properties>
</file>